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7" r:id="rId2"/>
    <p:sldId id="280" r:id="rId3"/>
    <p:sldId id="286" r:id="rId4"/>
    <p:sldId id="281" r:id="rId5"/>
    <p:sldId id="282" r:id="rId6"/>
    <p:sldId id="283" r:id="rId7"/>
    <p:sldId id="274" r:id="rId8"/>
    <p:sldId id="292" r:id="rId9"/>
    <p:sldId id="288" r:id="rId10"/>
    <p:sldId id="287" r:id="rId11"/>
    <p:sldId id="275" r:id="rId12"/>
    <p:sldId id="276" r:id="rId13"/>
    <p:sldId id="272" r:id="rId14"/>
    <p:sldId id="293" r:id="rId15"/>
    <p:sldId id="294" r:id="rId16"/>
    <p:sldId id="284" r:id="rId17"/>
    <p:sldId id="27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4" autoAdjust="0"/>
  </p:normalViewPr>
  <p:slideViewPr>
    <p:cSldViewPr>
      <p:cViewPr varScale="1">
        <p:scale>
          <a:sx n="69" d="100"/>
          <a:sy n="69" d="100"/>
        </p:scale>
        <p:origin x="141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2923"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D47F6-F3B5-4920-A4AC-530D303686CF}" type="datetimeFigureOut">
              <a:rPr lang="en-US" smtClean="0"/>
              <a:t>7/22/2019</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F64D8B-0612-4A9B-9D52-C745F81A40C7}" type="slidenum">
              <a:rPr lang="en-US" smtClean="0"/>
              <a:t>‹Nº›</a:t>
            </a:fld>
            <a:endParaRPr lang="en-US"/>
          </a:p>
        </p:txBody>
      </p:sp>
    </p:spTree>
    <p:extLst>
      <p:ext uri="{BB962C8B-B14F-4D97-AF65-F5344CB8AC3E}">
        <p14:creationId xmlns:p14="http://schemas.microsoft.com/office/powerpoint/2010/main" val="270934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a:t>
            </a:fld>
            <a:endParaRPr lang="en-US"/>
          </a:p>
        </p:txBody>
      </p:sp>
    </p:spTree>
    <p:extLst>
      <p:ext uri="{BB962C8B-B14F-4D97-AF65-F5344CB8AC3E}">
        <p14:creationId xmlns:p14="http://schemas.microsoft.com/office/powerpoint/2010/main" val="280580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 de algunas de las grietas observadas en la</a:t>
            </a:r>
            <a:r>
              <a:rPr lang="es-ES" baseline="0" dirty="0" smtClean="0"/>
              <a:t> población de </a:t>
            </a:r>
            <a:r>
              <a:rPr lang="es-ES" baseline="0" dirty="0" err="1" smtClean="0"/>
              <a:t>Mirabello</a:t>
            </a:r>
            <a:r>
              <a:rPr lang="es-ES" baseline="0" dirty="0" smtClean="0"/>
              <a:t>.</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10</a:t>
            </a:fld>
            <a:endParaRPr lang="en-US"/>
          </a:p>
        </p:txBody>
      </p:sp>
    </p:spTree>
    <p:extLst>
      <p:ext uri="{BB962C8B-B14F-4D97-AF65-F5344CB8AC3E}">
        <p14:creationId xmlns:p14="http://schemas.microsoft.com/office/powerpoint/2010/main" val="165900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Estas</a:t>
            </a:r>
            <a:r>
              <a:rPr lang="es-ES" baseline="0" dirty="0" smtClean="0"/>
              <a:t> fotografías muestran una grieta en campo abierto asociada a procesos de licuefacción ocurridos durante el evento del 20 de mayo (ppt2_25). En este caso, la licuefacción rompió una tubería de abastecimiento de agua. Esta rotura ya se había reparado, y en la zanja abierta para su arreglo (ppt2_26) era visible el dique de arena (licuefacción) responsable de la rotura (ppt2_27).  </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11</a:t>
            </a:fld>
            <a:endParaRPr lang="en-US"/>
          </a:p>
        </p:txBody>
      </p:sp>
    </p:spTree>
    <p:extLst>
      <p:ext uri="{BB962C8B-B14F-4D97-AF65-F5344CB8AC3E}">
        <p14:creationId xmlns:p14="http://schemas.microsoft.com/office/powerpoint/2010/main" val="268444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Ejemplos de licuefacción. En este terremoto las licuefacción estaban asociadas a grietas de escala </a:t>
            </a:r>
            <a:r>
              <a:rPr lang="es-ES" dirty="0" err="1" smtClean="0"/>
              <a:t>decamétrica</a:t>
            </a:r>
            <a:r>
              <a:rPr lang="es-ES" dirty="0" smtClean="0"/>
              <a:t> (ppt2_29). No obstante en algunos puntos era posible observar las típicas morfologías  de emisión puntual de arenas en forma de pequeños conos denominados volcanes de arenas (ppt_28, 30 y 31).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12</a:t>
            </a:fld>
            <a:endParaRPr lang="en-US"/>
          </a:p>
        </p:txBody>
      </p:sp>
    </p:spTree>
    <p:extLst>
      <p:ext uri="{BB962C8B-B14F-4D97-AF65-F5344CB8AC3E}">
        <p14:creationId xmlns:p14="http://schemas.microsoft.com/office/powerpoint/2010/main" val="3719556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Ejemplos de licuefacción</a:t>
            </a:r>
            <a:r>
              <a:rPr lang="es-ES" baseline="0" dirty="0" smtClean="0"/>
              <a:t> a favor de grietas (ppt2_32 y 33). La emisión de materiales  arenosos a la superficie por la licuefacción produce cambios de volumen que se reflejan en la superficie como grietas con movimientos relativos entre bloques (ppt2_33). Ejemplo de las estructuras en volcán de arena asociadas a la formación de grandes grietas. </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13</a:t>
            </a:fld>
            <a:endParaRPr lang="en-US"/>
          </a:p>
        </p:txBody>
      </p:sp>
    </p:spTree>
    <p:extLst>
      <p:ext uri="{BB962C8B-B14F-4D97-AF65-F5344CB8AC3E}">
        <p14:creationId xmlns:p14="http://schemas.microsoft.com/office/powerpoint/2010/main" val="237795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Ejemplos de los procesos de licuefacción. Licuefacción a través</a:t>
            </a:r>
            <a:r>
              <a:rPr lang="es-ES" baseline="0" dirty="0" smtClean="0"/>
              <a:t> de una gran grieta (ppt2_37). </a:t>
            </a:r>
            <a:r>
              <a:rPr lang="es-ES" baseline="0" dirty="0" err="1" smtClean="0"/>
              <a:t>Estriucturas</a:t>
            </a:r>
            <a:r>
              <a:rPr lang="es-ES" baseline="0" dirty="0" smtClean="0"/>
              <a:t> en volcán de arena (ppt2_35). Estructura interna y espesor del material expulsado a la superficie (ppt2_36).</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14</a:t>
            </a:fld>
            <a:endParaRPr lang="en-US"/>
          </a:p>
        </p:txBody>
      </p:sp>
    </p:spTree>
    <p:extLst>
      <p:ext uri="{BB962C8B-B14F-4D97-AF65-F5344CB8AC3E}">
        <p14:creationId xmlns:p14="http://schemas.microsoft.com/office/powerpoint/2010/main" val="405387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Ejemplos de</a:t>
            </a:r>
            <a:r>
              <a:rPr lang="es-ES" baseline="0" dirty="0" smtClean="0"/>
              <a:t> algunos fenómenos relacionados con las licuefacciones. A veces se puede producir la sobrepresión de fluidos (fluidificación) pero el material no consigue fluir hacia la superficie, pudiendo llegar a producirse licuefacciones de carácter explosivo (ppt2_38). En este caso la sobrepresión de fluidos en el terreno se resolvió  con la rotura explosiva de la superficie, en la imagen se pue observar los </a:t>
            </a:r>
            <a:r>
              <a:rPr lang="es-ES" baseline="0" dirty="0" err="1" smtClean="0"/>
              <a:t>fracmentos</a:t>
            </a:r>
            <a:r>
              <a:rPr lang="es-ES" baseline="0" dirty="0" smtClean="0"/>
              <a:t> del suelo y las orientación del cereal como resultado de este proceso. En la población de </a:t>
            </a:r>
            <a:r>
              <a:rPr lang="es-ES" baseline="0" dirty="0" err="1" smtClean="0"/>
              <a:t>Mirabello</a:t>
            </a:r>
            <a:r>
              <a:rPr lang="es-ES" baseline="0" dirty="0" smtClean="0"/>
              <a:t> los procesos de licuefacción rompieron las instalaciones del alcantarillado, permitiendo el flujo de las arenas hacia la superficie a través de los desagües (ppt2_40). Los pozos de agua también sirvieron como </a:t>
            </a:r>
            <a:r>
              <a:rPr lang="es-ES" baseline="0" dirty="0" err="1" smtClean="0"/>
              <a:t>condutos</a:t>
            </a:r>
            <a:r>
              <a:rPr lang="es-ES" baseline="0" dirty="0" smtClean="0"/>
              <a:t> para el flujo de las arenas hacia la superficie (ppt2_39 y 41).</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15</a:t>
            </a:fld>
            <a:endParaRPr lang="en-US"/>
          </a:p>
        </p:txBody>
      </p:sp>
    </p:spTree>
    <p:extLst>
      <p:ext uri="{BB962C8B-B14F-4D97-AF65-F5344CB8AC3E}">
        <p14:creationId xmlns:p14="http://schemas.microsoft.com/office/powerpoint/2010/main" val="993850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Daños</a:t>
            </a:r>
            <a:r>
              <a:rPr lang="es-ES" baseline="0" dirty="0" smtClean="0"/>
              <a:t> en la industria. En muchos casos se tiende a valorar únicamente los daños producidos en edificaciones residenciales, cuando generalmente los daños sufridos en las infraestructuras industriales o comerciales son los más importantes a medio-largo plazo. Los daños en este tipo de infraestructuras paralizan el tejido económico de la zona, y se produce una recesión económica y una perdida importante de puestos de trabajo.</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16</a:t>
            </a:fld>
            <a:endParaRPr lang="en-US"/>
          </a:p>
        </p:txBody>
      </p:sp>
    </p:spTree>
    <p:extLst>
      <p:ext uri="{BB962C8B-B14F-4D97-AF65-F5344CB8AC3E}">
        <p14:creationId xmlns:p14="http://schemas.microsoft.com/office/powerpoint/2010/main" val="4023194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Actuaciones frente a la emergencia.</a:t>
            </a:r>
            <a:r>
              <a:rPr lang="es-ES" baseline="0" dirty="0" smtClean="0"/>
              <a:t> La actuación de las autoridades competentes (policía, bomberos, protección civil) es de vital importancia en la gestión de una emergencia por la ocurrencia de un evento sísmico. En las imágenes se puede observar diferentes actuaciones de las autoridades italianas. Algunas de ellas están relacionadas con el sismo del día 20 (las imágenes se tomaron el día 29) como la demolición de edificios muy dañados, o el cierre de accesos a zonas de algunas ciudades por la importancia de los daños y el consiguiente peligro para la población (ppts_48 y 49). O actuaciones inmediatas (en relación al terremoto del día 29) donde los bomberos o los equipos técnicos realizan una primera valoración de los daños producidos (ppt2_46 y 47)</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17</a:t>
            </a:fld>
            <a:endParaRPr lang="en-US"/>
          </a:p>
        </p:txBody>
      </p:sp>
    </p:spTree>
    <p:extLst>
      <p:ext uri="{BB962C8B-B14F-4D97-AF65-F5344CB8AC3E}">
        <p14:creationId xmlns:p14="http://schemas.microsoft.com/office/powerpoint/2010/main" val="149848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La caída de </a:t>
            </a:r>
            <a:r>
              <a:rPr lang="es-ES" baseline="0" dirty="0" smtClean="0"/>
              <a:t>elementos externos no estructurales de los edificios producen un gran número de víctimas, además de producir cortes en las vías de comunicación, complicando la correcta gestión de la emergencia.</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2</a:t>
            </a:fld>
            <a:endParaRPr lang="en-US"/>
          </a:p>
        </p:txBody>
      </p:sp>
    </p:spTree>
    <p:extLst>
      <p:ext uri="{BB962C8B-B14F-4D97-AF65-F5344CB8AC3E}">
        <p14:creationId xmlns:p14="http://schemas.microsoft.com/office/powerpoint/2010/main" val="393281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Los</a:t>
            </a:r>
            <a:r>
              <a:rPr lang="es-ES" baseline="0" dirty="0" smtClean="0"/>
              <a:t> patrones de rotura en las edificaciones suelen presentar una geometría muy característica en forma de aspa. Se producen sobre todo en las plantas inferiores de los edificios, entre ventanas y/o puertas.</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3</a:t>
            </a:fld>
            <a:endParaRPr lang="en-US"/>
          </a:p>
        </p:txBody>
      </p:sp>
    </p:spTree>
    <p:extLst>
      <p:ext uri="{BB962C8B-B14F-4D97-AF65-F5344CB8AC3E}">
        <p14:creationId xmlns:p14="http://schemas.microsoft.com/office/powerpoint/2010/main" val="1805635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Colapsos</a:t>
            </a:r>
            <a:r>
              <a:rPr lang="es-ES" baseline="0" dirty="0" smtClean="0"/>
              <a:t> totales o parciales de edificios. La respuesta de un edificio frente a un terremoto depende de varios factores: la vulnerabilidad del edificio definida por sus características constructivas: depende del tipo de material con el que está construido (ladrillo, hormigón, etc…), y el efecto de sitio (características del terreno en el que se asienta). Puede darse el caso que un edificio colapse completamente mientras que uno que esta muy próximo sólo sufra daños parciales.</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4</a:t>
            </a:fld>
            <a:endParaRPr lang="en-US"/>
          </a:p>
        </p:txBody>
      </p:sp>
    </p:spTree>
    <p:extLst>
      <p:ext uri="{BB962C8B-B14F-4D97-AF65-F5344CB8AC3E}">
        <p14:creationId xmlns:p14="http://schemas.microsoft.com/office/powerpoint/2010/main" val="246097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En el caso de la Emilia </a:t>
            </a:r>
            <a:r>
              <a:rPr lang="es-ES" dirty="0" err="1" smtClean="0"/>
              <a:t>Romagna</a:t>
            </a:r>
            <a:r>
              <a:rPr lang="es-ES" dirty="0" smtClean="0"/>
              <a:t> colapsaron muchos edificios</a:t>
            </a:r>
            <a:r>
              <a:rPr lang="es-ES" baseline="0" dirty="0" smtClean="0"/>
              <a:t> como consecuencia del terremoto, este tipo de derrumbes complica mucho las tareas de los equipos de emergencia.  En algunos casos se produce el colapso total del edificio (ppt_9 y 10) y en otros casos se produce el derrumbe de alguna de las plantas del edificio quedando aparentemente entero el resto del edificio. En la imagen ppt2_11 se puede observar como ha colapsado completamente la planta bajo del edificio.</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5</a:t>
            </a:fld>
            <a:endParaRPr lang="en-US"/>
          </a:p>
        </p:txBody>
      </p:sp>
    </p:spTree>
    <p:extLst>
      <p:ext uri="{BB962C8B-B14F-4D97-AF65-F5344CB8AC3E}">
        <p14:creationId xmlns:p14="http://schemas.microsoft.com/office/powerpoint/2010/main" val="231969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Daños en</a:t>
            </a:r>
            <a:r>
              <a:rPr lang="es-ES" baseline="0" dirty="0" smtClean="0"/>
              <a:t> patrimonio arquitectónico. Los daños en patrimonio son difícilmente cuantificables económicamente, ya que es bastante complejo valorar económicamente este tipo de daños. La escala </a:t>
            </a:r>
            <a:r>
              <a:rPr lang="es-ES" baseline="0" dirty="0" err="1" smtClean="0"/>
              <a:t>macrosímica</a:t>
            </a:r>
            <a:r>
              <a:rPr lang="es-ES" baseline="0" dirty="0" smtClean="0"/>
              <a:t> de intensidades EMS-98, utilizada en España por el Instituto Geográfico Nacional, IGN, no valora ni cuantifica las intensidades que afectan a edificios históricos o patrimonio monumental.</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6</a:t>
            </a:fld>
            <a:endParaRPr lang="en-US"/>
          </a:p>
        </p:txBody>
      </p:sp>
    </p:spTree>
    <p:extLst>
      <p:ext uri="{BB962C8B-B14F-4D97-AF65-F5344CB8AC3E}">
        <p14:creationId xmlns:p14="http://schemas.microsoft.com/office/powerpoint/2010/main" val="86861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Algunos</a:t>
            </a:r>
            <a:r>
              <a:rPr lang="es-ES" baseline="0" dirty="0" smtClean="0"/>
              <a:t> de daños que se producen, si bien no afectan directamente a infraestructuras vitales, influyen muy negativamente en el estado anímico de la población, como es el caso del cementerio de la población de Mirándola que sufrió importantes daños durante el terremoto del 20 de mayo. </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7</a:t>
            </a:fld>
            <a:endParaRPr lang="en-US"/>
          </a:p>
        </p:txBody>
      </p:sp>
    </p:spTree>
    <p:extLst>
      <p:ext uri="{BB962C8B-B14F-4D97-AF65-F5344CB8AC3E}">
        <p14:creationId xmlns:p14="http://schemas.microsoft.com/office/powerpoint/2010/main" val="1371790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Ejemplo de daños en algunos monumentos e infraestructuras del cementerio de la población de </a:t>
            </a:r>
            <a:r>
              <a:rPr lang="es-ES" dirty="0" err="1" smtClean="0"/>
              <a:t>Mirandola</a:t>
            </a:r>
            <a:r>
              <a:rPr lang="es-ES" baseline="0" dirty="0" smtClean="0"/>
              <a:t>. </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8</a:t>
            </a:fld>
            <a:endParaRPr lang="en-US"/>
          </a:p>
        </p:txBody>
      </p:sp>
    </p:spTree>
    <p:extLst>
      <p:ext uri="{BB962C8B-B14F-4D97-AF65-F5344CB8AC3E}">
        <p14:creationId xmlns:p14="http://schemas.microsoft.com/office/powerpoint/2010/main" val="130958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Terremotos de la Emilia </a:t>
            </a:r>
            <a:r>
              <a:rPr lang="es-ES" dirty="0" err="1" smtClean="0"/>
              <a:t>Romagna</a:t>
            </a:r>
            <a:r>
              <a:rPr lang="es-ES" dirty="0" smtClean="0"/>
              <a:t> (Italia) del 20 y 29 de mayo de 2012. En algunas zonas afectadas por estos</a:t>
            </a:r>
            <a:r>
              <a:rPr lang="es-ES" baseline="0" dirty="0" smtClean="0"/>
              <a:t> </a:t>
            </a:r>
            <a:r>
              <a:rPr lang="es-ES" dirty="0" smtClean="0"/>
              <a:t>terremotos se produjeron</a:t>
            </a:r>
            <a:r>
              <a:rPr lang="es-ES" baseline="0" dirty="0" smtClean="0"/>
              <a:t> numerosas grietas en el terreno, aunque la mayor parte de ellas estaban relacionadas con procesos de licuefacción.</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Fotografías: Jorge L. Giner Robles</a:t>
            </a:r>
            <a:r>
              <a:rPr lang="es-ES" baseline="0" dirty="0" smtClean="0"/>
              <a:t> (UAM) (</a:t>
            </a:r>
            <a:r>
              <a:rPr lang="es-ES" baseline="0" dirty="0" err="1" smtClean="0"/>
              <a:t>GeoDocente</a:t>
            </a:r>
            <a:r>
              <a:rPr lang="es-ES" baseline="0" dirty="0" smtClean="0"/>
              <a:t>)</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DF64D8B-0612-4A9B-9D52-C745F81A40C7}" type="slidenum">
              <a:rPr lang="en-US" smtClean="0"/>
              <a:t>9</a:t>
            </a:fld>
            <a:endParaRPr lang="en-US"/>
          </a:p>
        </p:txBody>
      </p:sp>
    </p:spTree>
    <p:extLst>
      <p:ext uri="{BB962C8B-B14F-4D97-AF65-F5344CB8AC3E}">
        <p14:creationId xmlns:p14="http://schemas.microsoft.com/office/powerpoint/2010/main" val="355145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301081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395649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1801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3129752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240439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426765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235959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79944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49962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203139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5453864-99E4-4645-8A1B-14C7D5ECBEEF}" type="datetimeFigureOut">
              <a:rPr lang="en-US" smtClean="0"/>
              <a:t>7/22/2019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F4A6203-FEBD-4A4D-869D-2D09071F082A}" type="slidenum">
              <a:rPr lang="en-US" smtClean="0"/>
              <a:t>‹Nº›</a:t>
            </a:fld>
            <a:endParaRPr lang="en-US"/>
          </a:p>
        </p:txBody>
      </p:sp>
    </p:spTree>
    <p:extLst>
      <p:ext uri="{BB962C8B-B14F-4D97-AF65-F5344CB8AC3E}">
        <p14:creationId xmlns:p14="http://schemas.microsoft.com/office/powerpoint/2010/main" val="1541986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53864-99E4-4645-8A1B-14C7D5ECBEEF}" type="datetimeFigureOut">
              <a:rPr lang="en-US" smtClean="0"/>
              <a:t>7/22/2019</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A6203-FEBD-4A4D-869D-2D09071F082A}" type="slidenum">
              <a:rPr lang="en-US" smtClean="0"/>
              <a:t>‹Nº›</a:t>
            </a:fld>
            <a:endParaRPr lang="en-US"/>
          </a:p>
        </p:txBody>
      </p:sp>
    </p:spTree>
    <p:extLst>
      <p:ext uri="{BB962C8B-B14F-4D97-AF65-F5344CB8AC3E}">
        <p14:creationId xmlns:p14="http://schemas.microsoft.com/office/powerpoint/2010/main" val="1490240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4.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43" y="260648"/>
            <a:ext cx="2014728" cy="893064"/>
          </a:xfrm>
          <a:prstGeom prst="rect">
            <a:avLst/>
          </a:prstGeom>
        </p:spPr>
      </p:pic>
      <p:sp>
        <p:nvSpPr>
          <p:cNvPr id="5" name="4 CuadroTexto"/>
          <p:cNvSpPr txBox="1"/>
          <p:nvPr/>
        </p:nvSpPr>
        <p:spPr>
          <a:xfrm>
            <a:off x="971600" y="1988840"/>
            <a:ext cx="7416824" cy="4493538"/>
          </a:xfrm>
          <a:prstGeom prst="rect">
            <a:avLst/>
          </a:prstGeom>
          <a:noFill/>
        </p:spPr>
        <p:txBody>
          <a:bodyPr wrap="square" rtlCol="0">
            <a:spAutoFit/>
          </a:bodyPr>
          <a:lstStyle/>
          <a:p>
            <a:r>
              <a:rPr lang="es-ES" b="1" dirty="0" smtClean="0"/>
              <a:t>Imágenes del terremoto de </a:t>
            </a:r>
            <a:r>
              <a:rPr lang="es-ES" b="1" dirty="0"/>
              <a:t>la Emilia </a:t>
            </a:r>
            <a:r>
              <a:rPr lang="es-ES" b="1" dirty="0" err="1"/>
              <a:t>Romagna</a:t>
            </a:r>
            <a:r>
              <a:rPr lang="es-ES" b="1" dirty="0"/>
              <a:t> (Italia) de mayo de </a:t>
            </a:r>
            <a:r>
              <a:rPr lang="es-ES" b="1" dirty="0" smtClean="0"/>
              <a:t>2012</a:t>
            </a:r>
          </a:p>
          <a:p>
            <a:r>
              <a:rPr lang="es-ES" sz="1400" i="1" dirty="0"/>
              <a:t>Terremoto del 20 de mayo de 2012 (</a:t>
            </a:r>
            <a:r>
              <a:rPr lang="es-ES" sz="1400" i="1" dirty="0" err="1"/>
              <a:t>Mag</a:t>
            </a:r>
            <a:r>
              <a:rPr lang="es-ES" sz="1400" i="1" dirty="0"/>
              <a:t>. 6,3)</a:t>
            </a:r>
          </a:p>
          <a:p>
            <a:r>
              <a:rPr lang="es-ES" sz="1400" i="1" dirty="0"/>
              <a:t>Terremoto del 29 de mayo de 2012 (</a:t>
            </a:r>
            <a:r>
              <a:rPr lang="es-ES" sz="1400" i="1" dirty="0" err="1"/>
              <a:t>Mag</a:t>
            </a:r>
            <a:r>
              <a:rPr lang="es-ES" sz="1400" i="1" dirty="0"/>
              <a:t>. 6,0)</a:t>
            </a:r>
          </a:p>
          <a:p>
            <a:endParaRPr lang="es-ES" sz="1400" i="1" dirty="0" smtClean="0"/>
          </a:p>
          <a:p>
            <a:r>
              <a:rPr lang="es-ES" sz="1400" i="1" dirty="0" smtClean="0"/>
              <a:t>(todas las fotografías fueron tomadas el 29 y 30 de mayo de 2012)</a:t>
            </a:r>
          </a:p>
          <a:p>
            <a:r>
              <a:rPr lang="es-ES" sz="1400" i="1" dirty="0" smtClean="0"/>
              <a:t>Archivo PPT2(49 imágenes) (todas las diapositivas tienen un comentario en las notas)</a:t>
            </a:r>
          </a:p>
          <a:p>
            <a:endParaRPr lang="es-ES" sz="1400" i="1" dirty="0"/>
          </a:p>
          <a:p>
            <a:r>
              <a:rPr lang="es-ES" sz="1400" i="1" dirty="0" smtClean="0"/>
              <a:t>Fotografías: Jorge L. Giner Robles (Universidad Autónoma de Madrid)</a:t>
            </a:r>
          </a:p>
          <a:p>
            <a:endParaRPr lang="es-ES" sz="1400" i="1" dirty="0" smtClean="0"/>
          </a:p>
          <a:p>
            <a:pPr marL="171450" indent="-171450">
              <a:buFontTx/>
              <a:buChar char="-"/>
            </a:pPr>
            <a:r>
              <a:rPr lang="es-ES" sz="1200" b="1" i="1" dirty="0" smtClean="0"/>
              <a:t>caídas </a:t>
            </a:r>
            <a:r>
              <a:rPr lang="es-ES" sz="1200" b="1" i="1" dirty="0"/>
              <a:t>de </a:t>
            </a:r>
            <a:r>
              <a:rPr lang="es-ES" sz="1200" b="1" i="1" dirty="0" smtClean="0"/>
              <a:t>elementos no estructurales (paramentos </a:t>
            </a:r>
            <a:r>
              <a:rPr lang="es-ES" sz="1200" b="1" i="1" dirty="0"/>
              <a:t>y </a:t>
            </a:r>
            <a:r>
              <a:rPr lang="es-ES" sz="1200" b="1" i="1" dirty="0" smtClean="0"/>
              <a:t>balconadas) </a:t>
            </a:r>
            <a:r>
              <a:rPr lang="es-ES" sz="1200" i="1" dirty="0" smtClean="0"/>
              <a:t>(ppt2_1, ppt2_2)</a:t>
            </a:r>
          </a:p>
          <a:p>
            <a:pPr marL="171450" indent="-171450">
              <a:buFontTx/>
              <a:buChar char="-"/>
            </a:pPr>
            <a:r>
              <a:rPr lang="es-ES" sz="1200" b="1" i="1" dirty="0"/>
              <a:t>d</a:t>
            </a:r>
            <a:r>
              <a:rPr lang="es-ES" sz="1200" b="1" i="1" dirty="0" smtClean="0"/>
              <a:t>años en edificios</a:t>
            </a:r>
            <a:r>
              <a:rPr lang="es-ES" sz="1200" i="1" dirty="0" smtClean="0"/>
              <a:t>  </a:t>
            </a:r>
            <a:r>
              <a:rPr lang="es-ES" sz="1200" b="1" i="1" dirty="0" smtClean="0"/>
              <a:t>(fracturas en aspa) </a:t>
            </a:r>
            <a:r>
              <a:rPr lang="es-ES" sz="1200" i="1" dirty="0" smtClean="0"/>
              <a:t>(ppt2_3, ppt2_4, ppt2_5 </a:t>
            </a:r>
            <a:r>
              <a:rPr lang="es-ES" sz="1200" i="1" dirty="0"/>
              <a:t>)</a:t>
            </a:r>
          </a:p>
          <a:p>
            <a:pPr marL="171450" indent="-171450">
              <a:buFontTx/>
              <a:buChar char="-"/>
            </a:pPr>
            <a:r>
              <a:rPr lang="es-ES" sz="1200" b="1" i="1" dirty="0" smtClean="0"/>
              <a:t>colapsos parciales o totales de edificios</a:t>
            </a:r>
            <a:r>
              <a:rPr lang="es-ES" sz="1200" i="1" dirty="0" smtClean="0"/>
              <a:t>  (ppt2_6, ppt2_7, ppt2_8, ppt2_9, ppt2_10, ppt2_11)</a:t>
            </a:r>
          </a:p>
          <a:p>
            <a:pPr marL="171450" indent="-171450">
              <a:buFontTx/>
              <a:buChar char="-"/>
            </a:pPr>
            <a:r>
              <a:rPr lang="es-ES" sz="1200" b="1" i="1" dirty="0"/>
              <a:t>daños en patrimonio (iglesias, monumentos,…) </a:t>
            </a:r>
            <a:r>
              <a:rPr lang="es-ES" sz="1200" i="1" dirty="0"/>
              <a:t>(</a:t>
            </a:r>
            <a:r>
              <a:rPr lang="es-ES" sz="1200" i="1" dirty="0" smtClean="0"/>
              <a:t>ppt2_12,  ppt2_13,  ppt2_14,  ppt</a:t>
            </a:r>
            <a:r>
              <a:rPr lang="es-ES" sz="1200" i="1" dirty="0"/>
              <a:t>2</a:t>
            </a:r>
            <a:r>
              <a:rPr lang="es-ES" sz="1200" i="1" dirty="0" smtClean="0"/>
              <a:t>_15, ppt2_16, ppt2_17, ppt2_18, ppt2_19)</a:t>
            </a:r>
            <a:endParaRPr lang="es-ES" sz="1200" i="1" dirty="0"/>
          </a:p>
          <a:p>
            <a:pPr marL="171450" indent="-171450">
              <a:buFontTx/>
              <a:buChar char="-"/>
            </a:pPr>
            <a:r>
              <a:rPr lang="es-ES" sz="1200" b="1" i="1" dirty="0"/>
              <a:t>g</a:t>
            </a:r>
            <a:r>
              <a:rPr lang="es-ES" sz="1200" b="1" i="1" dirty="0" smtClean="0"/>
              <a:t>rietas en el terreno </a:t>
            </a:r>
            <a:r>
              <a:rPr lang="es-ES" sz="1200" i="1" dirty="0" smtClean="0"/>
              <a:t>(ppt2_20, ppt2_21,  ppt2_22,  ppt2_23,  ppt2_24,  ppt2_25)</a:t>
            </a:r>
            <a:r>
              <a:rPr lang="es-ES" sz="1200" b="1" i="1" dirty="0" smtClean="0"/>
              <a:t> </a:t>
            </a:r>
            <a:endParaRPr lang="es-ES" sz="1200" b="1" i="1" dirty="0"/>
          </a:p>
          <a:p>
            <a:pPr marL="171450" indent="-171450">
              <a:buFontTx/>
              <a:buChar char="-"/>
            </a:pPr>
            <a:r>
              <a:rPr lang="es-ES" sz="1200" b="1" i="1" dirty="0" smtClean="0"/>
              <a:t>procesos de licuefacción (vectores de daño indirectos) </a:t>
            </a:r>
            <a:r>
              <a:rPr lang="es-ES" sz="1200" i="1" dirty="0"/>
              <a:t>(</a:t>
            </a:r>
            <a:r>
              <a:rPr lang="es-ES" sz="1200" i="1" dirty="0" smtClean="0"/>
              <a:t>ppt2_26,  ppt2_27</a:t>
            </a:r>
            <a:r>
              <a:rPr lang="es-ES" sz="1200" i="1" dirty="0"/>
              <a:t>,  ppt2_28, </a:t>
            </a:r>
            <a:r>
              <a:rPr lang="es-ES" sz="1200" i="1" dirty="0" smtClean="0"/>
              <a:t>ppt2_29,  ppt2_30,  ppt2_31, ppt2_32,  ppt2_33,  ppt2_34, ppt2_35,  ppt2_36,  ppt2_37, ppt2_38,  ppt2_39,  ppt2_40, ppt2_41)</a:t>
            </a:r>
          </a:p>
          <a:p>
            <a:pPr marL="171450" indent="-171450">
              <a:buFontTx/>
              <a:buChar char="-"/>
            </a:pPr>
            <a:r>
              <a:rPr lang="es-ES" sz="1200" b="1" i="1" dirty="0" smtClean="0"/>
              <a:t>daños en industrias (</a:t>
            </a:r>
            <a:r>
              <a:rPr lang="es-ES" sz="1200" i="1" dirty="0" smtClean="0"/>
              <a:t>ppt2_42,  ppt2_43,  ppt2_44, ppt2_45).</a:t>
            </a:r>
            <a:endParaRPr lang="es-ES" sz="1200" b="1" i="1" dirty="0" smtClean="0"/>
          </a:p>
          <a:p>
            <a:pPr marL="171450" indent="-171450">
              <a:buFontTx/>
              <a:buChar char="-"/>
            </a:pPr>
            <a:r>
              <a:rPr lang="es-ES" sz="1200" b="1" i="1" dirty="0" smtClean="0"/>
              <a:t>intervención frente a la emergencia </a:t>
            </a:r>
            <a:r>
              <a:rPr lang="es-ES" sz="1200" i="1" dirty="0" smtClean="0"/>
              <a:t>(ppt2_46,  ppt2_47,  ppt2_48, ppt2_49)</a:t>
            </a:r>
          </a:p>
          <a:p>
            <a:endParaRPr lang="es-ES" sz="1200" i="1" dirty="0"/>
          </a:p>
          <a:p>
            <a:endParaRPr lang="es-ES" sz="1200" b="1" i="1" dirty="0" smtClean="0"/>
          </a:p>
          <a:p>
            <a:r>
              <a:rPr lang="es-ES" sz="1200" b="1" i="1" dirty="0" smtClean="0"/>
              <a:t>Fecha última modificación: 25/07/2018</a:t>
            </a:r>
            <a:endParaRPr lang="en-US" sz="1200" b="1" i="1" dirty="0"/>
          </a:p>
        </p:txBody>
      </p:sp>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007" y="6381327"/>
            <a:ext cx="1007364" cy="350049"/>
          </a:xfrm>
          <a:prstGeom prst="rect">
            <a:avLst/>
          </a:prstGeom>
        </p:spPr>
      </p:pic>
      <p:sp>
        <p:nvSpPr>
          <p:cNvPr id="4" name="3 CuadroTexto"/>
          <p:cNvSpPr txBox="1"/>
          <p:nvPr/>
        </p:nvSpPr>
        <p:spPr>
          <a:xfrm>
            <a:off x="1043608" y="476672"/>
            <a:ext cx="4392488" cy="954107"/>
          </a:xfrm>
          <a:prstGeom prst="rect">
            <a:avLst/>
          </a:prstGeom>
          <a:noFill/>
        </p:spPr>
        <p:txBody>
          <a:bodyPr wrap="square" rtlCol="0">
            <a:spAutoFit/>
          </a:bodyPr>
          <a:lstStyle/>
          <a:p>
            <a:r>
              <a:rPr lang="es-ES" sz="2800" b="1" dirty="0" smtClean="0"/>
              <a:t>SISMICIDAD </a:t>
            </a:r>
          </a:p>
          <a:p>
            <a:r>
              <a:rPr lang="es-ES" sz="2800" b="1" dirty="0" smtClean="0"/>
              <a:t>Terremotos instrumentales</a:t>
            </a:r>
            <a:endParaRPr lang="en-US" sz="2800" b="1" dirty="0"/>
          </a:p>
        </p:txBody>
      </p:sp>
    </p:spTree>
    <p:extLst>
      <p:ext uri="{BB962C8B-B14F-4D97-AF65-F5344CB8AC3E}">
        <p14:creationId xmlns:p14="http://schemas.microsoft.com/office/powerpoint/2010/main" val="2355618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569370"/>
            <a:ext cx="3851702" cy="5777553"/>
          </a:xfrm>
          <a:prstGeom prst="rect">
            <a:avLst/>
          </a:prstGeom>
        </p:spPr>
      </p:pic>
      <p:pic>
        <p:nvPicPr>
          <p:cNvPr id="9" name="4 Marcador de contenid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372" y="3861048"/>
            <a:ext cx="3980632" cy="2653755"/>
          </a:xfrm>
          <a:prstGeom prst="rect">
            <a:avLst/>
          </a:prstGeom>
        </p:spPr>
      </p:pic>
      <p:pic>
        <p:nvPicPr>
          <p:cNvPr id="16" name="1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9102" y="836712"/>
            <a:ext cx="3932151" cy="2621434"/>
          </a:xfrm>
          <a:prstGeom prst="rect">
            <a:avLst/>
          </a:prstGeom>
        </p:spPr>
      </p:pic>
      <p:sp>
        <p:nvSpPr>
          <p:cNvPr id="6" name="5 CuadroTexto"/>
          <p:cNvSpPr txBox="1"/>
          <p:nvPr/>
        </p:nvSpPr>
        <p:spPr>
          <a:xfrm>
            <a:off x="4780372" y="6488668"/>
            <a:ext cx="1224136" cy="369332"/>
          </a:xfrm>
          <a:prstGeom prst="rect">
            <a:avLst/>
          </a:prstGeom>
          <a:noFill/>
        </p:spPr>
        <p:txBody>
          <a:bodyPr wrap="square" rtlCol="0">
            <a:spAutoFit/>
          </a:bodyPr>
          <a:lstStyle/>
          <a:p>
            <a:r>
              <a:rPr lang="es-ES" dirty="0" smtClean="0"/>
              <a:t>PPT2_24</a:t>
            </a:r>
            <a:endParaRPr lang="en-US" dirty="0"/>
          </a:p>
        </p:txBody>
      </p:sp>
      <p:sp>
        <p:nvSpPr>
          <p:cNvPr id="7" name="6 CuadroTexto"/>
          <p:cNvSpPr txBox="1"/>
          <p:nvPr/>
        </p:nvSpPr>
        <p:spPr>
          <a:xfrm>
            <a:off x="467544" y="6379478"/>
            <a:ext cx="1224136" cy="369332"/>
          </a:xfrm>
          <a:prstGeom prst="rect">
            <a:avLst/>
          </a:prstGeom>
          <a:noFill/>
        </p:spPr>
        <p:txBody>
          <a:bodyPr wrap="square" rtlCol="0">
            <a:spAutoFit/>
          </a:bodyPr>
          <a:lstStyle/>
          <a:p>
            <a:r>
              <a:rPr lang="es-ES" dirty="0" smtClean="0"/>
              <a:t>PPT2_22</a:t>
            </a:r>
            <a:endParaRPr lang="en-US" dirty="0"/>
          </a:p>
        </p:txBody>
      </p:sp>
      <p:sp>
        <p:nvSpPr>
          <p:cNvPr id="10" name="9 CuadroTexto"/>
          <p:cNvSpPr txBox="1"/>
          <p:nvPr/>
        </p:nvSpPr>
        <p:spPr>
          <a:xfrm>
            <a:off x="4779102" y="3458146"/>
            <a:ext cx="1224136" cy="369332"/>
          </a:xfrm>
          <a:prstGeom prst="rect">
            <a:avLst/>
          </a:prstGeom>
          <a:noFill/>
        </p:spPr>
        <p:txBody>
          <a:bodyPr wrap="square" rtlCol="0">
            <a:spAutoFit/>
          </a:bodyPr>
          <a:lstStyle/>
          <a:p>
            <a:r>
              <a:rPr lang="es-ES" dirty="0" smtClean="0"/>
              <a:t>PPT2_23</a:t>
            </a:r>
            <a:endParaRPr lang="en-US" dirty="0"/>
          </a:p>
        </p:txBody>
      </p:sp>
    </p:spTree>
    <p:extLst>
      <p:ext uri="{BB962C8B-B14F-4D97-AF65-F5344CB8AC3E}">
        <p14:creationId xmlns:p14="http://schemas.microsoft.com/office/powerpoint/2010/main" val="3432405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03" y="188123"/>
            <a:ext cx="2958075" cy="4437112"/>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729" y="724202"/>
            <a:ext cx="3834006" cy="5751008"/>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5" name="4 CuadroTexto"/>
          <p:cNvSpPr txBox="1"/>
          <p:nvPr/>
        </p:nvSpPr>
        <p:spPr>
          <a:xfrm>
            <a:off x="3246312" y="188123"/>
            <a:ext cx="1224136" cy="369332"/>
          </a:xfrm>
          <a:prstGeom prst="rect">
            <a:avLst/>
          </a:prstGeom>
          <a:noFill/>
        </p:spPr>
        <p:txBody>
          <a:bodyPr wrap="square" rtlCol="0">
            <a:spAutoFit/>
          </a:bodyPr>
          <a:lstStyle/>
          <a:p>
            <a:r>
              <a:rPr lang="es-ES" dirty="0" smtClean="0"/>
              <a:t>PPT2_25</a:t>
            </a:r>
            <a:endParaRPr lang="en-US" dirty="0"/>
          </a:p>
        </p:txBody>
      </p:sp>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4026054"/>
            <a:ext cx="3759884" cy="2506589"/>
          </a:xfrm>
          <a:prstGeom prst="rect">
            <a:avLst/>
          </a:prstGeom>
        </p:spPr>
      </p:pic>
      <p:sp>
        <p:nvSpPr>
          <p:cNvPr id="8" name="7 CuadroTexto"/>
          <p:cNvSpPr txBox="1"/>
          <p:nvPr/>
        </p:nvSpPr>
        <p:spPr>
          <a:xfrm>
            <a:off x="5057942" y="6461388"/>
            <a:ext cx="1224136" cy="369332"/>
          </a:xfrm>
          <a:prstGeom prst="rect">
            <a:avLst/>
          </a:prstGeom>
          <a:noFill/>
        </p:spPr>
        <p:txBody>
          <a:bodyPr wrap="square" rtlCol="0">
            <a:spAutoFit/>
          </a:bodyPr>
          <a:lstStyle/>
          <a:p>
            <a:r>
              <a:rPr lang="es-ES" dirty="0" smtClean="0"/>
              <a:t>PPT2_27</a:t>
            </a:r>
            <a:endParaRPr lang="en-US" dirty="0"/>
          </a:p>
        </p:txBody>
      </p:sp>
      <p:sp>
        <p:nvSpPr>
          <p:cNvPr id="10" name="9 CuadroTexto"/>
          <p:cNvSpPr txBox="1"/>
          <p:nvPr/>
        </p:nvSpPr>
        <p:spPr>
          <a:xfrm>
            <a:off x="1004773" y="6447930"/>
            <a:ext cx="1224136" cy="369332"/>
          </a:xfrm>
          <a:prstGeom prst="rect">
            <a:avLst/>
          </a:prstGeom>
          <a:noFill/>
        </p:spPr>
        <p:txBody>
          <a:bodyPr wrap="square" rtlCol="0">
            <a:spAutoFit/>
          </a:bodyPr>
          <a:lstStyle/>
          <a:p>
            <a:r>
              <a:rPr lang="es-ES" dirty="0" smtClean="0"/>
              <a:t>PPT2_26</a:t>
            </a:r>
            <a:endParaRPr lang="en-US" dirty="0"/>
          </a:p>
        </p:txBody>
      </p:sp>
    </p:spTree>
    <p:extLst>
      <p:ext uri="{BB962C8B-B14F-4D97-AF65-F5344CB8AC3E}">
        <p14:creationId xmlns:p14="http://schemas.microsoft.com/office/powerpoint/2010/main" val="3308991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83968" y="159732"/>
            <a:ext cx="1800200" cy="2700301"/>
          </a:xfr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737"/>
            <a:ext cx="3996444" cy="2664296"/>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1268760"/>
            <a:ext cx="2784309" cy="4176464"/>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96" y="3140968"/>
            <a:ext cx="5032276" cy="3354851"/>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9" name="8 CuadroTexto"/>
          <p:cNvSpPr txBox="1"/>
          <p:nvPr/>
        </p:nvSpPr>
        <p:spPr>
          <a:xfrm>
            <a:off x="6326796" y="5445224"/>
            <a:ext cx="1224136" cy="369332"/>
          </a:xfrm>
          <a:prstGeom prst="rect">
            <a:avLst/>
          </a:prstGeom>
          <a:noFill/>
        </p:spPr>
        <p:txBody>
          <a:bodyPr wrap="square" rtlCol="0">
            <a:spAutoFit/>
          </a:bodyPr>
          <a:lstStyle/>
          <a:p>
            <a:r>
              <a:rPr lang="es-ES" dirty="0" smtClean="0"/>
              <a:t>PPT2_31</a:t>
            </a:r>
            <a:endParaRPr lang="en-US" dirty="0"/>
          </a:p>
        </p:txBody>
      </p:sp>
      <p:sp>
        <p:nvSpPr>
          <p:cNvPr id="10" name="9 CuadroTexto"/>
          <p:cNvSpPr txBox="1"/>
          <p:nvPr/>
        </p:nvSpPr>
        <p:spPr>
          <a:xfrm>
            <a:off x="187796" y="2771636"/>
            <a:ext cx="1224136" cy="369332"/>
          </a:xfrm>
          <a:prstGeom prst="rect">
            <a:avLst/>
          </a:prstGeom>
          <a:noFill/>
        </p:spPr>
        <p:txBody>
          <a:bodyPr wrap="square" rtlCol="0">
            <a:spAutoFit/>
          </a:bodyPr>
          <a:lstStyle/>
          <a:p>
            <a:r>
              <a:rPr lang="es-ES" dirty="0" smtClean="0"/>
              <a:t>PPT2_28</a:t>
            </a:r>
            <a:endParaRPr lang="en-US" dirty="0"/>
          </a:p>
        </p:txBody>
      </p:sp>
      <p:sp>
        <p:nvSpPr>
          <p:cNvPr id="11" name="10 CuadroTexto"/>
          <p:cNvSpPr txBox="1"/>
          <p:nvPr/>
        </p:nvSpPr>
        <p:spPr>
          <a:xfrm>
            <a:off x="4283968" y="2800072"/>
            <a:ext cx="1224136" cy="369332"/>
          </a:xfrm>
          <a:prstGeom prst="rect">
            <a:avLst/>
          </a:prstGeom>
          <a:noFill/>
        </p:spPr>
        <p:txBody>
          <a:bodyPr wrap="square" rtlCol="0">
            <a:spAutoFit/>
          </a:bodyPr>
          <a:lstStyle/>
          <a:p>
            <a:r>
              <a:rPr lang="es-ES" dirty="0" smtClean="0"/>
              <a:t>PPT2_29</a:t>
            </a:r>
            <a:endParaRPr lang="en-US" dirty="0"/>
          </a:p>
        </p:txBody>
      </p:sp>
      <p:sp>
        <p:nvSpPr>
          <p:cNvPr id="12" name="11 CuadroTexto"/>
          <p:cNvSpPr txBox="1"/>
          <p:nvPr/>
        </p:nvSpPr>
        <p:spPr>
          <a:xfrm>
            <a:off x="217376" y="6476347"/>
            <a:ext cx="1224136" cy="369332"/>
          </a:xfrm>
          <a:prstGeom prst="rect">
            <a:avLst/>
          </a:prstGeom>
          <a:noFill/>
        </p:spPr>
        <p:txBody>
          <a:bodyPr wrap="square" rtlCol="0">
            <a:spAutoFit/>
          </a:bodyPr>
          <a:lstStyle/>
          <a:p>
            <a:r>
              <a:rPr lang="es-ES" dirty="0" smtClean="0"/>
              <a:t>PPT2_30</a:t>
            </a:r>
            <a:endParaRPr lang="en-US" dirty="0"/>
          </a:p>
        </p:txBody>
      </p:sp>
    </p:spTree>
    <p:extLst>
      <p:ext uri="{BB962C8B-B14F-4D97-AF65-F5344CB8AC3E}">
        <p14:creationId xmlns:p14="http://schemas.microsoft.com/office/powerpoint/2010/main" val="2957729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7" name="6 CuadroTexto"/>
          <p:cNvSpPr txBox="1"/>
          <p:nvPr/>
        </p:nvSpPr>
        <p:spPr>
          <a:xfrm>
            <a:off x="5191956" y="6358553"/>
            <a:ext cx="1224136" cy="369332"/>
          </a:xfrm>
          <a:prstGeom prst="rect">
            <a:avLst/>
          </a:prstGeom>
          <a:noFill/>
        </p:spPr>
        <p:txBody>
          <a:bodyPr wrap="square" rtlCol="0">
            <a:spAutoFit/>
          </a:bodyPr>
          <a:lstStyle/>
          <a:p>
            <a:r>
              <a:rPr lang="es-ES" dirty="0" smtClean="0"/>
              <a:t>PPT2_34</a:t>
            </a:r>
            <a:endParaRPr lang="en-US" dirty="0"/>
          </a:p>
        </p:txBody>
      </p:sp>
      <p:sp>
        <p:nvSpPr>
          <p:cNvPr id="8" name="7 CuadroTexto"/>
          <p:cNvSpPr txBox="1"/>
          <p:nvPr/>
        </p:nvSpPr>
        <p:spPr>
          <a:xfrm>
            <a:off x="158498" y="2924944"/>
            <a:ext cx="1224136" cy="369332"/>
          </a:xfrm>
          <a:prstGeom prst="rect">
            <a:avLst/>
          </a:prstGeom>
          <a:noFill/>
        </p:spPr>
        <p:txBody>
          <a:bodyPr wrap="square" rtlCol="0">
            <a:spAutoFit/>
          </a:bodyPr>
          <a:lstStyle/>
          <a:p>
            <a:r>
              <a:rPr lang="es-ES" dirty="0" smtClean="0"/>
              <a:t>PPT2_32</a:t>
            </a:r>
            <a:endParaRPr lang="en-US" dirty="0"/>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9" y="44624"/>
            <a:ext cx="4405545" cy="2937030"/>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69" y="3429000"/>
            <a:ext cx="4428492" cy="2952328"/>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1956" y="940078"/>
            <a:ext cx="3627500" cy="5441250"/>
          </a:xfrm>
          <a:prstGeom prst="rect">
            <a:avLst/>
          </a:prstGeom>
        </p:spPr>
      </p:pic>
      <p:sp>
        <p:nvSpPr>
          <p:cNvPr id="11" name="10 CuadroTexto"/>
          <p:cNvSpPr txBox="1"/>
          <p:nvPr/>
        </p:nvSpPr>
        <p:spPr>
          <a:xfrm>
            <a:off x="173669" y="6381328"/>
            <a:ext cx="1224136" cy="369332"/>
          </a:xfrm>
          <a:prstGeom prst="rect">
            <a:avLst/>
          </a:prstGeom>
          <a:noFill/>
        </p:spPr>
        <p:txBody>
          <a:bodyPr wrap="square" rtlCol="0">
            <a:spAutoFit/>
          </a:bodyPr>
          <a:lstStyle/>
          <a:p>
            <a:r>
              <a:rPr lang="es-ES" dirty="0" smtClean="0"/>
              <a:t>PPT2_33</a:t>
            </a:r>
            <a:endParaRPr lang="en-US" dirty="0"/>
          </a:p>
        </p:txBody>
      </p:sp>
    </p:spTree>
    <p:extLst>
      <p:ext uri="{BB962C8B-B14F-4D97-AF65-F5344CB8AC3E}">
        <p14:creationId xmlns:p14="http://schemas.microsoft.com/office/powerpoint/2010/main" val="160486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66729"/>
            <a:ext cx="4104456" cy="2736304"/>
          </a:xfr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836712"/>
            <a:ext cx="3600400" cy="5400600"/>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3532711"/>
            <a:ext cx="4104456" cy="2736304"/>
          </a:xfrm>
          <a:prstGeom prst="rect">
            <a:avLst/>
          </a:prstGeom>
        </p:spPr>
      </p:pic>
      <p:sp>
        <p:nvSpPr>
          <p:cNvPr id="9" name="8 CuadroTexto"/>
          <p:cNvSpPr txBox="1"/>
          <p:nvPr/>
        </p:nvSpPr>
        <p:spPr>
          <a:xfrm>
            <a:off x="395536" y="6381328"/>
            <a:ext cx="1224136" cy="369332"/>
          </a:xfrm>
          <a:prstGeom prst="rect">
            <a:avLst/>
          </a:prstGeom>
          <a:noFill/>
        </p:spPr>
        <p:txBody>
          <a:bodyPr wrap="square" rtlCol="0">
            <a:spAutoFit/>
          </a:bodyPr>
          <a:lstStyle/>
          <a:p>
            <a:r>
              <a:rPr lang="es-ES" dirty="0" smtClean="0"/>
              <a:t>PPT2_36</a:t>
            </a:r>
            <a:endParaRPr lang="en-US" dirty="0"/>
          </a:p>
        </p:txBody>
      </p:sp>
      <p:sp>
        <p:nvSpPr>
          <p:cNvPr id="10" name="9 CuadroTexto"/>
          <p:cNvSpPr txBox="1"/>
          <p:nvPr/>
        </p:nvSpPr>
        <p:spPr>
          <a:xfrm>
            <a:off x="387842" y="2852936"/>
            <a:ext cx="1224136" cy="369332"/>
          </a:xfrm>
          <a:prstGeom prst="rect">
            <a:avLst/>
          </a:prstGeom>
          <a:noFill/>
        </p:spPr>
        <p:txBody>
          <a:bodyPr wrap="square" rtlCol="0">
            <a:spAutoFit/>
          </a:bodyPr>
          <a:lstStyle/>
          <a:p>
            <a:r>
              <a:rPr lang="es-ES" dirty="0" smtClean="0"/>
              <a:t>PPT2_35</a:t>
            </a:r>
            <a:endParaRPr lang="en-US" dirty="0"/>
          </a:p>
        </p:txBody>
      </p:sp>
      <p:sp>
        <p:nvSpPr>
          <p:cNvPr id="11" name="10 CuadroTexto"/>
          <p:cNvSpPr txBox="1"/>
          <p:nvPr/>
        </p:nvSpPr>
        <p:spPr>
          <a:xfrm>
            <a:off x="5508104" y="6237312"/>
            <a:ext cx="1224136" cy="369332"/>
          </a:xfrm>
          <a:prstGeom prst="rect">
            <a:avLst/>
          </a:prstGeom>
          <a:noFill/>
        </p:spPr>
        <p:txBody>
          <a:bodyPr wrap="square" rtlCol="0">
            <a:spAutoFit/>
          </a:bodyPr>
          <a:lstStyle/>
          <a:p>
            <a:r>
              <a:rPr lang="es-ES" dirty="0" smtClean="0"/>
              <a:t>PPT2_37</a:t>
            </a:r>
            <a:endParaRPr lang="en-US" dirty="0"/>
          </a:p>
        </p:txBody>
      </p:sp>
    </p:spTree>
    <p:extLst>
      <p:ext uri="{BB962C8B-B14F-4D97-AF65-F5344CB8AC3E}">
        <p14:creationId xmlns:p14="http://schemas.microsoft.com/office/powerpoint/2010/main" val="3614781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71869"/>
            <a:ext cx="4212468" cy="2808312"/>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7" name="6 CuadroTexto"/>
          <p:cNvSpPr txBox="1"/>
          <p:nvPr/>
        </p:nvSpPr>
        <p:spPr>
          <a:xfrm>
            <a:off x="4932040" y="247346"/>
            <a:ext cx="1224136" cy="369332"/>
          </a:xfrm>
          <a:prstGeom prst="rect">
            <a:avLst/>
          </a:prstGeom>
          <a:noFill/>
        </p:spPr>
        <p:txBody>
          <a:bodyPr wrap="square" rtlCol="0">
            <a:spAutoFit/>
          </a:bodyPr>
          <a:lstStyle/>
          <a:p>
            <a:r>
              <a:rPr lang="es-ES" dirty="0" smtClean="0"/>
              <a:t>PPT2_38</a:t>
            </a:r>
            <a:endParaRPr lang="en-US" dirty="0"/>
          </a:p>
        </p:txBody>
      </p:sp>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767880"/>
            <a:ext cx="4068452" cy="2712301"/>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0075" y="3789040"/>
            <a:ext cx="4104457" cy="2736304"/>
          </a:xfrm>
          <a:prstGeom prst="rect">
            <a:avLst/>
          </a:prstGeom>
        </p:spPr>
      </p:pic>
      <p:pic>
        <p:nvPicPr>
          <p:cNvPr id="10" name="9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3779070"/>
            <a:ext cx="4186144" cy="2790763"/>
          </a:xfrm>
          <a:prstGeom prst="rect">
            <a:avLst/>
          </a:prstGeom>
        </p:spPr>
      </p:pic>
      <p:sp>
        <p:nvSpPr>
          <p:cNvPr id="11" name="10 CuadroTexto"/>
          <p:cNvSpPr txBox="1"/>
          <p:nvPr/>
        </p:nvSpPr>
        <p:spPr>
          <a:xfrm>
            <a:off x="304582" y="3480181"/>
            <a:ext cx="1224136" cy="369332"/>
          </a:xfrm>
          <a:prstGeom prst="rect">
            <a:avLst/>
          </a:prstGeom>
          <a:noFill/>
        </p:spPr>
        <p:txBody>
          <a:bodyPr wrap="square" rtlCol="0">
            <a:spAutoFit/>
          </a:bodyPr>
          <a:lstStyle/>
          <a:p>
            <a:r>
              <a:rPr lang="es-ES" dirty="0" smtClean="0"/>
              <a:t>PPT2_38</a:t>
            </a:r>
            <a:endParaRPr lang="en-US" dirty="0"/>
          </a:p>
        </p:txBody>
      </p:sp>
      <p:sp>
        <p:nvSpPr>
          <p:cNvPr id="12" name="11 CuadroTexto"/>
          <p:cNvSpPr txBox="1"/>
          <p:nvPr/>
        </p:nvSpPr>
        <p:spPr>
          <a:xfrm>
            <a:off x="4788024" y="6444044"/>
            <a:ext cx="1224136" cy="369332"/>
          </a:xfrm>
          <a:prstGeom prst="rect">
            <a:avLst/>
          </a:prstGeom>
          <a:noFill/>
        </p:spPr>
        <p:txBody>
          <a:bodyPr wrap="square" rtlCol="0">
            <a:spAutoFit/>
          </a:bodyPr>
          <a:lstStyle/>
          <a:p>
            <a:r>
              <a:rPr lang="es-ES" dirty="0" smtClean="0"/>
              <a:t>PPT2_41</a:t>
            </a:r>
            <a:endParaRPr lang="en-US" dirty="0"/>
          </a:p>
        </p:txBody>
      </p:sp>
      <p:sp>
        <p:nvSpPr>
          <p:cNvPr id="13" name="12 CuadroTexto"/>
          <p:cNvSpPr txBox="1"/>
          <p:nvPr/>
        </p:nvSpPr>
        <p:spPr>
          <a:xfrm>
            <a:off x="4770530" y="3409738"/>
            <a:ext cx="1224136" cy="369332"/>
          </a:xfrm>
          <a:prstGeom prst="rect">
            <a:avLst/>
          </a:prstGeom>
          <a:noFill/>
        </p:spPr>
        <p:txBody>
          <a:bodyPr wrap="square" rtlCol="0">
            <a:spAutoFit/>
          </a:bodyPr>
          <a:lstStyle/>
          <a:p>
            <a:r>
              <a:rPr lang="es-ES" dirty="0" smtClean="0"/>
              <a:t>PPT2_39</a:t>
            </a:r>
            <a:endParaRPr lang="en-US" dirty="0"/>
          </a:p>
        </p:txBody>
      </p:sp>
      <p:sp>
        <p:nvSpPr>
          <p:cNvPr id="14" name="13 CuadroTexto"/>
          <p:cNvSpPr txBox="1"/>
          <p:nvPr/>
        </p:nvSpPr>
        <p:spPr>
          <a:xfrm>
            <a:off x="107504" y="6481438"/>
            <a:ext cx="1224136" cy="369332"/>
          </a:xfrm>
          <a:prstGeom prst="rect">
            <a:avLst/>
          </a:prstGeom>
          <a:noFill/>
        </p:spPr>
        <p:txBody>
          <a:bodyPr wrap="square" rtlCol="0">
            <a:spAutoFit/>
          </a:bodyPr>
          <a:lstStyle/>
          <a:p>
            <a:r>
              <a:rPr lang="es-ES" dirty="0" smtClean="0"/>
              <a:t>PPT2_40</a:t>
            </a:r>
            <a:endParaRPr lang="en-US" dirty="0"/>
          </a:p>
        </p:txBody>
      </p:sp>
    </p:spTree>
    <p:extLst>
      <p:ext uri="{BB962C8B-B14F-4D97-AF65-F5344CB8AC3E}">
        <p14:creationId xmlns:p14="http://schemas.microsoft.com/office/powerpoint/2010/main" val="309029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814741"/>
            <a:ext cx="4029401" cy="268626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788912"/>
            <a:ext cx="4029401" cy="2686267"/>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3788838"/>
            <a:ext cx="4027679" cy="2685119"/>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032" y="764704"/>
            <a:ext cx="4032448" cy="2688299"/>
          </a:xfrm>
          <a:prstGeom prst="rect">
            <a:avLst/>
          </a:prstGeom>
        </p:spPr>
      </p:pic>
      <p:sp>
        <p:nvSpPr>
          <p:cNvPr id="10" name="9 CuadroTexto"/>
          <p:cNvSpPr txBox="1"/>
          <p:nvPr/>
        </p:nvSpPr>
        <p:spPr>
          <a:xfrm>
            <a:off x="4814265" y="6484089"/>
            <a:ext cx="1224136" cy="369332"/>
          </a:xfrm>
          <a:prstGeom prst="rect">
            <a:avLst/>
          </a:prstGeom>
          <a:noFill/>
        </p:spPr>
        <p:txBody>
          <a:bodyPr wrap="square" rtlCol="0">
            <a:spAutoFit/>
          </a:bodyPr>
          <a:lstStyle/>
          <a:p>
            <a:r>
              <a:rPr lang="es-ES" dirty="0" smtClean="0"/>
              <a:t>PPT2_45</a:t>
            </a:r>
            <a:endParaRPr lang="en-US" dirty="0"/>
          </a:p>
        </p:txBody>
      </p:sp>
      <p:sp>
        <p:nvSpPr>
          <p:cNvPr id="11" name="10 CuadroTexto"/>
          <p:cNvSpPr txBox="1"/>
          <p:nvPr/>
        </p:nvSpPr>
        <p:spPr>
          <a:xfrm>
            <a:off x="389147" y="6469983"/>
            <a:ext cx="1224136" cy="369332"/>
          </a:xfrm>
          <a:prstGeom prst="rect">
            <a:avLst/>
          </a:prstGeom>
          <a:noFill/>
        </p:spPr>
        <p:txBody>
          <a:bodyPr wrap="square" rtlCol="0">
            <a:spAutoFit/>
          </a:bodyPr>
          <a:lstStyle/>
          <a:p>
            <a:r>
              <a:rPr lang="es-ES" dirty="0" smtClean="0"/>
              <a:t>PPT2_44</a:t>
            </a:r>
            <a:endParaRPr lang="en-US" dirty="0"/>
          </a:p>
        </p:txBody>
      </p:sp>
      <p:sp>
        <p:nvSpPr>
          <p:cNvPr id="12" name="11 CuadroTexto"/>
          <p:cNvSpPr txBox="1"/>
          <p:nvPr/>
        </p:nvSpPr>
        <p:spPr>
          <a:xfrm>
            <a:off x="389147" y="3419580"/>
            <a:ext cx="1224136" cy="369332"/>
          </a:xfrm>
          <a:prstGeom prst="rect">
            <a:avLst/>
          </a:prstGeom>
          <a:noFill/>
        </p:spPr>
        <p:txBody>
          <a:bodyPr wrap="square" rtlCol="0">
            <a:spAutoFit/>
          </a:bodyPr>
          <a:lstStyle/>
          <a:p>
            <a:r>
              <a:rPr lang="es-ES" dirty="0" smtClean="0"/>
              <a:t>PPT2_42</a:t>
            </a:r>
            <a:endParaRPr lang="en-US" dirty="0"/>
          </a:p>
        </p:txBody>
      </p:sp>
      <p:sp>
        <p:nvSpPr>
          <p:cNvPr id="13" name="12 CuadroTexto"/>
          <p:cNvSpPr txBox="1"/>
          <p:nvPr/>
        </p:nvSpPr>
        <p:spPr>
          <a:xfrm>
            <a:off x="4830271" y="3356992"/>
            <a:ext cx="1224136" cy="369332"/>
          </a:xfrm>
          <a:prstGeom prst="rect">
            <a:avLst/>
          </a:prstGeom>
          <a:noFill/>
        </p:spPr>
        <p:txBody>
          <a:bodyPr wrap="square" rtlCol="0">
            <a:spAutoFit/>
          </a:bodyPr>
          <a:lstStyle/>
          <a:p>
            <a:r>
              <a:rPr lang="es-ES" dirty="0" smtClean="0"/>
              <a:t>PPT2_43</a:t>
            </a:r>
            <a:endParaRPr lang="en-US" dirty="0"/>
          </a:p>
        </p:txBody>
      </p:sp>
    </p:spTree>
    <p:extLst>
      <p:ext uri="{BB962C8B-B14F-4D97-AF65-F5344CB8AC3E}">
        <p14:creationId xmlns:p14="http://schemas.microsoft.com/office/powerpoint/2010/main" val="290171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404664"/>
            <a:ext cx="4274083" cy="2849389"/>
          </a:xfr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573016"/>
            <a:ext cx="4320480" cy="2880320"/>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1720" y="969899"/>
            <a:ext cx="3920920" cy="2613946"/>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12" name="1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033" y="3933056"/>
            <a:ext cx="3879440" cy="2586294"/>
          </a:xfrm>
          <a:prstGeom prst="rect">
            <a:avLst/>
          </a:prstGeom>
        </p:spPr>
      </p:pic>
      <p:sp>
        <p:nvSpPr>
          <p:cNvPr id="13" name="12 CuadroTexto"/>
          <p:cNvSpPr txBox="1"/>
          <p:nvPr/>
        </p:nvSpPr>
        <p:spPr>
          <a:xfrm>
            <a:off x="107504" y="6453336"/>
            <a:ext cx="1224136" cy="369332"/>
          </a:xfrm>
          <a:prstGeom prst="rect">
            <a:avLst/>
          </a:prstGeom>
          <a:noFill/>
        </p:spPr>
        <p:txBody>
          <a:bodyPr wrap="square" rtlCol="0">
            <a:spAutoFit/>
          </a:bodyPr>
          <a:lstStyle/>
          <a:p>
            <a:r>
              <a:rPr lang="es-ES" dirty="0" smtClean="0"/>
              <a:t>PPT2_48</a:t>
            </a:r>
            <a:endParaRPr lang="en-US" dirty="0"/>
          </a:p>
        </p:txBody>
      </p:sp>
      <p:sp>
        <p:nvSpPr>
          <p:cNvPr id="14" name="13 CuadroTexto"/>
          <p:cNvSpPr txBox="1"/>
          <p:nvPr/>
        </p:nvSpPr>
        <p:spPr>
          <a:xfrm>
            <a:off x="107504" y="3203684"/>
            <a:ext cx="1224136" cy="369332"/>
          </a:xfrm>
          <a:prstGeom prst="rect">
            <a:avLst/>
          </a:prstGeom>
          <a:noFill/>
        </p:spPr>
        <p:txBody>
          <a:bodyPr wrap="square" rtlCol="0">
            <a:spAutoFit/>
          </a:bodyPr>
          <a:lstStyle/>
          <a:p>
            <a:r>
              <a:rPr lang="es-ES" dirty="0" smtClean="0"/>
              <a:t>PPT2_46</a:t>
            </a:r>
            <a:endParaRPr lang="en-US" dirty="0"/>
          </a:p>
        </p:txBody>
      </p:sp>
      <p:sp>
        <p:nvSpPr>
          <p:cNvPr id="15" name="14 CuadroTexto"/>
          <p:cNvSpPr txBox="1"/>
          <p:nvPr/>
        </p:nvSpPr>
        <p:spPr>
          <a:xfrm>
            <a:off x="4831720" y="3617950"/>
            <a:ext cx="1224136" cy="369332"/>
          </a:xfrm>
          <a:prstGeom prst="rect">
            <a:avLst/>
          </a:prstGeom>
          <a:noFill/>
        </p:spPr>
        <p:txBody>
          <a:bodyPr wrap="square" rtlCol="0">
            <a:spAutoFit/>
          </a:bodyPr>
          <a:lstStyle/>
          <a:p>
            <a:r>
              <a:rPr lang="es-ES" dirty="0" smtClean="0"/>
              <a:t>PPT2_47</a:t>
            </a:r>
            <a:endParaRPr lang="en-US" dirty="0"/>
          </a:p>
        </p:txBody>
      </p:sp>
      <p:sp>
        <p:nvSpPr>
          <p:cNvPr id="16" name="15 CuadroTexto"/>
          <p:cNvSpPr txBox="1"/>
          <p:nvPr/>
        </p:nvSpPr>
        <p:spPr>
          <a:xfrm>
            <a:off x="4831720" y="6488668"/>
            <a:ext cx="1224136" cy="369332"/>
          </a:xfrm>
          <a:prstGeom prst="rect">
            <a:avLst/>
          </a:prstGeom>
          <a:noFill/>
        </p:spPr>
        <p:txBody>
          <a:bodyPr wrap="square" rtlCol="0">
            <a:spAutoFit/>
          </a:bodyPr>
          <a:lstStyle/>
          <a:p>
            <a:r>
              <a:rPr lang="es-ES" dirty="0" smtClean="0"/>
              <a:t>PPT2_49</a:t>
            </a:r>
            <a:endParaRPr lang="en-US" dirty="0"/>
          </a:p>
        </p:txBody>
      </p:sp>
    </p:spTree>
    <p:extLst>
      <p:ext uri="{BB962C8B-B14F-4D97-AF65-F5344CB8AC3E}">
        <p14:creationId xmlns:p14="http://schemas.microsoft.com/office/powerpoint/2010/main" val="287022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3260981"/>
            <a:ext cx="4356484" cy="2904323"/>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54378"/>
            <a:ext cx="3873950" cy="5810926"/>
          </a:xfrm>
          <a:prstGeom prst="rect">
            <a:avLst/>
          </a:prstGeom>
        </p:spPr>
      </p:pic>
      <p:sp>
        <p:nvSpPr>
          <p:cNvPr id="9" name="8 CuadroTexto"/>
          <p:cNvSpPr txBox="1"/>
          <p:nvPr/>
        </p:nvSpPr>
        <p:spPr>
          <a:xfrm>
            <a:off x="179512" y="6165304"/>
            <a:ext cx="1224136" cy="369332"/>
          </a:xfrm>
          <a:prstGeom prst="rect">
            <a:avLst/>
          </a:prstGeom>
          <a:noFill/>
        </p:spPr>
        <p:txBody>
          <a:bodyPr wrap="square" rtlCol="0">
            <a:spAutoFit/>
          </a:bodyPr>
          <a:lstStyle/>
          <a:p>
            <a:r>
              <a:rPr lang="es-ES" dirty="0" smtClean="0"/>
              <a:t>PPT2_1</a:t>
            </a:r>
            <a:endParaRPr lang="en-US" dirty="0"/>
          </a:p>
        </p:txBody>
      </p:sp>
      <p:sp>
        <p:nvSpPr>
          <p:cNvPr id="10" name="9 CuadroTexto"/>
          <p:cNvSpPr txBox="1"/>
          <p:nvPr/>
        </p:nvSpPr>
        <p:spPr>
          <a:xfrm>
            <a:off x="4355976" y="6165304"/>
            <a:ext cx="1224136" cy="369332"/>
          </a:xfrm>
          <a:prstGeom prst="rect">
            <a:avLst/>
          </a:prstGeom>
          <a:noFill/>
        </p:spPr>
        <p:txBody>
          <a:bodyPr wrap="square" rtlCol="0">
            <a:spAutoFit/>
          </a:bodyPr>
          <a:lstStyle/>
          <a:p>
            <a:r>
              <a:rPr lang="es-ES" dirty="0" smtClean="0"/>
              <a:t>PPT2_2</a:t>
            </a:r>
            <a:endParaRPr lang="en-US" dirty="0"/>
          </a:p>
        </p:txBody>
      </p:sp>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311" y="44624"/>
            <a:ext cx="1548172" cy="686254"/>
          </a:xfrm>
          <a:prstGeom prst="rect">
            <a:avLst/>
          </a:prstGeom>
        </p:spPr>
      </p:pic>
    </p:spTree>
    <p:extLst>
      <p:ext uri="{BB962C8B-B14F-4D97-AF65-F5344CB8AC3E}">
        <p14:creationId xmlns:p14="http://schemas.microsoft.com/office/powerpoint/2010/main" val="14474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45" y="3521912"/>
            <a:ext cx="4428492" cy="2952328"/>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311" y="44624"/>
            <a:ext cx="1548172" cy="686254"/>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080" y="908719"/>
            <a:ext cx="3484258" cy="5226387"/>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651" y="195687"/>
            <a:ext cx="4432886" cy="2955258"/>
          </a:xfrm>
          <a:prstGeom prst="rect">
            <a:avLst/>
          </a:prstGeom>
        </p:spPr>
      </p:pic>
      <p:sp>
        <p:nvSpPr>
          <p:cNvPr id="10" name="9 CuadroTexto"/>
          <p:cNvSpPr txBox="1"/>
          <p:nvPr/>
        </p:nvSpPr>
        <p:spPr>
          <a:xfrm>
            <a:off x="205717" y="6463333"/>
            <a:ext cx="1224136" cy="369332"/>
          </a:xfrm>
          <a:prstGeom prst="rect">
            <a:avLst/>
          </a:prstGeom>
          <a:noFill/>
        </p:spPr>
        <p:txBody>
          <a:bodyPr wrap="square" rtlCol="0">
            <a:spAutoFit/>
          </a:bodyPr>
          <a:lstStyle/>
          <a:p>
            <a:r>
              <a:rPr lang="es-ES" dirty="0" smtClean="0"/>
              <a:t>PPT2_4</a:t>
            </a:r>
            <a:endParaRPr lang="en-US" dirty="0"/>
          </a:p>
        </p:txBody>
      </p:sp>
      <p:sp>
        <p:nvSpPr>
          <p:cNvPr id="11" name="10 CuadroTexto"/>
          <p:cNvSpPr txBox="1"/>
          <p:nvPr/>
        </p:nvSpPr>
        <p:spPr>
          <a:xfrm>
            <a:off x="179512" y="3150945"/>
            <a:ext cx="1224136" cy="369332"/>
          </a:xfrm>
          <a:prstGeom prst="rect">
            <a:avLst/>
          </a:prstGeom>
          <a:noFill/>
        </p:spPr>
        <p:txBody>
          <a:bodyPr wrap="square" rtlCol="0">
            <a:spAutoFit/>
          </a:bodyPr>
          <a:lstStyle/>
          <a:p>
            <a:r>
              <a:rPr lang="es-ES" dirty="0" smtClean="0"/>
              <a:t>PPT2_3</a:t>
            </a:r>
            <a:endParaRPr lang="en-US" dirty="0"/>
          </a:p>
        </p:txBody>
      </p:sp>
      <p:sp>
        <p:nvSpPr>
          <p:cNvPr id="12" name="11 CuadroTexto"/>
          <p:cNvSpPr txBox="1"/>
          <p:nvPr/>
        </p:nvSpPr>
        <p:spPr>
          <a:xfrm>
            <a:off x="5292080" y="6261296"/>
            <a:ext cx="1224136" cy="369332"/>
          </a:xfrm>
          <a:prstGeom prst="rect">
            <a:avLst/>
          </a:prstGeom>
          <a:noFill/>
        </p:spPr>
        <p:txBody>
          <a:bodyPr wrap="square" rtlCol="0">
            <a:spAutoFit/>
          </a:bodyPr>
          <a:lstStyle/>
          <a:p>
            <a:r>
              <a:rPr lang="es-ES" dirty="0" smtClean="0"/>
              <a:t>PPT2_5</a:t>
            </a:r>
            <a:endParaRPr lang="en-US" dirty="0"/>
          </a:p>
        </p:txBody>
      </p:sp>
    </p:spTree>
    <p:extLst>
      <p:ext uri="{BB962C8B-B14F-4D97-AF65-F5344CB8AC3E}">
        <p14:creationId xmlns:p14="http://schemas.microsoft.com/office/powerpoint/2010/main" val="1161053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813381"/>
            <a:ext cx="4067945" cy="2711963"/>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60648"/>
            <a:ext cx="4080454" cy="6120680"/>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12" name="11 CuadroTexto"/>
          <p:cNvSpPr txBox="1"/>
          <p:nvPr/>
        </p:nvSpPr>
        <p:spPr>
          <a:xfrm>
            <a:off x="395536" y="6390813"/>
            <a:ext cx="1224136" cy="369332"/>
          </a:xfrm>
          <a:prstGeom prst="rect">
            <a:avLst/>
          </a:prstGeom>
          <a:noFill/>
        </p:spPr>
        <p:txBody>
          <a:bodyPr wrap="square" rtlCol="0">
            <a:spAutoFit/>
          </a:bodyPr>
          <a:lstStyle/>
          <a:p>
            <a:r>
              <a:rPr lang="es-ES" dirty="0" smtClean="0"/>
              <a:t>PPT2_6</a:t>
            </a:r>
            <a:endParaRPr lang="en-US" dirty="0"/>
          </a:p>
        </p:txBody>
      </p:sp>
      <p:sp>
        <p:nvSpPr>
          <p:cNvPr id="13" name="12 CuadroTexto"/>
          <p:cNvSpPr txBox="1"/>
          <p:nvPr/>
        </p:nvSpPr>
        <p:spPr>
          <a:xfrm>
            <a:off x="4783451" y="3452495"/>
            <a:ext cx="1224136" cy="369332"/>
          </a:xfrm>
          <a:prstGeom prst="rect">
            <a:avLst/>
          </a:prstGeom>
          <a:noFill/>
        </p:spPr>
        <p:txBody>
          <a:bodyPr wrap="square" rtlCol="0">
            <a:spAutoFit/>
          </a:bodyPr>
          <a:lstStyle/>
          <a:p>
            <a:r>
              <a:rPr lang="es-ES" dirty="0" smtClean="0"/>
              <a:t>PPT2_7</a:t>
            </a:r>
            <a:endParaRPr lang="en-US" dirty="0"/>
          </a:p>
        </p:txBody>
      </p:sp>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2274" y="764704"/>
            <a:ext cx="4031687" cy="2687791"/>
          </a:xfrm>
          <a:prstGeom prst="rect">
            <a:avLst/>
          </a:prstGeom>
        </p:spPr>
      </p:pic>
      <p:sp>
        <p:nvSpPr>
          <p:cNvPr id="15" name="14 CuadroTexto"/>
          <p:cNvSpPr txBox="1"/>
          <p:nvPr/>
        </p:nvSpPr>
        <p:spPr>
          <a:xfrm>
            <a:off x="4814265" y="6484089"/>
            <a:ext cx="1224136" cy="369332"/>
          </a:xfrm>
          <a:prstGeom prst="rect">
            <a:avLst/>
          </a:prstGeom>
          <a:noFill/>
        </p:spPr>
        <p:txBody>
          <a:bodyPr wrap="square" rtlCol="0">
            <a:spAutoFit/>
          </a:bodyPr>
          <a:lstStyle/>
          <a:p>
            <a:r>
              <a:rPr lang="es-ES" dirty="0" smtClean="0"/>
              <a:t>PPT2_8</a:t>
            </a:r>
            <a:endParaRPr lang="en-US" dirty="0"/>
          </a:p>
        </p:txBody>
      </p:sp>
    </p:spTree>
    <p:extLst>
      <p:ext uri="{BB962C8B-B14F-4D97-AF65-F5344CB8AC3E}">
        <p14:creationId xmlns:p14="http://schemas.microsoft.com/office/powerpoint/2010/main" val="719793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26" y="3573016"/>
            <a:ext cx="4379190" cy="2919460"/>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26" y="332656"/>
            <a:ext cx="4379190" cy="2919460"/>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43" y="260648"/>
            <a:ext cx="2014728" cy="893064"/>
          </a:xfrm>
          <a:prstGeom prst="rect">
            <a:avLst/>
          </a:prstGeom>
        </p:spPr>
      </p:pic>
      <p:sp>
        <p:nvSpPr>
          <p:cNvPr id="9" name="8 CuadroTexto"/>
          <p:cNvSpPr txBox="1"/>
          <p:nvPr/>
        </p:nvSpPr>
        <p:spPr>
          <a:xfrm>
            <a:off x="251520" y="3212976"/>
            <a:ext cx="1224136" cy="369332"/>
          </a:xfrm>
          <a:prstGeom prst="rect">
            <a:avLst/>
          </a:prstGeom>
          <a:noFill/>
        </p:spPr>
        <p:txBody>
          <a:bodyPr wrap="square" rtlCol="0">
            <a:spAutoFit/>
          </a:bodyPr>
          <a:lstStyle/>
          <a:p>
            <a:r>
              <a:rPr lang="es-ES" dirty="0" smtClean="0"/>
              <a:t>PPT2_9</a:t>
            </a:r>
            <a:endParaRPr lang="en-US" dirty="0"/>
          </a:p>
        </p:txBody>
      </p:sp>
      <p:sp>
        <p:nvSpPr>
          <p:cNvPr id="10" name="9 CuadroTexto"/>
          <p:cNvSpPr txBox="1"/>
          <p:nvPr/>
        </p:nvSpPr>
        <p:spPr>
          <a:xfrm>
            <a:off x="5292080" y="6449358"/>
            <a:ext cx="1224136" cy="369332"/>
          </a:xfrm>
          <a:prstGeom prst="rect">
            <a:avLst/>
          </a:prstGeom>
          <a:noFill/>
        </p:spPr>
        <p:txBody>
          <a:bodyPr wrap="square" rtlCol="0">
            <a:spAutoFit/>
          </a:bodyPr>
          <a:lstStyle/>
          <a:p>
            <a:r>
              <a:rPr lang="es-ES" dirty="0" smtClean="0"/>
              <a:t>PPT2_11</a:t>
            </a:r>
            <a:endParaRPr lang="en-US" dirty="0"/>
          </a:p>
        </p:txBody>
      </p:sp>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1268760"/>
            <a:ext cx="3462131" cy="5193196"/>
          </a:xfrm>
          <a:prstGeom prst="rect">
            <a:avLst/>
          </a:prstGeom>
        </p:spPr>
      </p:pic>
      <p:sp>
        <p:nvSpPr>
          <p:cNvPr id="12" name="11 CuadroTexto"/>
          <p:cNvSpPr txBox="1"/>
          <p:nvPr/>
        </p:nvSpPr>
        <p:spPr>
          <a:xfrm>
            <a:off x="336826" y="6449358"/>
            <a:ext cx="1224136" cy="369332"/>
          </a:xfrm>
          <a:prstGeom prst="rect">
            <a:avLst/>
          </a:prstGeom>
          <a:noFill/>
        </p:spPr>
        <p:txBody>
          <a:bodyPr wrap="square" rtlCol="0">
            <a:spAutoFit/>
          </a:bodyPr>
          <a:lstStyle/>
          <a:p>
            <a:r>
              <a:rPr lang="es-ES" dirty="0" smtClean="0"/>
              <a:t>PPT2_10</a:t>
            </a:r>
            <a:endParaRPr lang="en-US" dirty="0"/>
          </a:p>
        </p:txBody>
      </p:sp>
    </p:spTree>
    <p:extLst>
      <p:ext uri="{BB962C8B-B14F-4D97-AF65-F5344CB8AC3E}">
        <p14:creationId xmlns:p14="http://schemas.microsoft.com/office/powerpoint/2010/main" val="172518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3602281"/>
            <a:ext cx="4392488" cy="292832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885" y="869704"/>
            <a:ext cx="3632521" cy="5448782"/>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3" y="160632"/>
            <a:ext cx="4392488" cy="2928325"/>
          </a:xfrm>
          <a:prstGeom prst="rect">
            <a:avLst/>
          </a:prstGeom>
        </p:spPr>
      </p:pic>
      <p:sp>
        <p:nvSpPr>
          <p:cNvPr id="8" name="7 CuadroTexto"/>
          <p:cNvSpPr txBox="1"/>
          <p:nvPr/>
        </p:nvSpPr>
        <p:spPr>
          <a:xfrm>
            <a:off x="5355885" y="6352039"/>
            <a:ext cx="1224136" cy="369332"/>
          </a:xfrm>
          <a:prstGeom prst="rect">
            <a:avLst/>
          </a:prstGeom>
          <a:noFill/>
        </p:spPr>
        <p:txBody>
          <a:bodyPr wrap="square" rtlCol="0">
            <a:spAutoFit/>
          </a:bodyPr>
          <a:lstStyle/>
          <a:p>
            <a:r>
              <a:rPr lang="es-ES" dirty="0" smtClean="0"/>
              <a:t>PPT2_14</a:t>
            </a:r>
            <a:endParaRPr lang="en-US" dirty="0"/>
          </a:p>
        </p:txBody>
      </p:sp>
      <p:sp>
        <p:nvSpPr>
          <p:cNvPr id="9" name="8 CuadroTexto"/>
          <p:cNvSpPr txBox="1"/>
          <p:nvPr/>
        </p:nvSpPr>
        <p:spPr>
          <a:xfrm>
            <a:off x="179513" y="6490132"/>
            <a:ext cx="1224136" cy="369332"/>
          </a:xfrm>
          <a:prstGeom prst="rect">
            <a:avLst/>
          </a:prstGeom>
          <a:noFill/>
        </p:spPr>
        <p:txBody>
          <a:bodyPr wrap="square" rtlCol="0">
            <a:spAutoFit/>
          </a:bodyPr>
          <a:lstStyle/>
          <a:p>
            <a:r>
              <a:rPr lang="es-ES" dirty="0" smtClean="0"/>
              <a:t>PPT2_13</a:t>
            </a:r>
            <a:endParaRPr lang="en-US" dirty="0"/>
          </a:p>
        </p:txBody>
      </p:sp>
      <p:sp>
        <p:nvSpPr>
          <p:cNvPr id="10" name="9 CuadroTexto"/>
          <p:cNvSpPr txBox="1"/>
          <p:nvPr/>
        </p:nvSpPr>
        <p:spPr>
          <a:xfrm>
            <a:off x="179513" y="3106463"/>
            <a:ext cx="1224136" cy="369332"/>
          </a:xfrm>
          <a:prstGeom prst="rect">
            <a:avLst/>
          </a:prstGeom>
          <a:noFill/>
        </p:spPr>
        <p:txBody>
          <a:bodyPr wrap="square" rtlCol="0">
            <a:spAutoFit/>
          </a:bodyPr>
          <a:lstStyle/>
          <a:p>
            <a:r>
              <a:rPr lang="es-ES" dirty="0" smtClean="0"/>
              <a:t>PPT2_12</a:t>
            </a:r>
            <a:endParaRPr lang="en-US" dirty="0"/>
          </a:p>
        </p:txBody>
      </p:sp>
    </p:spTree>
    <p:extLst>
      <p:ext uri="{BB962C8B-B14F-4D97-AF65-F5344CB8AC3E}">
        <p14:creationId xmlns:p14="http://schemas.microsoft.com/office/powerpoint/2010/main" val="122271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260648"/>
            <a:ext cx="4504045" cy="3002697"/>
          </a:xfr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872718"/>
            <a:ext cx="3576395" cy="5364593"/>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sp>
        <p:nvSpPr>
          <p:cNvPr id="8" name="7 CuadroTexto"/>
          <p:cNvSpPr txBox="1"/>
          <p:nvPr/>
        </p:nvSpPr>
        <p:spPr>
          <a:xfrm>
            <a:off x="5292080" y="6165304"/>
            <a:ext cx="1224136" cy="369332"/>
          </a:xfrm>
          <a:prstGeom prst="rect">
            <a:avLst/>
          </a:prstGeom>
          <a:noFill/>
        </p:spPr>
        <p:txBody>
          <a:bodyPr wrap="square" rtlCol="0">
            <a:spAutoFit/>
          </a:bodyPr>
          <a:lstStyle/>
          <a:p>
            <a:r>
              <a:rPr lang="es-ES" dirty="0" smtClean="0"/>
              <a:t>PPT2_16</a:t>
            </a:r>
            <a:endParaRPr lang="en-US" dirty="0"/>
          </a:p>
        </p:txBody>
      </p:sp>
      <p:sp>
        <p:nvSpPr>
          <p:cNvPr id="9" name="8 CuadroTexto"/>
          <p:cNvSpPr txBox="1"/>
          <p:nvPr/>
        </p:nvSpPr>
        <p:spPr>
          <a:xfrm>
            <a:off x="323528" y="3185682"/>
            <a:ext cx="1224136" cy="369332"/>
          </a:xfrm>
          <a:prstGeom prst="rect">
            <a:avLst/>
          </a:prstGeom>
          <a:noFill/>
        </p:spPr>
        <p:txBody>
          <a:bodyPr wrap="square" rtlCol="0">
            <a:spAutoFit/>
          </a:bodyPr>
          <a:lstStyle/>
          <a:p>
            <a:r>
              <a:rPr lang="es-ES" dirty="0" smtClean="0"/>
              <a:t>PPT2_15</a:t>
            </a:r>
            <a:endParaRPr lang="en-US" dirty="0"/>
          </a:p>
        </p:txBody>
      </p:sp>
    </p:spTree>
    <p:extLst>
      <p:ext uri="{BB962C8B-B14F-4D97-AF65-F5344CB8AC3E}">
        <p14:creationId xmlns:p14="http://schemas.microsoft.com/office/powerpoint/2010/main" val="2070257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11960" y="836712"/>
            <a:ext cx="4752528" cy="3168352"/>
          </a:xfr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7086" y="812836"/>
            <a:ext cx="522865" cy="3192228"/>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7705" y="4077072"/>
            <a:ext cx="5106295" cy="2664296"/>
          </a:xfrm>
          <a:prstGeom prst="rect">
            <a:avLst/>
          </a:prstGeom>
        </p:spPr>
      </p:pic>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864" y="140698"/>
            <a:ext cx="3024336" cy="4536504"/>
          </a:xfrm>
          <a:prstGeom prst="rect">
            <a:avLst/>
          </a:prstGeom>
        </p:spPr>
      </p:pic>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536" y="4760706"/>
            <a:ext cx="2970993" cy="1980662"/>
          </a:xfrm>
          <a:prstGeom prst="rect">
            <a:avLst/>
          </a:prstGeom>
        </p:spPr>
      </p:pic>
      <p:sp>
        <p:nvSpPr>
          <p:cNvPr id="10" name="9 CuadroTexto"/>
          <p:cNvSpPr txBox="1"/>
          <p:nvPr/>
        </p:nvSpPr>
        <p:spPr>
          <a:xfrm>
            <a:off x="4211960" y="4077072"/>
            <a:ext cx="1224136" cy="369332"/>
          </a:xfrm>
          <a:prstGeom prst="rect">
            <a:avLst/>
          </a:prstGeom>
          <a:noFill/>
        </p:spPr>
        <p:txBody>
          <a:bodyPr wrap="square" rtlCol="0">
            <a:spAutoFit/>
          </a:bodyPr>
          <a:lstStyle/>
          <a:p>
            <a:r>
              <a:rPr lang="es-ES" dirty="0" smtClean="0"/>
              <a:t>PPT2_19</a:t>
            </a:r>
            <a:endParaRPr lang="en-US" dirty="0"/>
          </a:p>
        </p:txBody>
      </p:sp>
      <p:sp>
        <p:nvSpPr>
          <p:cNvPr id="11" name="10 CuadroTexto"/>
          <p:cNvSpPr txBox="1"/>
          <p:nvPr/>
        </p:nvSpPr>
        <p:spPr>
          <a:xfrm>
            <a:off x="395536" y="140698"/>
            <a:ext cx="1224136" cy="369332"/>
          </a:xfrm>
          <a:prstGeom prst="rect">
            <a:avLst/>
          </a:prstGeom>
          <a:noFill/>
        </p:spPr>
        <p:txBody>
          <a:bodyPr wrap="square" rtlCol="0">
            <a:spAutoFit/>
          </a:bodyPr>
          <a:lstStyle/>
          <a:p>
            <a:r>
              <a:rPr lang="es-ES" dirty="0" smtClean="0"/>
              <a:t>PPT2_17</a:t>
            </a:r>
            <a:endParaRPr lang="en-US" dirty="0"/>
          </a:p>
        </p:txBody>
      </p:sp>
      <p:sp>
        <p:nvSpPr>
          <p:cNvPr id="12" name="11 CuadroTexto"/>
          <p:cNvSpPr txBox="1"/>
          <p:nvPr/>
        </p:nvSpPr>
        <p:spPr>
          <a:xfrm>
            <a:off x="3425637" y="6368355"/>
            <a:ext cx="1224136" cy="369332"/>
          </a:xfrm>
          <a:prstGeom prst="rect">
            <a:avLst/>
          </a:prstGeom>
          <a:noFill/>
        </p:spPr>
        <p:txBody>
          <a:bodyPr wrap="square" rtlCol="0">
            <a:spAutoFit/>
          </a:bodyPr>
          <a:lstStyle/>
          <a:p>
            <a:r>
              <a:rPr lang="es-ES" dirty="0" smtClean="0"/>
              <a:t>PPT2_18</a:t>
            </a:r>
            <a:endParaRPr lang="en-US" dirty="0"/>
          </a:p>
        </p:txBody>
      </p:sp>
    </p:spTree>
    <p:extLst>
      <p:ext uri="{BB962C8B-B14F-4D97-AF65-F5344CB8AC3E}">
        <p14:creationId xmlns:p14="http://schemas.microsoft.com/office/powerpoint/2010/main" val="182800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4624"/>
            <a:ext cx="1548172" cy="686254"/>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801034"/>
            <a:ext cx="3531598" cy="5297397"/>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796061"/>
            <a:ext cx="3528392" cy="5292588"/>
          </a:xfrm>
          <a:prstGeom prst="rect">
            <a:avLst/>
          </a:prstGeom>
        </p:spPr>
      </p:pic>
      <p:sp>
        <p:nvSpPr>
          <p:cNvPr id="5" name="4 CuadroTexto"/>
          <p:cNvSpPr txBox="1"/>
          <p:nvPr/>
        </p:nvSpPr>
        <p:spPr>
          <a:xfrm>
            <a:off x="816659" y="6098431"/>
            <a:ext cx="1224136" cy="369332"/>
          </a:xfrm>
          <a:prstGeom prst="rect">
            <a:avLst/>
          </a:prstGeom>
          <a:noFill/>
        </p:spPr>
        <p:txBody>
          <a:bodyPr wrap="square" rtlCol="0">
            <a:spAutoFit/>
          </a:bodyPr>
          <a:lstStyle/>
          <a:p>
            <a:r>
              <a:rPr lang="es-ES" dirty="0" smtClean="0"/>
              <a:t>PPT2_20</a:t>
            </a:r>
            <a:endParaRPr lang="en-US" dirty="0"/>
          </a:p>
        </p:txBody>
      </p:sp>
      <p:sp>
        <p:nvSpPr>
          <p:cNvPr id="7" name="6 CuadroTexto"/>
          <p:cNvSpPr txBox="1"/>
          <p:nvPr/>
        </p:nvSpPr>
        <p:spPr>
          <a:xfrm>
            <a:off x="5004048" y="6088649"/>
            <a:ext cx="1224136" cy="369332"/>
          </a:xfrm>
          <a:prstGeom prst="rect">
            <a:avLst/>
          </a:prstGeom>
          <a:noFill/>
        </p:spPr>
        <p:txBody>
          <a:bodyPr wrap="square" rtlCol="0">
            <a:spAutoFit/>
          </a:bodyPr>
          <a:lstStyle/>
          <a:p>
            <a:r>
              <a:rPr lang="es-ES" dirty="0" smtClean="0"/>
              <a:t>PPT2_21</a:t>
            </a:r>
            <a:endParaRPr lang="en-US" dirty="0"/>
          </a:p>
        </p:txBody>
      </p:sp>
    </p:spTree>
    <p:extLst>
      <p:ext uri="{BB962C8B-B14F-4D97-AF65-F5344CB8AC3E}">
        <p14:creationId xmlns:p14="http://schemas.microsoft.com/office/powerpoint/2010/main" val="3709568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TotalTime>
  <Words>1764</Words>
  <Application>Microsoft Office PowerPoint</Application>
  <PresentationFormat>Presentación en pantalla (4:3)</PresentationFormat>
  <Paragraphs>121</Paragraphs>
  <Slides>17</Slides>
  <Notes>17</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17</vt:i4>
      </vt:variant>
    </vt:vector>
  </HeadingPairs>
  <TitlesOfParts>
    <vt:vector size="20"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dc:creator>
  <cp:lastModifiedBy>jorge.giner@uam.es</cp:lastModifiedBy>
  <cp:revision>45</cp:revision>
  <dcterms:created xsi:type="dcterms:W3CDTF">2018-01-23T11:22:58Z</dcterms:created>
  <dcterms:modified xsi:type="dcterms:W3CDTF">2019-07-22T11:15:20Z</dcterms:modified>
</cp:coreProperties>
</file>