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08.06.2016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hn.de/p/view/bahncard/ueberblick/bahncard25.shtml" TargetMode="External"/><Relationship Id="rId4" Type="http://schemas.openxmlformats.org/officeDocument/2006/relationships/hyperlink" Target="https://www.bahn.de/p/view/bahncard/ueberblick/bahncard25-konditionen.shtml?dbkanal_007=L01_S01_D001_KIN0004_bc25_konditionen_LZ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sic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ss-europe.de/krankenversicherungskarte-ehi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c.de/de/karten/dkb/" TargetMode="External"/><Relationship Id="rId2" Type="http://schemas.openxmlformats.org/officeDocument/2006/relationships/hyperlink" Target="https://www.dkb.de/privatkunden/student_c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1453" y="908429"/>
            <a:ext cx="9286993" cy="1202485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Inhaltsplatzhalter 6"/>
          <p:cNvPicPr>
            <a:picLocks noGrp="1"/>
          </p:cNvPicPr>
          <p:nvPr>
            <p:ph idx="1"/>
          </p:nvPr>
        </p:nvPicPr>
        <p:blipFill rotWithShape="1">
          <a:blip r:embed="rId2"/>
          <a:srcRect l="65332" t="58824" r="17635" b="22159"/>
          <a:stretch/>
        </p:blipFill>
        <p:spPr bwMode="auto">
          <a:xfrm rot="350698">
            <a:off x="8161571" y="1207802"/>
            <a:ext cx="2815070" cy="180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SIC personalised.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329">
            <a:off x="1239217" y="1003504"/>
            <a:ext cx="2939654" cy="18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der eine Kreditkarte Oder einen aktuellen Kontoauszug über 500 Eu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5446" r="3879" b="5510"/>
          <a:stretch/>
        </p:blipFill>
        <p:spPr bwMode="auto">
          <a:xfrm rot="845907">
            <a:off x="1388779" y="4092995"/>
            <a:ext cx="2640532" cy="16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4" descr="dkb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53167"/>
          <a:stretch/>
        </p:blipFill>
        <p:spPr bwMode="auto">
          <a:xfrm rot="20948326">
            <a:off x="8338605" y="4477082"/>
            <a:ext cx="2461003" cy="1390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744165" y="2911692"/>
            <a:ext cx="504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Wichtige und nützliche Karten für euren ERASMUS-Aufenthalt: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l="23722" t="32546" r="51324" b="39810"/>
          <a:stretch/>
        </p:blipFill>
        <p:spPr>
          <a:xfrm rot="21410064">
            <a:off x="4745644" y="1013475"/>
            <a:ext cx="2814928" cy="1753295"/>
          </a:xfrm>
          <a:prstGeom prst="rect">
            <a:avLst/>
          </a:prstGeom>
        </p:spPr>
      </p:pic>
      <p:pic>
        <p:nvPicPr>
          <p:cNvPr id="1026" name="Picture 2" descr="https://tse4.mm.bing.net/th?id=OIP.Md07a0d90846d82140cd63a96fa7baa26o0&amp;pid=15.1&amp;P=0&amp;w=300&amp;h=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921">
            <a:off x="4290851" y="4302132"/>
            <a:ext cx="2601615" cy="16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6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74857"/>
              </p:ext>
            </p:extLst>
          </p:nvPr>
        </p:nvGraphicFramePr>
        <p:xfrm>
          <a:off x="569245" y="115910"/>
          <a:ext cx="109601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 Angst vor Formularen: nützliche Karten während des ERASMUS-Aufenthalts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3"/>
          <a:srcRect l="65332" t="58824" r="17635" b="22159"/>
          <a:stretch/>
        </p:blipFill>
        <p:spPr bwMode="auto">
          <a:xfrm rot="350698">
            <a:off x="8070575" y="2284425"/>
            <a:ext cx="3061252" cy="2173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/>
          <p:nvPr/>
        </p:nvPicPr>
        <p:blipFill rotWithShape="1">
          <a:blip r:embed="rId3"/>
          <a:srcRect l="31389" t="23798" r="27819" b="69479"/>
          <a:stretch/>
        </p:blipFill>
        <p:spPr bwMode="auto">
          <a:xfrm>
            <a:off x="6649282" y="1550805"/>
            <a:ext cx="4585252" cy="542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58647" y="1319296"/>
            <a:ext cx="6738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Nutzt diese Links und sammelt Informationen … </a:t>
            </a:r>
          </a:p>
          <a:p>
            <a:endParaRPr lang="de-DE" dirty="0"/>
          </a:p>
          <a:p>
            <a:r>
              <a:rPr lang="de-DE" b="1" dirty="0"/>
              <a:t>… zu den Konditionen der </a:t>
            </a:r>
            <a:r>
              <a:rPr lang="de-DE" b="1" dirty="0" err="1"/>
              <a:t>BahnCard</a:t>
            </a:r>
            <a:r>
              <a:rPr lang="de-DE" b="1" dirty="0"/>
              <a:t> 25</a:t>
            </a:r>
            <a:br>
              <a:rPr lang="de-DE" dirty="0"/>
            </a:br>
            <a:r>
              <a:rPr lang="de-DE" u="sng" dirty="0">
                <a:hlinkClick r:id="rId4"/>
              </a:rPr>
              <a:t>https://www.bahn.de/p/view/bahncard/ueberblick/bahncard25-konditionen.shtml?dbkanal_007=L01_S01_D001_KIN0004_bc25_konditionen_LZ01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b="1" dirty="0"/>
              <a:t>… zum Antrag und weitere allgemeine Informationen</a:t>
            </a:r>
            <a:br>
              <a:rPr lang="de-DE" dirty="0"/>
            </a:br>
            <a:r>
              <a:rPr lang="de-DE" u="sng" dirty="0">
                <a:hlinkClick r:id="rId5"/>
              </a:rPr>
              <a:t>https://www.bahn.de/p/view/bahncard/ueberblick/bahncard25.shtml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b="1" dirty="0"/>
              <a:t>Schaut euch die Beispiel-Screenshots im Klassenzimmer an. Was braucht Ihr für den Antrag und die Zahlung der </a:t>
            </a:r>
            <a:r>
              <a:rPr lang="de-DE" b="1" dirty="0" err="1"/>
              <a:t>BahnCard</a:t>
            </a:r>
            <a:r>
              <a:rPr lang="de-DE" b="1" dirty="0"/>
              <a:t> 25? </a:t>
            </a:r>
          </a:p>
          <a:p>
            <a:endParaRPr lang="de-DE" dirty="0"/>
          </a:p>
          <a:p>
            <a:r>
              <a:rPr lang="de-DE" i="1" dirty="0"/>
              <a:t>Sammelt alle Notizen auf eurem Arbeitsblatt!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33601" y="745768"/>
            <a:ext cx="30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de-DE" sz="28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BahnCard</a:t>
            </a:r>
            <a:r>
              <a:rPr lang="de-DE" sz="2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101424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3043" y="1360922"/>
            <a:ext cx="6845201" cy="245967"/>
          </a:xfrm>
        </p:spPr>
        <p:txBody>
          <a:bodyPr>
            <a:normAutofit fontScale="90000"/>
          </a:bodyPr>
          <a:lstStyle/>
          <a:p>
            <a:pPr algn="r"/>
            <a:r>
              <a:rPr lang="de-DE" sz="3100" dirty="0">
                <a:solidFill>
                  <a:srgbClr val="0070C0"/>
                </a:solidFill>
              </a:rPr>
              <a:t>der internationale Studentenausweis </a:t>
            </a:r>
            <a:r>
              <a:rPr lang="de-DE" sz="3100" dirty="0" err="1">
                <a:solidFill>
                  <a:srgbClr val="0070C0"/>
                </a:solidFill>
              </a:rPr>
              <a:t>iSiC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8417" y="1606889"/>
            <a:ext cx="6917635" cy="4086472"/>
          </a:xfrm>
        </p:spPr>
        <p:txBody>
          <a:bodyPr/>
          <a:lstStyle/>
          <a:p>
            <a:r>
              <a:rPr lang="de-DE" b="1" dirty="0"/>
              <a:t>Findet alle Informationen zur </a:t>
            </a:r>
            <a:r>
              <a:rPr lang="de-DE" b="1" dirty="0" err="1"/>
              <a:t>iSiC</a:t>
            </a:r>
            <a:r>
              <a:rPr lang="de-DE" b="1" dirty="0"/>
              <a:t> auf der Webseite: </a:t>
            </a:r>
            <a:r>
              <a:rPr lang="de-DE" dirty="0">
                <a:hlinkClick r:id="rId2"/>
              </a:rPr>
              <a:t>http://www.isic.de/</a:t>
            </a:r>
            <a:r>
              <a:rPr lang="de-DE" dirty="0"/>
              <a:t> 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Schaut euch die Beispiel-Screenshots im Klassenzimmer an. Was braucht Ihr für den Antrag und die Zahlung der </a:t>
            </a:r>
            <a:r>
              <a:rPr lang="de-DE" b="1" dirty="0" err="1"/>
              <a:t>iSiC</a:t>
            </a:r>
            <a:r>
              <a:rPr lang="de-DE" b="1" dirty="0"/>
              <a:t>? </a:t>
            </a:r>
          </a:p>
          <a:p>
            <a:endParaRPr lang="de-DE" dirty="0"/>
          </a:p>
          <a:p>
            <a:r>
              <a:rPr lang="de-DE" i="1" dirty="0"/>
              <a:t>Sammelt alle Notizen auf eurem Arbeitsblatt!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30998"/>
              </p:ext>
            </p:extLst>
          </p:nvPr>
        </p:nvGraphicFramePr>
        <p:xfrm>
          <a:off x="569245" y="115910"/>
          <a:ext cx="109601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 Angst vor Formularen: nützliche Karten während des ERASMUS-Aufenthalts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ISIC personalised.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329">
            <a:off x="1198930" y="2235800"/>
            <a:ext cx="2708847" cy="1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6536" y="969674"/>
            <a:ext cx="6226230" cy="666659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>
                <a:solidFill>
                  <a:srgbClr val="0070C0"/>
                </a:solidFill>
              </a:rPr>
              <a:t>die Europäische Krankenversicherungskarte </a:t>
            </a:r>
            <a:br>
              <a:rPr lang="de-DE" sz="2800" dirty="0">
                <a:solidFill>
                  <a:srgbClr val="0070C0"/>
                </a:solidFill>
              </a:rPr>
            </a:br>
            <a:r>
              <a:rPr lang="de-DE" sz="2800" dirty="0">
                <a:solidFill>
                  <a:srgbClr val="0070C0"/>
                </a:solidFill>
              </a:rPr>
              <a:t>(EHIC - European </a:t>
            </a:r>
            <a:r>
              <a:rPr lang="de-DE" sz="2800" dirty="0" err="1">
                <a:solidFill>
                  <a:srgbClr val="0070C0"/>
                </a:solidFill>
              </a:rPr>
              <a:t>Health</a:t>
            </a:r>
            <a:r>
              <a:rPr lang="de-DE" sz="2800" dirty="0">
                <a:solidFill>
                  <a:srgbClr val="0070C0"/>
                </a:solidFill>
              </a:rPr>
              <a:t> Insurance Card)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6536" y="2119257"/>
            <a:ext cx="8261873" cy="389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Sammelt wichtige Informationen über die EHIC </a:t>
            </a:r>
            <a:br>
              <a:rPr lang="de-DE" b="1" dirty="0"/>
            </a:br>
            <a:r>
              <a:rPr lang="de-DE" b="1" dirty="0"/>
              <a:t>auf folgender Webseite: </a:t>
            </a:r>
            <a:br>
              <a:rPr lang="de-DE" dirty="0"/>
            </a:br>
            <a:r>
              <a:rPr lang="de-DE" dirty="0">
                <a:hlinkClick r:id="rId2"/>
              </a:rPr>
              <a:t>http://www.ess-europe.de/krankenversicherungskarte-ehic/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Sammelt alle Notizen auf eurem Arbeitsblatt!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/>
              <a:t>Wichtig!!!</a:t>
            </a:r>
          </a:p>
          <a:p>
            <a:pPr marL="0" indent="0">
              <a:buNone/>
            </a:pPr>
            <a:r>
              <a:rPr lang="de-DE" dirty="0"/>
              <a:t>Schaut einmal auf eure spanische Versicherungskarte. Ist die EHIC bereits dabei? Oder müsst Ihr sie extra beantragen?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87663"/>
              </p:ext>
            </p:extLst>
          </p:nvPr>
        </p:nvGraphicFramePr>
        <p:xfrm>
          <a:off x="569245" y="115910"/>
          <a:ext cx="109601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 Angst vor Formularen: nützliche Karten während des ERASMUS-Aufenthalts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Oder eine Kreditkarte Oder einen aktuellen Kontoauszug über 500 Eur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5446" r="3879" b="5510"/>
          <a:stretch/>
        </p:blipFill>
        <p:spPr bwMode="auto">
          <a:xfrm rot="845907">
            <a:off x="8244287" y="1029655"/>
            <a:ext cx="2637183" cy="16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6884" y="1056123"/>
            <a:ext cx="7114126" cy="454626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solidFill>
                  <a:srgbClr val="0070C0"/>
                </a:solidFill>
              </a:rPr>
              <a:t>die Kreditkarte – überall bargeldlos bezahlen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9347"/>
              </p:ext>
            </p:extLst>
          </p:nvPr>
        </p:nvGraphicFramePr>
        <p:xfrm>
          <a:off x="569245" y="115910"/>
          <a:ext cx="109601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 Angst vor Formularen: nützliche Karten während des ERASMUS-Aufenthalts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987826" y="2241352"/>
            <a:ext cx="89584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/>
              <a:t>Findet alle Informationen zur DKB-Studenten-Kreditkarte auf folgenden Webseiten:</a:t>
            </a:r>
          </a:p>
          <a:p>
            <a:pPr algn="r"/>
            <a:r>
              <a:rPr lang="de-DE" sz="2400" dirty="0">
                <a:hlinkClick r:id="rId2"/>
              </a:rPr>
              <a:t>https://www.dkb.de/privatkunden/student_card/</a:t>
            </a:r>
            <a:r>
              <a:rPr lang="de-DE" sz="2400" dirty="0"/>
              <a:t>  und</a:t>
            </a:r>
            <a:r>
              <a:rPr lang="de-DE" sz="2400" b="1" dirty="0"/>
              <a:t>  </a:t>
            </a:r>
            <a:r>
              <a:rPr lang="de-DE" sz="2400" dirty="0">
                <a:hlinkClick r:id="rId3"/>
              </a:rPr>
              <a:t>http://www.isic.de/de/karten/dkb/</a:t>
            </a:r>
            <a:endParaRPr lang="de-DE" sz="2400" dirty="0"/>
          </a:p>
          <a:p>
            <a:pPr algn="r"/>
            <a:endParaRPr lang="de-DE" sz="2400" dirty="0"/>
          </a:p>
          <a:p>
            <a:pPr algn="r"/>
            <a:r>
              <a:rPr lang="de-DE" sz="2400" b="1" dirty="0"/>
              <a:t>Schaut euch auch die Beispiel-Screenshots im Klassenzimmer an. Was braucht Ihr für den Antrag und die Zahlung der DKB-Studenten-Kreditkarte? </a:t>
            </a:r>
          </a:p>
          <a:p>
            <a:pPr algn="r"/>
            <a:endParaRPr lang="de-DE" sz="2400" dirty="0"/>
          </a:p>
          <a:p>
            <a:pPr algn="r"/>
            <a:r>
              <a:rPr lang="de-DE" sz="2400" i="1" dirty="0"/>
              <a:t>Sammelt alle Notizen auf eurem Arbeitsblatt!</a:t>
            </a:r>
          </a:p>
          <a:p>
            <a:pPr algn="r"/>
            <a:r>
              <a:rPr lang="de-DE" dirty="0"/>
              <a:t> </a:t>
            </a:r>
          </a:p>
          <a:p>
            <a:pPr algn="r"/>
            <a:endParaRPr lang="de-DE" dirty="0"/>
          </a:p>
          <a:p>
            <a:pPr algn="r"/>
            <a:endParaRPr lang="de-DE" dirty="0"/>
          </a:p>
        </p:txBody>
      </p:sp>
      <p:pic>
        <p:nvPicPr>
          <p:cNvPr id="5" name="Inhaltsplatzhalter 4" descr="dkb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53167"/>
          <a:stretch/>
        </p:blipFill>
        <p:spPr bwMode="auto">
          <a:xfrm rot="20629039">
            <a:off x="1235974" y="943877"/>
            <a:ext cx="2399764" cy="1440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2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183</Words>
  <Application>Microsoft Office PowerPoint</Application>
  <PresentationFormat>Breitbild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Calibri</vt:lpstr>
      <vt:lpstr>Constantia</vt:lpstr>
      <vt:lpstr>Franklin Gothic Book</vt:lpstr>
      <vt:lpstr>Rage Italic</vt:lpstr>
      <vt:lpstr>Chincheta</vt:lpstr>
      <vt:lpstr>PowerPoint-Präsentation</vt:lpstr>
      <vt:lpstr>PowerPoint-Präsentation</vt:lpstr>
      <vt:lpstr>der internationale Studentenausweis iSiC </vt:lpstr>
      <vt:lpstr>die Europäische Krankenversicherungskarte  (EHIC - European Health Insurance Card)</vt:lpstr>
      <vt:lpstr>die Kreditkarte – überall bargeldlos bezahlen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Victoria Malwitz</cp:lastModifiedBy>
  <cp:revision>25</cp:revision>
  <dcterms:created xsi:type="dcterms:W3CDTF">2015-05-27T12:36:11Z</dcterms:created>
  <dcterms:modified xsi:type="dcterms:W3CDTF">2016-06-08T18:12:27Z</dcterms:modified>
</cp:coreProperties>
</file>