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2" r:id="rId4"/>
    <p:sldId id="263" r:id="rId5"/>
    <p:sldId id="264" r:id="rId6"/>
    <p:sldId id="269" r:id="rId7"/>
    <p:sldId id="266" r:id="rId8"/>
    <p:sldId id="267" r:id="rId9"/>
    <p:sldId id="265" r:id="rId10"/>
    <p:sldId id="260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80" d="100"/>
          <a:sy n="80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13.06.2015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13.06.2015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13.06.2015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13.06.2015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DE6937-8B65-4E20-8CE1-4DE6915D42F5}" type="datetimeFigureOut">
              <a:rPr lang="de-DE" smtClean="0"/>
              <a:t>13.06.2015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713504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Erste Schritte an der Universität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63919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Erste</a:t>
                      </a:r>
                      <a:r>
                        <a:rPr lang="de-DE" sz="1600" b="1" baseline="0" dirty="0" smtClean="0"/>
                        <a:t> Schritte an der Universität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UAM\Desktop\1 Tag an der Un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0" y="1541721"/>
            <a:ext cx="8389089" cy="418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22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9428" y="1193038"/>
            <a:ext cx="8312727" cy="44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59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Das </a:t>
            </a:r>
            <a:r>
              <a:rPr lang="es-ES" b="1" dirty="0" err="1" smtClean="0">
                <a:solidFill>
                  <a:srgbClr val="C00000"/>
                </a:solidFill>
              </a:rPr>
              <a:t>internationale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Büro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63653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Erste</a:t>
                      </a:r>
                      <a:r>
                        <a:rPr lang="de-DE" sz="1600" b="1" baseline="0" dirty="0" smtClean="0"/>
                        <a:t> Schritte an der Universität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err="1" smtClean="0"/>
              <a:t>Kontakt</a:t>
            </a:r>
            <a:endParaRPr lang="es-ES" b="1" dirty="0" smtClean="0"/>
          </a:p>
          <a:p>
            <a:pPr marL="0" indent="0">
              <a:buNone/>
            </a:pPr>
            <a:endParaRPr lang="es-ES" b="1" dirty="0" smtClean="0"/>
          </a:p>
          <a:p>
            <a:r>
              <a:rPr lang="es-ES" b="1" dirty="0" err="1" smtClean="0"/>
              <a:t>Bereich</a:t>
            </a:r>
            <a:r>
              <a:rPr lang="es-ES" b="1" dirty="0" smtClean="0"/>
              <a:t>: - </a:t>
            </a:r>
            <a:r>
              <a:rPr lang="es-ES" b="1" u="sng" dirty="0" err="1" smtClean="0">
                <a:solidFill>
                  <a:srgbClr val="C00000"/>
                </a:solidFill>
              </a:rPr>
              <a:t>Incomings</a:t>
            </a:r>
            <a:r>
              <a:rPr lang="es-ES" b="1" dirty="0"/>
              <a:t> </a:t>
            </a:r>
            <a:r>
              <a:rPr lang="es-ES" b="1" dirty="0" smtClean="0"/>
              <a:t>/ - </a:t>
            </a:r>
            <a:r>
              <a:rPr lang="es-ES" b="1" dirty="0" err="1" smtClean="0"/>
              <a:t>Outgoings</a:t>
            </a:r>
            <a:endParaRPr lang="es-ES" b="1" dirty="0" smtClean="0"/>
          </a:p>
          <a:p>
            <a:pPr marL="0" indent="0">
              <a:buNone/>
            </a:pPr>
            <a:endParaRPr lang="es-ES" b="1" dirty="0"/>
          </a:p>
          <a:p>
            <a:r>
              <a:rPr lang="es-ES" b="1" dirty="0" err="1" smtClean="0"/>
              <a:t>Beratung</a:t>
            </a:r>
            <a:r>
              <a:rPr lang="es-ES" b="1" dirty="0" smtClean="0"/>
              <a:t> </a:t>
            </a:r>
            <a:r>
              <a:rPr lang="es-ES" b="1" dirty="0" err="1" smtClean="0"/>
              <a:t>ausländischer</a:t>
            </a:r>
            <a:r>
              <a:rPr lang="es-ES" b="1" dirty="0" smtClean="0"/>
              <a:t> </a:t>
            </a:r>
            <a:r>
              <a:rPr lang="es-ES" b="1" dirty="0" err="1" smtClean="0"/>
              <a:t>Programmstudierender</a:t>
            </a:r>
            <a:r>
              <a:rPr lang="es-ES" b="1" dirty="0" smtClean="0"/>
              <a:t> (ERASMUS+, </a:t>
            </a:r>
            <a:r>
              <a:rPr lang="es-ES" b="1" dirty="0" err="1" smtClean="0"/>
              <a:t>DAAD,usw</a:t>
            </a:r>
            <a:r>
              <a:rPr lang="es-ES" b="1" dirty="0" smtClean="0"/>
              <a:t>.)</a:t>
            </a:r>
          </a:p>
          <a:p>
            <a:endParaRPr lang="es-ES" b="1" dirty="0"/>
          </a:p>
          <a:p>
            <a:r>
              <a:rPr lang="es-ES" b="1" dirty="0" err="1" smtClean="0"/>
              <a:t>Beratung</a:t>
            </a:r>
            <a:r>
              <a:rPr lang="es-ES" b="1" dirty="0" smtClean="0"/>
              <a:t> : </a:t>
            </a:r>
            <a:r>
              <a:rPr lang="es-ES" b="1" dirty="0" err="1" smtClean="0"/>
              <a:t>Wohnraum</a:t>
            </a:r>
            <a:r>
              <a:rPr lang="es-ES" b="1" dirty="0" smtClean="0"/>
              <a:t> / </a:t>
            </a:r>
            <a:r>
              <a:rPr lang="es-ES" b="1" dirty="0" err="1" smtClean="0"/>
              <a:t>Tandem</a:t>
            </a:r>
            <a:r>
              <a:rPr lang="es-ES" b="1" dirty="0" smtClean="0"/>
              <a:t> / </a:t>
            </a:r>
            <a:r>
              <a:rPr lang="es-ES" b="1" dirty="0" err="1" smtClean="0"/>
              <a:t>Buddyvermittlung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625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C00000"/>
                </a:solidFill>
              </a:rPr>
              <a:t>Programm</a:t>
            </a:r>
            <a:r>
              <a:rPr lang="es-ES" dirty="0" smtClean="0">
                <a:solidFill>
                  <a:srgbClr val="C00000"/>
                </a:solidFill>
              </a:rPr>
              <a:t> - </a:t>
            </a:r>
            <a:r>
              <a:rPr lang="es-ES" dirty="0" err="1" smtClean="0">
                <a:solidFill>
                  <a:srgbClr val="C00000"/>
                </a:solidFill>
              </a:rPr>
              <a:t>Einführungstage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63821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Erste</a:t>
                      </a:r>
                      <a:r>
                        <a:rPr lang="de-DE" sz="1600" b="1" baseline="0" dirty="0" smtClean="0"/>
                        <a:t> Schritte an der Universität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951702"/>
              </p:ext>
            </p:extLst>
          </p:nvPr>
        </p:nvGraphicFramePr>
        <p:xfrm>
          <a:off x="1594884" y="1786270"/>
          <a:ext cx="8973878" cy="43290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17674"/>
                <a:gridCol w="1522103"/>
                <a:gridCol w="1518575"/>
                <a:gridCol w="1408342"/>
                <a:gridCol w="1356311"/>
                <a:gridCol w="1044131"/>
                <a:gridCol w="1106742"/>
              </a:tblGrid>
              <a:tr h="378511">
                <a:tc>
                  <a:txBody>
                    <a:bodyPr/>
                    <a:lstStyle/>
                    <a:p>
                      <a:pPr marL="154305" marR="128905" algn="ctr">
                        <a:lnSpc>
                          <a:spcPct val="115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effectLst/>
                        </a:rPr>
                        <a:t>Montag</a:t>
                      </a:r>
                      <a:endParaRPr lang="es-ES" sz="1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62865" marR="4762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effectLst/>
                        </a:rPr>
                        <a:t>06.04.2015</a:t>
                      </a:r>
                      <a:endParaRPr lang="es-E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15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C00000"/>
                          </a:solidFill>
                          <a:effectLst/>
                        </a:rPr>
                        <a:t>Dienstag</a:t>
                      </a:r>
                      <a:endParaRPr lang="es-ES" sz="10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26289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C00000"/>
                          </a:solidFill>
                          <a:effectLst/>
                        </a:rPr>
                        <a:t>07.04.2015</a:t>
                      </a:r>
                      <a:endParaRPr lang="es-ES" sz="10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15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C00000"/>
                          </a:solidFill>
                          <a:effectLst/>
                        </a:rPr>
                        <a:t>Mittwoch</a:t>
                      </a:r>
                      <a:endParaRPr lang="es-ES" sz="10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2647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C00000"/>
                          </a:solidFill>
                          <a:effectLst/>
                        </a:rPr>
                        <a:t>08.04.2015</a:t>
                      </a:r>
                      <a:endParaRPr lang="es-ES" sz="10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5">
                        <a:lnSpc>
                          <a:spcPct val="115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C00000"/>
                          </a:solidFill>
                          <a:effectLst/>
                        </a:rPr>
                        <a:t>Donnerstag</a:t>
                      </a:r>
                      <a:endParaRPr lang="es-ES" sz="10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22352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C00000"/>
                          </a:solidFill>
                          <a:effectLst/>
                        </a:rPr>
                        <a:t>09.04.2015</a:t>
                      </a:r>
                      <a:endParaRPr lang="es-ES" sz="10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2260" marR="28321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C00000"/>
                          </a:solidFill>
                          <a:effectLst/>
                        </a:rPr>
                        <a:t>Freitag</a:t>
                      </a:r>
                      <a:endParaRPr lang="es-ES" sz="10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219710" marR="196215"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C00000"/>
                          </a:solidFill>
                          <a:effectLst/>
                        </a:rPr>
                        <a:t>10.0</a:t>
                      </a:r>
                      <a:r>
                        <a:rPr lang="en-US" sz="1000" spc="-3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r>
                        <a:rPr lang="en-US" sz="1000" spc="35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sz="1000">
                          <a:solidFill>
                            <a:srgbClr val="C00000"/>
                          </a:solidFill>
                          <a:effectLst/>
                        </a:rPr>
                        <a:t>2015</a:t>
                      </a:r>
                      <a:endParaRPr lang="es-ES" sz="10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C00000"/>
                          </a:solidFill>
                          <a:effectLst/>
                        </a:rPr>
                        <a:t>Samstag</a:t>
                      </a:r>
                      <a:endParaRPr lang="es-ES" sz="1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12700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effectLst/>
                        </a:rPr>
                        <a:t>11.04.2015</a:t>
                      </a:r>
                      <a:endParaRPr lang="es-E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effectLst/>
                        </a:rPr>
                        <a:t>Sonntag</a:t>
                      </a:r>
                      <a:endParaRPr lang="es-ES" sz="1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150495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C00000"/>
                          </a:solidFill>
                          <a:effectLst/>
                        </a:rPr>
                        <a:t>12.04.2015</a:t>
                      </a:r>
                      <a:endParaRPr lang="es-ES" sz="10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950568">
                <a:tc>
                  <a:txBody>
                    <a:bodyPr/>
                    <a:lstStyle/>
                    <a:p>
                      <a:pPr>
                        <a:lnSpc>
                          <a:spcPts val="7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Ostern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651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Feiertag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marR="325120" indent="6350">
                        <a:lnSpc>
                          <a:spcPct val="11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10.00</a:t>
                      </a:r>
                      <a:r>
                        <a:rPr lang="de-DE" sz="1000" spc="2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Uhr Begrül1ungs- frühstück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6515" marR="250190" indent="-3175">
                        <a:lnSpc>
                          <a:spcPct val="11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de-DE" sz="1000" spc="1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t:</a:t>
                      </a:r>
                      <a:r>
                        <a:rPr lang="de-DE" sz="100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Mensa </a:t>
                      </a:r>
                      <a:r>
                        <a:rPr lang="de-DE" sz="100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der Universitat Hildesheim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340" marR="168275" indent="-63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Anschlieflend Rallye</a:t>
                      </a:r>
                      <a:r>
                        <a:rPr lang="de-DE" sz="100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durch</a:t>
                      </a:r>
                      <a:r>
                        <a:rPr lang="de-DE" sz="1000" spc="-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die </a:t>
                      </a:r>
                      <a:r>
                        <a:rPr lang="de-DE" sz="1000" spc="-1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340" marR="100965" indent="3175">
                        <a:lnSpc>
                          <a:spcPct val="11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(Bitte </a:t>
                      </a:r>
                      <a:r>
                        <a:rPr lang="de-DE" sz="10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keine</a:t>
                      </a:r>
                      <a:r>
                        <a:rPr lang="de-DE" sz="1000" spc="2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spc="-2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a- schen </a:t>
                      </a:r>
                      <a:r>
                        <a:rPr lang="de-DE" sz="10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und</a:t>
                      </a:r>
                      <a:r>
                        <a:rPr lang="de-DE" sz="1000" spc="1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Jacken mitin</a:t>
                      </a:r>
                      <a:r>
                        <a:rPr lang="de-DE" sz="1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die</a:t>
                      </a:r>
                      <a:r>
                        <a:rPr lang="de-DE" sz="1000" spc="1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Bibli</a:t>
                      </a:r>
                      <a:r>
                        <a:rPr lang="de-DE" sz="10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de-DE" sz="1000" spc="-1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- thek</a:t>
                      </a:r>
                      <a:r>
                        <a:rPr lang="de-DE" sz="1000" spc="2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nehmen</a:t>
                      </a:r>
                      <a:r>
                        <a:rPr lang="de-DE" sz="1000" spc="-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de-DE" sz="1000" spc="-1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165" marR="57150" indent="8890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13.00</a:t>
                      </a:r>
                      <a:r>
                        <a:rPr lang="de-DE" sz="100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Uhr Einführung</a:t>
                      </a:r>
                      <a:r>
                        <a:rPr lang="de-DE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r>
                        <a:rPr lang="de-DE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das Rechenzentrum </a:t>
                      </a:r>
                      <a:r>
                        <a:rPr lang="de-DE" sz="100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reffpunkt:</a:t>
                      </a:r>
                      <a:r>
                        <a:rPr lang="de-DE" sz="1000" spc="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de-DE" sz="1000" spc="-1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de-DE" sz="1000" spc="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Ein- gangsb</a:t>
                      </a:r>
                      <a:r>
                        <a:rPr lang="de-DE" sz="1000" spc="4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de-DE" sz="1000" spc="4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de-DE" sz="1000" spc="5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de-DE" sz="1000" spc="-1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de-DE" sz="10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des Neubaus</a:t>
                      </a:r>
                      <a:r>
                        <a:rPr lang="de-DE" sz="1000" spc="3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de-DE" sz="1000" spc="-2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orums</a:t>
                      </a:r>
                      <a:r>
                        <a:rPr lang="de-DE" sz="1000" spc="-1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- He</a:t>
                      </a:r>
                      <a:r>
                        <a:rPr lang="de-DE" sz="1000" spc="5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de-DE" sz="10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Stegmann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marR="38100" indent="3175">
                        <a:lnSpc>
                          <a:spcPct val="111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10.00</a:t>
                      </a:r>
                      <a:r>
                        <a:rPr lang="de-DE" sz="100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Uhr lnfoveranstaltung: Einschreibung, Krankenkasse, Mietfragen</a:t>
                      </a:r>
                      <a:r>
                        <a:rPr lang="de-DE" sz="1000" spc="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usw. Raum: </a:t>
                      </a:r>
                      <a:r>
                        <a:rPr lang="de-DE" sz="10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de-DE" sz="1000" spc="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007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8895" marR="124460" indent="-3175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000" spc="4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de-DE" sz="1000" spc="3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sch</a:t>
                      </a:r>
                      <a:r>
                        <a:rPr lang="de-DE" sz="1000" spc="-13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ieflend</a:t>
                      </a:r>
                      <a:r>
                        <a:rPr lang="de-DE" sz="1000" spc="-1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: Bareinzahlung Semesterbeitrag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4610">
                        <a:lnSpc>
                          <a:spcPts val="995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265,02</a:t>
                      </a:r>
                      <a:r>
                        <a:rPr lang="de-DE" sz="1000" spc="1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€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1435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Sparkasse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7785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Marienburger</a:t>
                      </a:r>
                      <a:r>
                        <a:rPr lang="de-DE" sz="1000" spc="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Hiihe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8895" marR="122555" indent="889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17.00</a:t>
                      </a:r>
                      <a:r>
                        <a:rPr lang="de-DE" sz="10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Uhr Vorstellung</a:t>
                      </a:r>
                      <a:r>
                        <a:rPr lang="de-DE" sz="100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der Studierenden- initi</a:t>
                      </a:r>
                      <a:r>
                        <a:rPr lang="de-DE" sz="1000" spc="55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de-DE" sz="1000" spc="5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iven</a:t>
                      </a:r>
                      <a:r>
                        <a:rPr lang="de-DE" sz="100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Eras- mus_on_Tour u. Go.lntercultural!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Raum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US" sz="1000" spc="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000" spc="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007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marR="102870" indent="3175">
                        <a:lnSpc>
                          <a:spcPct val="111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10.00</a:t>
                      </a:r>
                      <a:r>
                        <a:rPr lang="de-DE" sz="1000" spc="2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Uhr Moglichkeit</a:t>
                      </a:r>
                      <a:r>
                        <a:rPr lang="de-DE" sz="100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zur Kontoeroffnung Raum  </a:t>
                      </a:r>
                      <a:r>
                        <a:rPr lang="de-DE" sz="1000" spc="5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de-DE" sz="1000" spc="9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007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165" marR="50165" indent="6350" algn="just">
                        <a:lnSpc>
                          <a:spcPct val="112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Bitte mitbringen: Passkopie  +</a:t>
                      </a:r>
                      <a:r>
                        <a:rPr lang="de-DE" sz="1000" spc="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Pass Sp</a:t>
                      </a:r>
                      <a:r>
                        <a:rPr lang="de-DE" sz="1000" spc="4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de-DE" sz="1000" spc="2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kasse</a:t>
                      </a:r>
                      <a:r>
                        <a:rPr lang="de-DE" sz="1000" spc="7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spc="45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de-DE" sz="1000" spc="35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lde</a:t>
                      </a:r>
                      <a:r>
                        <a:rPr lang="de-DE" sz="1000" spc="45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34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de-DE" sz="1000" spc="1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de-DE" sz="1000" spc="-13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340" marR="8890" indent="6350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15.00Uhr Stadtführung durch</a:t>
                      </a:r>
                      <a:r>
                        <a:rPr lang="de-DE" sz="1000" spc="-8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Hildesheim mit </a:t>
                      </a:r>
                      <a:r>
                        <a:rPr lang="de-DE" sz="1000" spc="4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Eber</a:t>
                      </a:r>
                      <a:r>
                        <a:rPr lang="de-DE" sz="1000" spc="35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ard Lange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9055" marR="41275" indent="-8890">
                        <a:lnSpc>
                          <a:spcPct val="11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de-DE" sz="1000" spc="5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re</a:t>
                      </a:r>
                      <a:r>
                        <a:rPr lang="de-DE" sz="1000" spc="-1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ffpu</a:t>
                      </a:r>
                      <a:r>
                        <a:rPr lang="de-DE" sz="1000" spc="-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nkt Brunnen</a:t>
                      </a:r>
                      <a:r>
                        <a:rPr lang="de-DE" sz="1000" spc="2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auf</a:t>
                      </a:r>
                      <a:r>
                        <a:rPr lang="de-DE" sz="1000" spc="1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dem Hin</a:t>
                      </a:r>
                      <a:r>
                        <a:rPr lang="de-DE" sz="1000" spc="3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enbu</a:t>
                      </a:r>
                      <a:r>
                        <a:rPr lang="de-DE" sz="1000" spc="-1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rgplatz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 marR="17780" indent="6350">
                        <a:lnSpc>
                          <a:spcPct val="114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8.00</a:t>
                      </a:r>
                      <a:r>
                        <a:rPr lang="de-DE" sz="1000" spc="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Uhr Anmeldung</a:t>
                      </a:r>
                      <a:r>
                        <a:rPr lang="de-DE" sz="10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bei der</a:t>
                      </a:r>
                      <a:r>
                        <a:rPr lang="de-DE" sz="1000" spc="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Stadt Treffpunkt: Brunnen auf</a:t>
                      </a:r>
                      <a:r>
                        <a:rPr lang="de-DE" sz="1000" spc="15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dem Marktplatz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9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" marR="34290" indent="8890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de-DE" sz="1000" spc="35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de-DE" sz="1000" spc="-25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r>
                        <a:rPr lang="de-DE" sz="1000" spc="2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Uhr Bibliotheks-füh- rung</a:t>
                      </a:r>
                      <a:r>
                        <a:rPr lang="de-DE" sz="1000" spc="3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(Engl.) </a:t>
                      </a:r>
                      <a:r>
                        <a:rPr lang="de-DE" sz="1000" spc="5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reffpunkt</a:t>
                      </a:r>
                      <a:r>
                        <a:rPr lang="de-DE" sz="1000" spc="-15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: Eingang </a:t>
                      </a:r>
                      <a:r>
                        <a:rPr lang="de-DE" sz="1000" spc="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zur Bibliothek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95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" marR="83185" indent="8890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13.00 </a:t>
                      </a:r>
                      <a:r>
                        <a:rPr lang="de-DE" sz="1000" spc="23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Uhr Bil</a:t>
                      </a:r>
                      <a:r>
                        <a:rPr lang="de-DE" sz="1000" spc="5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de-DE" sz="1000" spc="25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otheksfüh- rung</a:t>
                      </a:r>
                      <a:r>
                        <a:rPr lang="de-DE" sz="1000" spc="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(Deutsch) Treffpunkt: </a:t>
                      </a:r>
                      <a:r>
                        <a:rPr lang="de-DE" sz="1000" spc="3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ingang </a:t>
                      </a:r>
                      <a:r>
                        <a:rPr lang="de-DE" sz="1000" spc="3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spc="55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ur </a:t>
                      </a:r>
                      <a:r>
                        <a:rPr lang="de-DE" sz="1000" spc="45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de-DE" sz="1000" spc="35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bliothek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15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13.00-18h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7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7150" marR="64770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lnternatio- nal</a:t>
                      </a:r>
                      <a:r>
                        <a:rPr lang="en-US" sz="1000" spc="-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Campus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975" marR="11430" indent="6350">
                        <a:lnSpc>
                          <a:spcPct val="117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(in</a:t>
                      </a:r>
                      <a:r>
                        <a:rPr lang="en-US" sz="1000" spc="7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Eng-</a:t>
                      </a:r>
                      <a:r>
                        <a:rPr lang="en-US" sz="1000" spc="15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lish) </a:t>
                      </a:r>
                      <a:r>
                        <a:rPr lang="en-US" sz="1000" spc="-10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for E</a:t>
                      </a:r>
                      <a:r>
                        <a:rPr lang="en-US" sz="1000" spc="45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000" spc="45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MUS students</a:t>
                      </a:r>
                      <a:r>
                        <a:rPr lang="en-US" sz="1000" spc="7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and their </a:t>
                      </a:r>
                      <a:r>
                        <a:rPr lang="en-US" sz="1000" spc="5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buddys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6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0325" marR="94615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Golntercul- turall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28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Raum: </a:t>
                      </a:r>
                      <a:r>
                        <a:rPr lang="en-US" sz="1000" spc="2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000" spc="5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068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10.00</a:t>
                      </a:r>
                      <a:r>
                        <a:rPr lang="en-US" sz="1000" spc="3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000" spc="-5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7h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7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lntern</a:t>
                      </a:r>
                      <a:r>
                        <a:rPr lang="en-US" sz="1000" spc="30" dirty="0" err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000" spc="50" dirty="0" err="1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ional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16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Campus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340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(in</a:t>
                      </a:r>
                      <a:r>
                        <a:rPr lang="en-US" sz="1000" spc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English)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6990" marR="19050" indent="3175">
                        <a:lnSpc>
                          <a:spcPct val="11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en-US" sz="1000" spc="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ERASMUS students</a:t>
                      </a:r>
                      <a:r>
                        <a:rPr lang="en-US" sz="1000" spc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and th</a:t>
                      </a:r>
                      <a:r>
                        <a:rPr lang="en-US" sz="1000" spc="4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000" spc="4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00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buddys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6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165" marR="148590" indent="3175">
                        <a:lnSpc>
                          <a:spcPct val="11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Go</a:t>
                      </a:r>
                      <a:r>
                        <a:rPr lang="en-US" sz="1000" spc="-1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000" spc="-1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ntercu</a:t>
                      </a:r>
                      <a:r>
                        <a:rPr lang="en-US" sz="1000" spc="-110" dirty="0" err="1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turall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9055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Raum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US" sz="1000" spc="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0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068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7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C00000"/>
                </a:solidFill>
              </a:rPr>
              <a:t>Übersicht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über</a:t>
            </a:r>
            <a:r>
              <a:rPr lang="es-ES" dirty="0" smtClean="0">
                <a:solidFill>
                  <a:srgbClr val="C00000"/>
                </a:solidFill>
              </a:rPr>
              <a:t> das </a:t>
            </a:r>
            <a:r>
              <a:rPr lang="es-ES" dirty="0" err="1" smtClean="0">
                <a:solidFill>
                  <a:srgbClr val="C00000"/>
                </a:solidFill>
              </a:rPr>
              <a:t>Akademische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Jahr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50873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Erste</a:t>
                      </a:r>
                      <a:r>
                        <a:rPr lang="de-DE" sz="1600" b="1" baseline="0" dirty="0" smtClean="0"/>
                        <a:t> Schritte an der Universität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Das </a:t>
            </a:r>
            <a:r>
              <a:rPr lang="es-ES" dirty="0" err="1" smtClean="0"/>
              <a:t>Akademische</a:t>
            </a:r>
            <a:r>
              <a:rPr lang="es-ES" dirty="0" smtClean="0"/>
              <a:t> </a:t>
            </a:r>
            <a:r>
              <a:rPr lang="es-ES" dirty="0" err="1" smtClean="0"/>
              <a:t>Jahr</a:t>
            </a:r>
            <a:r>
              <a:rPr lang="es-ES" dirty="0" smtClean="0"/>
              <a:t> </a:t>
            </a:r>
            <a:r>
              <a:rPr lang="es-ES" dirty="0" err="1" smtClean="0"/>
              <a:t>umfasst</a:t>
            </a:r>
            <a:r>
              <a:rPr lang="es-ES" dirty="0" smtClean="0"/>
              <a:t> </a:t>
            </a:r>
            <a:r>
              <a:rPr lang="es-ES" dirty="0" err="1" smtClean="0"/>
              <a:t>zwei</a:t>
            </a:r>
            <a:r>
              <a:rPr lang="es-ES" dirty="0" smtClean="0"/>
              <a:t> </a:t>
            </a:r>
            <a:r>
              <a:rPr lang="es-ES" dirty="0" err="1" smtClean="0"/>
              <a:t>Semester</a:t>
            </a:r>
            <a:r>
              <a:rPr lang="es-ES" dirty="0" smtClean="0"/>
              <a:t>, Winter- </a:t>
            </a:r>
            <a:r>
              <a:rPr lang="es-ES" dirty="0" err="1" smtClean="0"/>
              <a:t>und</a:t>
            </a:r>
            <a:r>
              <a:rPr lang="es-ES" dirty="0" smtClean="0"/>
              <a:t> </a:t>
            </a:r>
            <a:r>
              <a:rPr lang="es-ES" dirty="0" err="1" smtClean="0"/>
              <a:t>Sommersemester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Die </a:t>
            </a:r>
            <a:r>
              <a:rPr lang="es-ES" dirty="0" err="1" smtClean="0"/>
              <a:t>Vorlesungszeit</a:t>
            </a:r>
            <a:r>
              <a:rPr lang="es-ES" dirty="0" smtClean="0"/>
              <a:t> der </a:t>
            </a:r>
            <a:r>
              <a:rPr lang="es-ES" dirty="0" err="1" smtClean="0"/>
              <a:t>Semester</a:t>
            </a:r>
            <a:r>
              <a:rPr lang="es-ES" dirty="0" smtClean="0"/>
              <a:t> </a:t>
            </a:r>
            <a:r>
              <a:rPr lang="es-ES" dirty="0" err="1" smtClean="0"/>
              <a:t>ist</a:t>
            </a:r>
            <a:r>
              <a:rPr lang="es-ES" dirty="0" smtClean="0"/>
              <a:t> </a:t>
            </a:r>
            <a:r>
              <a:rPr lang="es-ES" dirty="0" err="1" smtClean="0"/>
              <a:t>etwas</a:t>
            </a:r>
            <a:r>
              <a:rPr lang="es-ES" dirty="0" smtClean="0"/>
              <a:t> </a:t>
            </a:r>
            <a:r>
              <a:rPr lang="es-ES" dirty="0" err="1" smtClean="0"/>
              <a:t>kürzer</a:t>
            </a:r>
            <a:r>
              <a:rPr lang="es-ES" dirty="0"/>
              <a:t> </a:t>
            </a:r>
            <a:r>
              <a:rPr lang="es-ES" dirty="0" err="1" smtClean="0"/>
              <a:t>als</a:t>
            </a:r>
            <a:r>
              <a:rPr lang="es-ES" dirty="0" smtClean="0"/>
              <a:t> in </a:t>
            </a:r>
            <a:r>
              <a:rPr lang="es-ES" dirty="0" err="1" smtClean="0"/>
              <a:t>Spanien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dirty="0" smtClean="0"/>
              <a:t>	- </a:t>
            </a:r>
            <a:r>
              <a:rPr lang="es-ES" b="1" u="sng" dirty="0" err="1" smtClean="0"/>
              <a:t>Wintersemester</a:t>
            </a:r>
            <a:r>
              <a:rPr lang="es-ES" b="1" u="sng" dirty="0" smtClean="0"/>
              <a:t>: </a:t>
            </a:r>
            <a:r>
              <a:rPr lang="es-ES" dirty="0" smtClean="0"/>
              <a:t>ab </a:t>
            </a:r>
            <a:r>
              <a:rPr lang="es-ES" dirty="0" err="1" smtClean="0"/>
              <a:t>Mitte</a:t>
            </a:r>
            <a:r>
              <a:rPr lang="es-ES" dirty="0" smtClean="0"/>
              <a:t> </a:t>
            </a:r>
            <a:r>
              <a:rPr lang="es-ES" dirty="0" err="1" smtClean="0"/>
              <a:t>Oktober</a:t>
            </a:r>
            <a:r>
              <a:rPr lang="es-ES" dirty="0" smtClean="0"/>
              <a:t> bis </a:t>
            </a:r>
            <a:r>
              <a:rPr lang="es-ES" dirty="0" err="1" smtClean="0"/>
              <a:t>Mitte</a:t>
            </a:r>
            <a:r>
              <a:rPr lang="es-ES" dirty="0" smtClean="0"/>
              <a:t> </a:t>
            </a:r>
            <a:r>
              <a:rPr lang="es-ES" dirty="0" err="1" smtClean="0"/>
              <a:t>Februar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	- </a:t>
            </a:r>
            <a:r>
              <a:rPr lang="es-ES" b="1" u="sng" dirty="0" err="1" smtClean="0"/>
              <a:t>Sommersemester</a:t>
            </a:r>
            <a:r>
              <a:rPr lang="es-ES" dirty="0" smtClean="0"/>
              <a:t>: ab </a:t>
            </a:r>
            <a:r>
              <a:rPr lang="es-ES" dirty="0" err="1" smtClean="0"/>
              <a:t>Mitte</a:t>
            </a:r>
            <a:r>
              <a:rPr lang="es-ES" dirty="0" smtClean="0"/>
              <a:t> </a:t>
            </a:r>
            <a:r>
              <a:rPr lang="es-ES" dirty="0" err="1" smtClean="0"/>
              <a:t>April</a:t>
            </a:r>
            <a:r>
              <a:rPr lang="es-ES" dirty="0" smtClean="0"/>
              <a:t> bis </a:t>
            </a:r>
            <a:r>
              <a:rPr lang="es-ES" dirty="0" err="1" smtClean="0"/>
              <a:t>Mitte</a:t>
            </a:r>
            <a:r>
              <a:rPr lang="es-ES" dirty="0" smtClean="0"/>
              <a:t> </a:t>
            </a:r>
            <a:r>
              <a:rPr lang="es-ES" dirty="0" err="1" smtClean="0"/>
              <a:t>Juli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663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60031" y="998336"/>
            <a:ext cx="9286993" cy="862361"/>
          </a:xfrm>
        </p:spPr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C00000"/>
                </a:solidFill>
              </a:rPr>
              <a:t>Immatrikulation</a:t>
            </a:r>
            <a:r>
              <a:rPr lang="es-ES" b="1" dirty="0" smtClean="0">
                <a:solidFill>
                  <a:srgbClr val="C00000"/>
                </a:solidFill>
              </a:rPr>
              <a:t> – </a:t>
            </a:r>
            <a:r>
              <a:rPr lang="es-ES" b="1" dirty="0" err="1" smtClean="0">
                <a:solidFill>
                  <a:srgbClr val="C00000"/>
                </a:solidFill>
              </a:rPr>
              <a:t>Step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by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Step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21525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Erste</a:t>
                      </a:r>
                      <a:r>
                        <a:rPr lang="de-DE" sz="1600" b="1" baseline="0" dirty="0" smtClean="0"/>
                        <a:t> Schritte an der Universität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950721" y="1648047"/>
            <a:ext cx="8261873" cy="4277041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err="1" smtClean="0"/>
              <a:t>Antrag</a:t>
            </a:r>
            <a:r>
              <a:rPr lang="es-ES" b="1" dirty="0" smtClean="0"/>
              <a:t> </a:t>
            </a:r>
            <a:r>
              <a:rPr lang="es-ES" b="1" dirty="0" err="1" smtClean="0"/>
              <a:t>auf</a:t>
            </a:r>
            <a:r>
              <a:rPr lang="es-ES" b="1" dirty="0" smtClean="0"/>
              <a:t> </a:t>
            </a:r>
            <a:r>
              <a:rPr lang="es-ES" b="1" u="sng" dirty="0" err="1" smtClean="0"/>
              <a:t>Einschreibung</a:t>
            </a:r>
            <a:r>
              <a:rPr lang="es-ES" b="1" dirty="0" smtClean="0"/>
              <a:t> (</a:t>
            </a:r>
            <a:r>
              <a:rPr lang="es-ES" b="1" dirty="0" err="1" smtClean="0"/>
              <a:t>Beispiel</a:t>
            </a:r>
            <a:r>
              <a:rPr lang="es-ES" b="1" dirty="0" smtClean="0"/>
              <a:t>)</a:t>
            </a:r>
          </a:p>
          <a:p>
            <a:pPr marL="0" indent="0">
              <a:buNone/>
            </a:pPr>
            <a:endParaRPr lang="es-ES" b="1" dirty="0" smtClean="0"/>
          </a:p>
          <a:p>
            <a:r>
              <a:rPr lang="es-ES" b="1" dirty="0" err="1" smtClean="0"/>
              <a:t>Quittung</a:t>
            </a:r>
            <a:r>
              <a:rPr lang="es-ES" b="1" dirty="0" smtClean="0"/>
              <a:t> </a:t>
            </a:r>
            <a:r>
              <a:rPr lang="es-ES" b="1" dirty="0" err="1" smtClean="0"/>
              <a:t>für</a:t>
            </a:r>
            <a:r>
              <a:rPr lang="es-ES" b="1" dirty="0" smtClean="0"/>
              <a:t> den </a:t>
            </a:r>
            <a:r>
              <a:rPr lang="es-ES" b="1" u="sng" dirty="0" err="1" smtClean="0"/>
              <a:t>Semesterbeitrag</a:t>
            </a:r>
            <a:r>
              <a:rPr lang="es-ES" b="1" u="sng" dirty="0" smtClean="0"/>
              <a:t> </a:t>
            </a:r>
            <a:r>
              <a:rPr lang="es-ES" b="1" dirty="0" smtClean="0"/>
              <a:t>(</a:t>
            </a:r>
            <a:r>
              <a:rPr lang="es-ES" b="1" dirty="0" err="1" smtClean="0"/>
              <a:t>ca</a:t>
            </a:r>
            <a:r>
              <a:rPr lang="es-ES" b="1" dirty="0" smtClean="0"/>
              <a:t>. 260,00 €) </a:t>
            </a:r>
          </a:p>
          <a:p>
            <a:endParaRPr lang="es-ES" b="1" dirty="0"/>
          </a:p>
          <a:p>
            <a:r>
              <a:rPr lang="es-ES" b="1" dirty="0" err="1" smtClean="0"/>
              <a:t>Kopie</a:t>
            </a:r>
            <a:r>
              <a:rPr lang="es-ES" b="1" dirty="0" smtClean="0"/>
              <a:t> der </a:t>
            </a:r>
            <a:r>
              <a:rPr lang="es-ES" b="1" u="sng" dirty="0" err="1" smtClean="0"/>
              <a:t>Krankenversicherungskarte</a:t>
            </a:r>
            <a:r>
              <a:rPr lang="es-ES" b="1" u="sng" dirty="0" smtClean="0"/>
              <a:t> </a:t>
            </a:r>
            <a:r>
              <a:rPr lang="es-ES" b="1" dirty="0" smtClean="0"/>
              <a:t>(</a:t>
            </a:r>
            <a:r>
              <a:rPr lang="es-ES" b="1" dirty="0" err="1" smtClean="0"/>
              <a:t>siehe</a:t>
            </a:r>
            <a:r>
              <a:rPr lang="es-ES" b="1" dirty="0" smtClean="0"/>
              <a:t> </a:t>
            </a:r>
            <a:r>
              <a:rPr lang="es-ES" b="1" dirty="0" err="1" smtClean="0"/>
              <a:t>Informationen</a:t>
            </a:r>
            <a:r>
              <a:rPr lang="es-ES" b="1" dirty="0" smtClean="0"/>
              <a:t> </a:t>
            </a:r>
            <a:r>
              <a:rPr lang="es-ES" b="1" dirty="0" err="1" smtClean="0"/>
              <a:t>zur</a:t>
            </a:r>
            <a:r>
              <a:rPr lang="es-ES" b="1" dirty="0" smtClean="0"/>
              <a:t> </a:t>
            </a:r>
            <a:r>
              <a:rPr lang="es-ES" b="1" dirty="0" err="1" smtClean="0"/>
              <a:t>Krankenversicherung</a:t>
            </a:r>
            <a:r>
              <a:rPr lang="es-ES" b="1" dirty="0" smtClean="0"/>
              <a:t>)</a:t>
            </a:r>
          </a:p>
          <a:p>
            <a:pPr marL="0" indent="0">
              <a:buNone/>
            </a:pPr>
            <a:endParaRPr lang="es-ES" b="1" dirty="0" smtClean="0"/>
          </a:p>
          <a:p>
            <a:r>
              <a:rPr lang="es-ES" b="1" u="sng" dirty="0" err="1" smtClean="0"/>
              <a:t>Passfoto</a:t>
            </a:r>
            <a:r>
              <a:rPr lang="es-ES" b="1" u="sng" dirty="0" smtClean="0"/>
              <a:t>(s)</a:t>
            </a:r>
            <a:r>
              <a:rPr lang="es-ES" b="1" dirty="0" smtClean="0"/>
              <a:t> </a:t>
            </a:r>
            <a:r>
              <a:rPr lang="es-ES" b="1" dirty="0" err="1" smtClean="0"/>
              <a:t>mit</a:t>
            </a:r>
            <a:r>
              <a:rPr lang="es-ES" b="1" dirty="0" smtClean="0"/>
              <a:t> </a:t>
            </a:r>
            <a:r>
              <a:rPr lang="es-ES" b="1" dirty="0" err="1" smtClean="0"/>
              <a:t>Namen</a:t>
            </a:r>
            <a:r>
              <a:rPr lang="es-ES" b="1" dirty="0" smtClean="0"/>
              <a:t> </a:t>
            </a:r>
            <a:r>
              <a:rPr lang="es-ES" b="1" dirty="0" err="1" smtClean="0"/>
              <a:t>auf</a:t>
            </a:r>
            <a:r>
              <a:rPr lang="es-ES" b="1" dirty="0" smtClean="0"/>
              <a:t> der </a:t>
            </a:r>
            <a:r>
              <a:rPr lang="es-ES" b="1" dirty="0" err="1" smtClean="0"/>
              <a:t>Rückseite</a:t>
            </a:r>
            <a:endParaRPr lang="es-ES" b="1" dirty="0" smtClean="0"/>
          </a:p>
          <a:p>
            <a:pPr marL="0" indent="0">
              <a:buNone/>
            </a:pPr>
            <a:endParaRPr lang="es-ES" b="1" dirty="0" smtClean="0"/>
          </a:p>
          <a:p>
            <a:r>
              <a:rPr lang="es-ES" b="1" dirty="0" err="1" smtClean="0"/>
              <a:t>Kopie</a:t>
            </a:r>
            <a:r>
              <a:rPr lang="es-ES" b="1" dirty="0" smtClean="0"/>
              <a:t> Pass/</a:t>
            </a:r>
            <a:r>
              <a:rPr lang="es-ES" b="1" dirty="0" err="1" smtClean="0"/>
              <a:t>Personalausweis</a:t>
            </a:r>
            <a:r>
              <a:rPr lang="es-ES" b="1" dirty="0" smtClean="0"/>
              <a:t>/</a:t>
            </a:r>
            <a:r>
              <a:rPr lang="es-ES" b="1" dirty="0" err="1" smtClean="0"/>
              <a:t>Visum</a:t>
            </a:r>
            <a:endParaRPr lang="es-ES" b="1" dirty="0" smtClean="0"/>
          </a:p>
          <a:p>
            <a:pPr marL="0" indent="0">
              <a:buNone/>
            </a:pPr>
            <a:endParaRPr lang="es-ES" b="1" dirty="0" smtClean="0"/>
          </a:p>
          <a:p>
            <a:r>
              <a:rPr lang="es-ES" b="1" u="sng" dirty="0" smtClean="0"/>
              <a:t>UNI-</a:t>
            </a:r>
            <a:r>
              <a:rPr lang="es-ES" b="1" u="sng" dirty="0" err="1" smtClean="0"/>
              <a:t>Card</a:t>
            </a:r>
            <a:r>
              <a:rPr lang="es-ES" b="1" u="sng" dirty="0" smtClean="0"/>
              <a:t> </a:t>
            </a:r>
            <a:r>
              <a:rPr lang="es-ES" b="1" dirty="0" smtClean="0"/>
              <a:t>(</a:t>
            </a:r>
            <a:r>
              <a:rPr lang="es-ES" b="1" dirty="0" err="1" smtClean="0"/>
              <a:t>Beispiel</a:t>
            </a:r>
            <a:r>
              <a:rPr lang="es-ES" b="1" dirty="0" smtClean="0"/>
              <a:t> </a:t>
            </a:r>
            <a:r>
              <a:rPr lang="es-ES" b="1" dirty="0" err="1" smtClean="0"/>
              <a:t>und</a:t>
            </a:r>
            <a:r>
              <a:rPr lang="es-ES" b="1" dirty="0" smtClean="0"/>
              <a:t> </a:t>
            </a:r>
            <a:r>
              <a:rPr lang="es-ES" b="1" dirty="0" err="1" smtClean="0"/>
              <a:t>Funktionen</a:t>
            </a:r>
            <a:r>
              <a:rPr lang="es-ES" b="1" dirty="0" smtClean="0"/>
              <a:t>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655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60031" y="998336"/>
            <a:ext cx="9286993" cy="862361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UNI-</a:t>
            </a:r>
            <a:r>
              <a:rPr lang="es-ES" b="1" dirty="0" err="1" smtClean="0">
                <a:solidFill>
                  <a:srgbClr val="C00000"/>
                </a:solidFill>
              </a:rPr>
              <a:t>Card</a:t>
            </a:r>
            <a:r>
              <a:rPr lang="es-ES" b="1" dirty="0" smtClean="0">
                <a:solidFill>
                  <a:srgbClr val="C00000"/>
                </a:solidFill>
              </a:rPr>
              <a:t>: </a:t>
            </a:r>
            <a:r>
              <a:rPr lang="es-ES" b="1" dirty="0" err="1" smtClean="0">
                <a:solidFill>
                  <a:srgbClr val="C00000"/>
                </a:solidFill>
              </a:rPr>
              <a:t>Funktionen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07781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Erste</a:t>
                      </a:r>
                      <a:r>
                        <a:rPr lang="de-DE" sz="1600" b="1" baseline="0" dirty="0" smtClean="0"/>
                        <a:t> Schritte an der Universität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Uni-Car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47" y="1681592"/>
            <a:ext cx="9579934" cy="447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48155" y="814214"/>
            <a:ext cx="9286993" cy="705531"/>
          </a:xfrm>
        </p:spPr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C00000"/>
                </a:solidFill>
              </a:rPr>
              <a:t>Persönliche</a:t>
            </a:r>
            <a:r>
              <a:rPr lang="es-ES" b="1" dirty="0" smtClean="0">
                <a:solidFill>
                  <a:srgbClr val="C00000"/>
                </a:solidFill>
              </a:rPr>
              <a:t> Termine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520579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Erste</a:t>
                      </a:r>
                      <a:r>
                        <a:rPr lang="de-DE" sz="1600" b="1" baseline="0" dirty="0" smtClean="0"/>
                        <a:t> Schritte an der Universität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950721" y="1224520"/>
            <a:ext cx="8261873" cy="4530724"/>
          </a:xfrm>
        </p:spPr>
        <p:txBody>
          <a:bodyPr>
            <a:noAutofit/>
          </a:bodyPr>
          <a:lstStyle/>
          <a:p>
            <a:r>
              <a:rPr lang="es-ES" dirty="0" err="1" smtClean="0"/>
              <a:t>Führung</a:t>
            </a:r>
            <a:r>
              <a:rPr lang="es-ES" dirty="0" smtClean="0"/>
              <a:t> </a:t>
            </a:r>
            <a:r>
              <a:rPr lang="es-ES" dirty="0" err="1" smtClean="0"/>
              <a:t>durch</a:t>
            </a:r>
            <a:r>
              <a:rPr lang="es-ES" dirty="0" smtClean="0"/>
              <a:t> die </a:t>
            </a:r>
            <a:r>
              <a:rPr lang="es-ES" dirty="0" err="1" smtClean="0"/>
              <a:t>Bibliothek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Stadführung</a:t>
            </a:r>
            <a:r>
              <a:rPr lang="es-ES" dirty="0" smtClean="0"/>
              <a:t> </a:t>
            </a:r>
            <a:r>
              <a:rPr lang="es-ES" dirty="0" err="1" smtClean="0"/>
              <a:t>durch</a:t>
            </a:r>
            <a:r>
              <a:rPr lang="es-ES" dirty="0" smtClean="0"/>
              <a:t> </a:t>
            </a:r>
            <a:r>
              <a:rPr lang="es-ES" dirty="0" err="1" smtClean="0"/>
              <a:t>Ihre</a:t>
            </a:r>
            <a:r>
              <a:rPr lang="es-ES" dirty="0" smtClean="0"/>
              <a:t> </a:t>
            </a:r>
            <a:r>
              <a:rPr lang="es-ES" dirty="0" err="1" smtClean="0"/>
              <a:t>Stadt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Einführung</a:t>
            </a:r>
            <a:r>
              <a:rPr lang="es-ES" dirty="0" smtClean="0"/>
              <a:t> in das </a:t>
            </a:r>
            <a:r>
              <a:rPr lang="es-ES" dirty="0" err="1" smtClean="0"/>
              <a:t>Rechenzentrum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Anmeldung</a:t>
            </a:r>
            <a:r>
              <a:rPr lang="es-ES" dirty="0" smtClean="0"/>
              <a:t> </a:t>
            </a:r>
            <a:r>
              <a:rPr lang="es-ES" dirty="0" err="1" smtClean="0"/>
              <a:t>bei</a:t>
            </a:r>
            <a:r>
              <a:rPr lang="es-ES" dirty="0" smtClean="0"/>
              <a:t> der </a:t>
            </a:r>
            <a:r>
              <a:rPr lang="es-ES" dirty="0" err="1" smtClean="0"/>
              <a:t>Stadt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Tandem-Sprachlernpartnerschaft</a:t>
            </a:r>
            <a:r>
              <a:rPr lang="es-ES" dirty="0" smtClean="0"/>
              <a:t> /</a:t>
            </a:r>
            <a:r>
              <a:rPr lang="es-ES" dirty="0" err="1" smtClean="0"/>
              <a:t>Sprachkurs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Stundenplanberatung</a:t>
            </a:r>
            <a:r>
              <a:rPr lang="es-ES" dirty="0" smtClean="0"/>
              <a:t> </a:t>
            </a:r>
            <a:r>
              <a:rPr lang="es-ES" dirty="0" err="1" smtClean="0"/>
              <a:t>beim</a:t>
            </a:r>
            <a:r>
              <a:rPr lang="es-ES" dirty="0" smtClean="0"/>
              <a:t> </a:t>
            </a:r>
            <a:r>
              <a:rPr lang="es-ES" dirty="0" err="1" smtClean="0"/>
              <a:t>Fachkoordinator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03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C00000"/>
                </a:solidFill>
              </a:rPr>
              <a:t>Wichtige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Informationen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28089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Erste</a:t>
                      </a:r>
                      <a:r>
                        <a:rPr lang="de-DE" sz="1600" b="1" baseline="0" dirty="0" smtClean="0"/>
                        <a:t> Schritte an der Universität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950721" y="1572993"/>
            <a:ext cx="8725196" cy="4388420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 smtClean="0"/>
              <a:t>Alle</a:t>
            </a:r>
            <a:r>
              <a:rPr lang="es-ES" dirty="0" smtClean="0"/>
              <a:t> </a:t>
            </a:r>
            <a:r>
              <a:rPr lang="es-ES" dirty="0" err="1" smtClean="0"/>
              <a:t>Infos</a:t>
            </a:r>
            <a:r>
              <a:rPr lang="es-ES" dirty="0" smtClean="0"/>
              <a:t> des IO (</a:t>
            </a:r>
            <a:r>
              <a:rPr lang="es-ES" dirty="0" err="1" smtClean="0"/>
              <a:t>internationalen</a:t>
            </a:r>
            <a:r>
              <a:rPr lang="es-ES" dirty="0" smtClean="0"/>
              <a:t> Office) </a:t>
            </a:r>
            <a:r>
              <a:rPr lang="es-ES" dirty="0" err="1" smtClean="0"/>
              <a:t>kommen</a:t>
            </a:r>
            <a:r>
              <a:rPr lang="es-ES" dirty="0" smtClean="0"/>
              <a:t> per E-Mail!</a:t>
            </a:r>
          </a:p>
          <a:p>
            <a:endParaRPr lang="es-ES" dirty="0" smtClean="0"/>
          </a:p>
          <a:p>
            <a:r>
              <a:rPr lang="es-ES" dirty="0" err="1" smtClean="0"/>
              <a:t>Regelmä</a:t>
            </a:r>
            <a:r>
              <a:rPr lang="el-GR" dirty="0" smtClean="0"/>
              <a:t>β</a:t>
            </a:r>
            <a:r>
              <a:rPr lang="es-ES" dirty="0" err="1" smtClean="0"/>
              <a:t>ig</a:t>
            </a:r>
            <a:r>
              <a:rPr lang="es-ES" dirty="0" smtClean="0"/>
              <a:t> E-Mails </a:t>
            </a:r>
            <a:r>
              <a:rPr lang="es-ES" dirty="0" err="1" smtClean="0"/>
              <a:t>checken</a:t>
            </a:r>
            <a:r>
              <a:rPr lang="es-ES" dirty="0" smtClean="0"/>
              <a:t> / </a:t>
            </a:r>
            <a:r>
              <a:rPr lang="es-ES" dirty="0" err="1" smtClean="0"/>
              <a:t>Papierkorb</a:t>
            </a:r>
            <a:r>
              <a:rPr lang="es-ES" dirty="0" smtClean="0"/>
              <a:t> </a:t>
            </a:r>
            <a:r>
              <a:rPr lang="es-ES" dirty="0" err="1" smtClean="0"/>
              <a:t>leeren</a:t>
            </a:r>
            <a:r>
              <a:rPr lang="es-ES" dirty="0" smtClean="0"/>
              <a:t>!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Räume</a:t>
            </a:r>
            <a:r>
              <a:rPr lang="es-ES" dirty="0" smtClean="0"/>
              <a:t> der </a:t>
            </a:r>
            <a:r>
              <a:rPr lang="es-ES" dirty="0" err="1" smtClean="0"/>
              <a:t>Lehrveranstaltungen</a:t>
            </a:r>
            <a:r>
              <a:rPr lang="es-ES" dirty="0" smtClean="0"/>
              <a:t> </a:t>
            </a:r>
            <a:r>
              <a:rPr lang="es-ES" dirty="0" err="1" smtClean="0"/>
              <a:t>nachsehen</a:t>
            </a:r>
            <a:r>
              <a:rPr lang="es-ES" dirty="0" smtClean="0"/>
              <a:t>!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Agreement</a:t>
            </a:r>
            <a:r>
              <a:rPr lang="es-ES" dirty="0" smtClean="0"/>
              <a:t> </a:t>
            </a:r>
            <a:r>
              <a:rPr lang="es-ES" dirty="0" err="1" smtClean="0"/>
              <a:t>Unterschrift</a:t>
            </a:r>
            <a:r>
              <a:rPr lang="es-ES" dirty="0" smtClean="0"/>
              <a:t> – ERASMUS+ </a:t>
            </a:r>
            <a:r>
              <a:rPr lang="es-ES" dirty="0" err="1" smtClean="0"/>
              <a:t>Koordinator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1. </a:t>
            </a:r>
            <a:r>
              <a:rPr lang="es-ES" dirty="0" err="1" smtClean="0"/>
              <a:t>Anmeldung</a:t>
            </a:r>
            <a:r>
              <a:rPr lang="es-ES" dirty="0" smtClean="0"/>
              <a:t> </a:t>
            </a:r>
            <a:r>
              <a:rPr lang="es-ES" dirty="0" err="1" smtClean="0"/>
              <a:t>für</a:t>
            </a:r>
            <a:r>
              <a:rPr lang="es-ES" dirty="0" smtClean="0"/>
              <a:t> </a:t>
            </a:r>
            <a:r>
              <a:rPr lang="es-ES" dirty="0" err="1" smtClean="0"/>
              <a:t>Kurse</a:t>
            </a:r>
            <a:r>
              <a:rPr lang="es-ES" dirty="0" smtClean="0"/>
              <a:t> </a:t>
            </a:r>
            <a:r>
              <a:rPr lang="es-ES" dirty="0" err="1" smtClean="0"/>
              <a:t>bei</a:t>
            </a:r>
            <a:r>
              <a:rPr lang="es-ES" dirty="0" smtClean="0"/>
              <a:t> den </a:t>
            </a:r>
            <a:r>
              <a:rPr lang="es-ES" dirty="0" err="1" smtClean="0"/>
              <a:t>Dozenten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Zimmer</a:t>
            </a:r>
            <a:r>
              <a:rPr lang="es-ES" dirty="0" smtClean="0"/>
              <a:t> </a:t>
            </a:r>
            <a:r>
              <a:rPr lang="es-ES" dirty="0" err="1" smtClean="0"/>
              <a:t>sorgsam</a:t>
            </a:r>
            <a:r>
              <a:rPr lang="es-ES" dirty="0" smtClean="0"/>
              <a:t> </a:t>
            </a:r>
            <a:r>
              <a:rPr lang="es-ES" dirty="0" err="1" smtClean="0"/>
              <a:t>behandeln</a:t>
            </a:r>
            <a:r>
              <a:rPr lang="es-ES" dirty="0" smtClean="0"/>
              <a:t> + </a:t>
            </a:r>
            <a:r>
              <a:rPr lang="es-ES" dirty="0" err="1" smtClean="0"/>
              <a:t>Rücksich</a:t>
            </a:r>
            <a:r>
              <a:rPr lang="es-ES" dirty="0" smtClean="0"/>
              <a:t> </a:t>
            </a:r>
            <a:r>
              <a:rPr lang="es-ES" dirty="0" err="1" smtClean="0"/>
              <a:t>auf</a:t>
            </a:r>
            <a:r>
              <a:rPr lang="es-ES" dirty="0" smtClean="0"/>
              <a:t> </a:t>
            </a:r>
            <a:r>
              <a:rPr lang="es-ES" dirty="0" err="1" smtClean="0"/>
              <a:t>Mitbewohner</a:t>
            </a:r>
            <a:r>
              <a:rPr lang="es-ES" dirty="0" smtClean="0"/>
              <a:t> </a:t>
            </a:r>
            <a:r>
              <a:rPr lang="es-ES" dirty="0" err="1" smtClean="0"/>
              <a:t>nehmen</a:t>
            </a:r>
            <a:r>
              <a:rPr lang="es-ES" dirty="0" smtClean="0"/>
              <a:t>!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9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60031" y="1019601"/>
            <a:ext cx="9286993" cy="1202485"/>
          </a:xfrm>
        </p:spPr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C00000"/>
                </a:solidFill>
              </a:rPr>
              <a:t>Benotungsystem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br>
              <a:rPr lang="es-ES" b="1" dirty="0" smtClean="0">
                <a:solidFill>
                  <a:srgbClr val="C00000"/>
                </a:solidFill>
              </a:rPr>
            </a:br>
            <a:r>
              <a:rPr lang="es-ES" b="1" dirty="0" err="1" smtClean="0">
                <a:solidFill>
                  <a:srgbClr val="C00000"/>
                </a:solidFill>
              </a:rPr>
              <a:t>Transcript</a:t>
            </a:r>
            <a:r>
              <a:rPr lang="es-ES" b="1" dirty="0" smtClean="0">
                <a:solidFill>
                  <a:srgbClr val="C00000"/>
                </a:solidFill>
              </a:rPr>
              <a:t> of </a:t>
            </a:r>
            <a:r>
              <a:rPr lang="es-ES" b="1" dirty="0" err="1" smtClean="0">
                <a:solidFill>
                  <a:srgbClr val="C00000"/>
                </a:solidFill>
              </a:rPr>
              <a:t>Recods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89584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Erste</a:t>
                      </a:r>
                      <a:r>
                        <a:rPr lang="de-DE" sz="1600" b="1" baseline="0" dirty="0" smtClean="0"/>
                        <a:t> Schritte an der Universität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UAM\Desktop\Curso ERASMUS Moodle\10  Internationales Büro und erste Schrittte\Tramscript of Record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35" y="2119313"/>
            <a:ext cx="8197702" cy="39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174</TotalTime>
  <Words>328</Words>
  <Application>Microsoft Office PowerPoint</Application>
  <PresentationFormat>Personalizado</PresentationFormat>
  <Paragraphs>157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Chincheta</vt:lpstr>
      <vt:lpstr>Erste Schritte an der Universität</vt:lpstr>
      <vt:lpstr>Das internationale Büro</vt:lpstr>
      <vt:lpstr>Programm - Einführungstage</vt:lpstr>
      <vt:lpstr>Übersicht über das Akademische Jahr</vt:lpstr>
      <vt:lpstr>Immatrikulation – Step by Step </vt:lpstr>
      <vt:lpstr>UNI-Card: Funktionen </vt:lpstr>
      <vt:lpstr>Persönliche Termine </vt:lpstr>
      <vt:lpstr>Wichtige Informationen </vt:lpstr>
      <vt:lpstr>Benotungsystem  Transcript of Recods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Partnerinterview</dc:title>
  <dc:creator>Victoria Malwitz</dc:creator>
  <cp:lastModifiedBy>UAM</cp:lastModifiedBy>
  <cp:revision>17</cp:revision>
  <dcterms:created xsi:type="dcterms:W3CDTF">2015-05-27T12:36:11Z</dcterms:created>
  <dcterms:modified xsi:type="dcterms:W3CDTF">2015-06-13T16:07:51Z</dcterms:modified>
</cp:coreProperties>
</file>