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9" r:id="rId2"/>
    <p:sldId id="264" r:id="rId3"/>
    <p:sldId id="263" r:id="rId4"/>
    <p:sldId id="265" r:id="rId5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Helle Formatvorlage 1 - Akz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940675A-B579-460E-94D1-54222C63F5DA}" styleName="Keine Formatvorlage, Tabellenraster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61" autoAdjust="0"/>
    <p:restoredTop sz="94660"/>
  </p:normalViewPr>
  <p:slideViewPr>
    <p:cSldViewPr snapToGrid="0">
      <p:cViewPr>
        <p:scale>
          <a:sx n="66" d="100"/>
          <a:sy n="66" d="100"/>
        </p:scale>
        <p:origin x="-900" y="-27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12192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1189096" y="5617774"/>
            <a:ext cx="9843913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1319937" y="1016990"/>
            <a:ext cx="9572977" cy="4831643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1320801" y="1009651"/>
            <a:ext cx="9572977" cy="4831643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1026029" y="702069"/>
            <a:ext cx="757108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10568399" y="655232"/>
            <a:ext cx="566928" cy="755904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302934" y="1794935"/>
            <a:ext cx="7631291" cy="1828090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302934" y="3736622"/>
            <a:ext cx="7616239" cy="1524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027569" y="5357593"/>
            <a:ext cx="1618428" cy="365125"/>
          </a:xfrm>
        </p:spPr>
        <p:txBody>
          <a:bodyPr/>
          <a:lstStyle/>
          <a:p>
            <a:fld id="{23DE6937-8B65-4E20-8CE1-4DE6915D42F5}" type="datetimeFigureOut">
              <a:rPr lang="de-DE" smtClean="0"/>
              <a:t>04.06.2015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565393" y="5357593"/>
            <a:ext cx="6713127" cy="365125"/>
          </a:xfrm>
        </p:spPr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85241" y="5357593"/>
            <a:ext cx="738697" cy="365125"/>
          </a:xfrm>
        </p:spPr>
        <p:txBody>
          <a:bodyPr/>
          <a:lstStyle>
            <a:lvl1pPr algn="ctr">
              <a:defRPr/>
            </a:lvl1pPr>
          </a:lstStyle>
          <a:p>
            <a:fld id="{B552580F-CCA0-45C6-B5AB-BBF600719FFB}" type="slidenum">
              <a:rPr lang="de-DE" smtClean="0"/>
              <a:t>‹Nº›</a:t>
            </a:fld>
            <a:endParaRPr lang="de-D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DE6937-8B65-4E20-8CE1-4DE6915D42F5}" type="datetimeFigureOut">
              <a:rPr lang="de-DE" smtClean="0"/>
              <a:t>04.06.2015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52580F-CCA0-45C6-B5AB-BBF600719FFB}" type="slidenum">
              <a:rPr lang="de-DE" smtClean="0"/>
              <a:t>‹Nº›</a:t>
            </a:fld>
            <a:endParaRPr lang="de-D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2" y="925691"/>
            <a:ext cx="1907823" cy="476391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730962" y="1106313"/>
            <a:ext cx="6905039" cy="4402667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DE6937-8B65-4E20-8CE1-4DE6915D42F5}" type="datetimeFigureOut">
              <a:rPr lang="de-DE" smtClean="0"/>
              <a:t>04.06.2015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52580F-CCA0-45C6-B5AB-BBF600719FFB}" type="slidenum">
              <a:rPr lang="de-DE" smtClean="0"/>
              <a:t>‹Nº›</a:t>
            </a:fld>
            <a:endParaRPr lang="de-D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DE6937-8B65-4E20-8CE1-4DE6915D42F5}" type="datetimeFigureOut">
              <a:rPr lang="de-DE" smtClean="0"/>
              <a:t>04.06.2015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52580F-CCA0-45C6-B5AB-BBF600719FFB}" type="slidenum">
              <a:rPr lang="de-DE" smtClean="0"/>
              <a:t>‹Nº›</a:t>
            </a:fld>
            <a:endParaRPr lang="de-D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26639" y="2239431"/>
            <a:ext cx="8338725" cy="1362075"/>
          </a:xfrm>
        </p:spPr>
        <p:txBody>
          <a:bodyPr anchor="b"/>
          <a:lstStyle>
            <a:lvl1pPr algn="ctr">
              <a:defRPr sz="4000" b="0" cap="none" baseline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1690" y="3725335"/>
            <a:ext cx="8308623" cy="1309511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DE6937-8B65-4E20-8CE1-4DE6915D42F5}" type="datetimeFigureOut">
              <a:rPr lang="de-DE" smtClean="0"/>
              <a:t>04.06.2015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52580F-CCA0-45C6-B5AB-BBF600719FFB}" type="slidenum">
              <a:rPr lang="de-DE" smtClean="0"/>
              <a:t>‹Nº›</a:t>
            </a:fld>
            <a:endParaRPr lang="de-D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DE6937-8B65-4E20-8CE1-4DE6915D42F5}" type="datetimeFigureOut">
              <a:rPr lang="de-DE" smtClean="0"/>
              <a:t>04.06.2015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52580F-CCA0-45C6-B5AB-BBF600719FFB}" type="slidenum">
              <a:rPr lang="de-DE" smtClean="0"/>
              <a:t>‹Nº›</a:t>
            </a:fld>
            <a:endParaRPr lang="de-DE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731264" y="2121407"/>
            <a:ext cx="4267200" cy="3602736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6217920" y="2119313"/>
            <a:ext cx="4267200" cy="3605212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77160" y="2122312"/>
            <a:ext cx="3919361" cy="820208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47559" y="2122311"/>
            <a:ext cx="3925824" cy="822960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DE6937-8B65-4E20-8CE1-4DE6915D42F5}" type="datetimeFigureOut">
              <a:rPr lang="de-DE" smtClean="0"/>
              <a:t>04.06.2015</a:t>
            </a:fld>
            <a:endParaRPr lang="de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52580F-CCA0-45C6-B5AB-BBF600719FFB}" type="slidenum">
              <a:rPr lang="de-DE" smtClean="0"/>
              <a:t>‹Nº›</a:t>
            </a:fld>
            <a:endParaRPr lang="de-DE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731264" y="2944368"/>
            <a:ext cx="4303776" cy="2779776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6193535" y="2944813"/>
            <a:ext cx="4303776" cy="2779776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DE6937-8B65-4E20-8CE1-4DE6915D42F5}" type="datetimeFigureOut">
              <a:rPr lang="de-DE" smtClean="0"/>
              <a:t>04.06.2015</a:t>
            </a:fld>
            <a:endParaRPr lang="de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52580F-CCA0-45C6-B5AB-BBF600719FFB}" type="slidenum">
              <a:rPr lang="de-DE" smtClean="0"/>
              <a:t>‹Nº›</a:t>
            </a:fld>
            <a:endParaRPr lang="de-D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DE6937-8B65-4E20-8CE1-4DE6915D42F5}" type="datetimeFigureOut">
              <a:rPr lang="de-DE" smtClean="0"/>
              <a:t>04.06.2015</a:t>
            </a:fld>
            <a:endParaRPr lang="de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52580F-CCA0-45C6-B5AB-BBF600719FFB}" type="slidenum">
              <a:rPr lang="de-DE" smtClean="0"/>
              <a:t>‹Nº›</a:t>
            </a:fld>
            <a:endParaRPr lang="de-D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12192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" name="Freeform 10"/>
          <p:cNvSpPr/>
          <p:nvPr/>
        </p:nvSpPr>
        <p:spPr>
          <a:xfrm rot="10800000">
            <a:off x="842903" y="6058038"/>
            <a:ext cx="10295468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 rot="60000">
            <a:off x="5958497" y="605163"/>
            <a:ext cx="505192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 rot="60000">
            <a:off x="5961889" y="603504"/>
            <a:ext cx="505192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998940" y="576868"/>
            <a:ext cx="505192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 rot="21540000">
            <a:off x="999745" y="576072"/>
            <a:ext cx="505192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3161475" y="293953"/>
            <a:ext cx="757108" cy="567830"/>
          </a:xfrm>
          <a:prstGeom prst="rect">
            <a:avLst/>
          </a:prstGeom>
          <a:noFill/>
        </p:spPr>
      </p:pic>
      <p:pic>
        <p:nvPicPr>
          <p:cNvPr id="19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8467351" y="238675"/>
            <a:ext cx="566928" cy="755904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478635" y="2020043"/>
            <a:ext cx="4086436" cy="1503037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 rot="60000">
            <a:off x="6472388" y="1150993"/>
            <a:ext cx="4027723" cy="4625489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530834" y="3623748"/>
            <a:ext cx="4065188" cy="2100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8455598" y="5885673"/>
            <a:ext cx="1618428" cy="365125"/>
          </a:xfrm>
        </p:spPr>
        <p:txBody>
          <a:bodyPr/>
          <a:lstStyle/>
          <a:p>
            <a:fld id="{23DE6937-8B65-4E20-8CE1-4DE6915D42F5}" type="datetimeFigureOut">
              <a:rPr lang="de-DE" smtClean="0"/>
              <a:t>04.06.2015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1219406" y="5829262"/>
            <a:ext cx="4696809" cy="365125"/>
          </a:xfrm>
        </p:spPr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10076418" y="5896962"/>
            <a:ext cx="738697" cy="365125"/>
          </a:xfrm>
        </p:spPr>
        <p:txBody>
          <a:bodyPr/>
          <a:lstStyle/>
          <a:p>
            <a:fld id="{B552580F-CCA0-45C6-B5AB-BBF600719FFB}" type="slidenum">
              <a:rPr lang="de-DE" smtClean="0"/>
              <a:t>‹Nº›</a:t>
            </a:fld>
            <a:endParaRPr lang="de-D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12192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1" name="Freeform 30"/>
          <p:cNvSpPr/>
          <p:nvPr/>
        </p:nvSpPr>
        <p:spPr>
          <a:xfrm rot="10800000">
            <a:off x="842903" y="6058038"/>
            <a:ext cx="10295468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 rot="21540000">
            <a:off x="998940" y="576868"/>
            <a:ext cx="505192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993412" y="575769"/>
            <a:ext cx="505192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 rot="60000">
            <a:off x="5958497" y="605163"/>
            <a:ext cx="505192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/>
          <p:cNvSpPr/>
          <p:nvPr/>
        </p:nvSpPr>
        <p:spPr>
          <a:xfrm rot="60000">
            <a:off x="5953025" y="603920"/>
            <a:ext cx="505192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3161475" y="293953"/>
            <a:ext cx="757108" cy="567830"/>
          </a:xfrm>
          <a:prstGeom prst="rect">
            <a:avLst/>
          </a:prstGeom>
          <a:noFill/>
        </p:spPr>
      </p:pic>
      <p:pic>
        <p:nvPicPr>
          <p:cNvPr id="15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8467351" y="238675"/>
            <a:ext cx="566928" cy="755904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475232" y="2020824"/>
            <a:ext cx="4084320" cy="1499616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60000">
            <a:off x="6531487" y="1207272"/>
            <a:ext cx="3885151" cy="4539412"/>
          </a:xfrm>
          <a:ln w="101600" cap="rnd">
            <a:solidFill>
              <a:srgbClr val="FFFFFF"/>
            </a:solidFill>
          </a:ln>
          <a:effectLst>
            <a:outerShdw blurRad="889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 smtClean="0"/>
              <a:t>Haga clic en el icono para agregar una imagen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536192" y="3621024"/>
            <a:ext cx="4059936" cy="210312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8461249" y="5888738"/>
            <a:ext cx="1618428" cy="365125"/>
          </a:xfrm>
        </p:spPr>
        <p:txBody>
          <a:bodyPr/>
          <a:lstStyle/>
          <a:p>
            <a:fld id="{23DE6937-8B65-4E20-8CE1-4DE6915D42F5}" type="datetimeFigureOut">
              <a:rPr lang="de-DE" smtClean="0"/>
              <a:t>04.06.2015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1219426" y="5831038"/>
            <a:ext cx="4425391" cy="365125"/>
          </a:xfrm>
        </p:spPr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10082786" y="5900027"/>
            <a:ext cx="738697" cy="365125"/>
          </a:xfrm>
        </p:spPr>
        <p:txBody>
          <a:bodyPr/>
          <a:lstStyle/>
          <a:p>
            <a:fld id="{B552580F-CCA0-45C6-B5AB-BBF600719FFB}" type="slidenum">
              <a:rPr lang="de-DE" smtClean="0"/>
              <a:t>‹Nº›</a:t>
            </a:fld>
            <a:endParaRPr lang="de-D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12192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838201" y="6069330"/>
            <a:ext cx="1056132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975360" y="575310"/>
            <a:ext cx="10261600" cy="5715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975360" y="576072"/>
            <a:ext cx="10261600" cy="5715000"/>
          </a:xfrm>
          <a:prstGeom prst="rect">
            <a:avLst/>
          </a:prstGeom>
          <a:blipFill dpi="0" rotWithShape="1">
            <a:blip r:embed="rId13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1435684">
            <a:off x="724989" y="273091"/>
            <a:ext cx="757108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4096196">
            <a:off x="10914593" y="203675"/>
            <a:ext cx="566928" cy="755904"/>
          </a:xfrm>
          <a:prstGeom prst="rect">
            <a:avLst/>
          </a:prstGeom>
          <a:noFill/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60031" y="817583"/>
            <a:ext cx="9286993" cy="12024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50721" y="2119257"/>
            <a:ext cx="8261873" cy="360381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06118" y="5809153"/>
            <a:ext cx="161842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23DE6937-8B65-4E20-8CE1-4DE6915D42F5}" type="datetimeFigureOut">
              <a:rPr lang="de-DE" smtClean="0"/>
              <a:t>04.06.2015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19202" y="5809153"/>
            <a:ext cx="73869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26937" y="5809153"/>
            <a:ext cx="73869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B552580F-CCA0-45C6-B5AB-BBF600719FFB}" type="slidenum">
              <a:rPr lang="de-DE" smtClean="0"/>
              <a:t>‹Nº›</a:t>
            </a:fld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64592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1168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7432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b="1" dirty="0" err="1" smtClean="0">
                <a:solidFill>
                  <a:srgbClr val="C00000"/>
                </a:solidFill>
              </a:rPr>
              <a:t>Wohnmöglichkeiten</a:t>
            </a:r>
            <a:endParaRPr lang="es-ES" b="1" dirty="0">
              <a:solidFill>
                <a:srgbClr val="C00000"/>
              </a:solidFill>
            </a:endParaRPr>
          </a:p>
        </p:txBody>
      </p:sp>
      <p:sp>
        <p:nvSpPr>
          <p:cNvPr id="2" name="1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s-ES" dirty="0"/>
          </a:p>
        </p:txBody>
      </p:sp>
      <p:sp>
        <p:nvSpPr>
          <p:cNvPr id="3" name="2 Elipse"/>
          <p:cNvSpPr/>
          <p:nvPr/>
        </p:nvSpPr>
        <p:spPr>
          <a:xfrm flipH="1">
            <a:off x="4764505" y="3019926"/>
            <a:ext cx="3080084" cy="154004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4" name="3 CuadroTexto"/>
          <p:cNvSpPr txBox="1"/>
          <p:nvPr/>
        </p:nvSpPr>
        <p:spPr>
          <a:xfrm>
            <a:off x="5690936" y="3629342"/>
            <a:ext cx="121519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b="1" dirty="0" smtClean="0"/>
              <a:t>WOHNEN</a:t>
            </a:r>
            <a:endParaRPr lang="es-ES" sz="2000" b="1" dirty="0"/>
          </a:p>
        </p:txBody>
      </p:sp>
      <p:cxnSp>
        <p:nvCxnSpPr>
          <p:cNvPr id="6" name="5 Conector recto de flecha"/>
          <p:cNvCxnSpPr/>
          <p:nvPr/>
        </p:nvCxnSpPr>
        <p:spPr>
          <a:xfrm flipV="1">
            <a:off x="7078175" y="2310656"/>
            <a:ext cx="1868501" cy="1093687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8 Conector recto de flecha"/>
          <p:cNvCxnSpPr/>
          <p:nvPr/>
        </p:nvCxnSpPr>
        <p:spPr>
          <a:xfrm>
            <a:off x="7736305" y="3998674"/>
            <a:ext cx="1536100" cy="224410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10 Conector recto de flecha"/>
          <p:cNvCxnSpPr/>
          <p:nvPr/>
        </p:nvCxnSpPr>
        <p:spPr>
          <a:xfrm flipH="1" flipV="1">
            <a:off x="3838074" y="2574758"/>
            <a:ext cx="1263315" cy="673768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12 Conector recto de flecha"/>
          <p:cNvCxnSpPr/>
          <p:nvPr/>
        </p:nvCxnSpPr>
        <p:spPr>
          <a:xfrm flipH="1">
            <a:off x="2911643" y="3814008"/>
            <a:ext cx="1852862" cy="40285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14 Conector recto de flecha"/>
          <p:cNvCxnSpPr/>
          <p:nvPr/>
        </p:nvCxnSpPr>
        <p:spPr>
          <a:xfrm flipH="1">
            <a:off x="4764505" y="4415589"/>
            <a:ext cx="932447" cy="926432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17 Conector recto de flecha"/>
          <p:cNvCxnSpPr/>
          <p:nvPr/>
        </p:nvCxnSpPr>
        <p:spPr>
          <a:xfrm>
            <a:off x="6906126" y="4379493"/>
            <a:ext cx="1359568" cy="902370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22 Conector recto de flecha"/>
          <p:cNvCxnSpPr/>
          <p:nvPr/>
        </p:nvCxnSpPr>
        <p:spPr>
          <a:xfrm flipV="1">
            <a:off x="6304547" y="2310656"/>
            <a:ext cx="0" cy="709270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030420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" b="1" dirty="0" err="1" smtClean="0">
                <a:solidFill>
                  <a:srgbClr val="C00000"/>
                </a:solidFill>
              </a:rPr>
              <a:t>Wohnmöglichkeiten</a:t>
            </a:r>
            <a:r>
              <a:rPr lang="es-ES" b="1" dirty="0" smtClean="0">
                <a:solidFill>
                  <a:srgbClr val="C00000"/>
                </a:solidFill>
              </a:rPr>
              <a:t/>
            </a:r>
            <a:br>
              <a:rPr lang="es-ES" b="1" dirty="0" smtClean="0">
                <a:solidFill>
                  <a:srgbClr val="C00000"/>
                </a:solidFill>
              </a:rPr>
            </a:b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sz="quarter" idx="13"/>
          </p:nvPr>
        </p:nvSpPr>
        <p:spPr>
          <a:xfrm>
            <a:off x="1378857" y="1468892"/>
            <a:ext cx="3222171" cy="4612593"/>
          </a:xfrm>
          <a:ln w="57150">
            <a:solidFill>
              <a:srgbClr val="002060"/>
            </a:solidFill>
            <a:prstDash val="dash"/>
          </a:ln>
        </p:spPr>
        <p:txBody>
          <a:bodyPr>
            <a:normAutofit fontScale="92500" lnSpcReduction="10000"/>
          </a:bodyPr>
          <a:lstStyle/>
          <a:p>
            <a:r>
              <a:rPr lang="es-ES" dirty="0" err="1">
                <a:latin typeface="Berlin Sans FB Demi" panose="020E0802020502020306" pitchFamily="34" charset="0"/>
              </a:rPr>
              <a:t>Zimmer</a:t>
            </a:r>
            <a:r>
              <a:rPr lang="es-ES" dirty="0">
                <a:latin typeface="Berlin Sans FB Demi" panose="020E0802020502020306" pitchFamily="34" charset="0"/>
              </a:rPr>
              <a:t> in </a:t>
            </a:r>
            <a:r>
              <a:rPr lang="es-ES" dirty="0" err="1">
                <a:latin typeface="Berlin Sans FB Demi" panose="020E0802020502020306" pitchFamily="34" charset="0"/>
              </a:rPr>
              <a:t>einer</a:t>
            </a:r>
            <a:r>
              <a:rPr lang="es-ES" dirty="0">
                <a:latin typeface="Berlin Sans FB Demi" panose="020E0802020502020306" pitchFamily="34" charset="0"/>
              </a:rPr>
              <a:t> </a:t>
            </a:r>
            <a:r>
              <a:rPr lang="es-ES" dirty="0" err="1" smtClean="0">
                <a:latin typeface="Berlin Sans FB Demi" panose="020E0802020502020306" pitchFamily="34" charset="0"/>
              </a:rPr>
              <a:t>Wohngemeinschaft</a:t>
            </a:r>
            <a:r>
              <a:rPr lang="es-ES" dirty="0" smtClean="0">
                <a:latin typeface="Berlin Sans FB Demi" panose="020E0802020502020306" pitchFamily="34" charset="0"/>
              </a:rPr>
              <a:t> (WG) </a:t>
            </a:r>
          </a:p>
          <a:p>
            <a:r>
              <a:rPr lang="es-ES" dirty="0" err="1">
                <a:latin typeface="Berlin Sans FB Demi" panose="020E0802020502020306" pitchFamily="34" charset="0"/>
              </a:rPr>
              <a:t>zwei</a:t>
            </a:r>
            <a:r>
              <a:rPr lang="es-ES" dirty="0">
                <a:latin typeface="Berlin Sans FB Demi" panose="020E0802020502020306" pitchFamily="34" charset="0"/>
              </a:rPr>
              <a:t> bis </a:t>
            </a:r>
            <a:r>
              <a:rPr lang="es-ES" dirty="0" err="1">
                <a:latin typeface="Berlin Sans FB Demi" panose="020E0802020502020306" pitchFamily="34" charset="0"/>
              </a:rPr>
              <a:t>zehn</a:t>
            </a:r>
            <a:r>
              <a:rPr lang="es-ES" dirty="0">
                <a:latin typeface="Berlin Sans FB Demi" panose="020E0802020502020306" pitchFamily="34" charset="0"/>
              </a:rPr>
              <a:t> </a:t>
            </a:r>
            <a:r>
              <a:rPr lang="es-ES" dirty="0" smtClean="0">
                <a:latin typeface="Berlin Sans FB Demi" panose="020E0802020502020306" pitchFamily="34" charset="0"/>
              </a:rPr>
              <a:t>Personen </a:t>
            </a:r>
            <a:r>
              <a:rPr lang="es-ES" dirty="0" smtClean="0">
                <a:latin typeface="Berlin Sans FB Demi" panose="020E0802020502020306" pitchFamily="34" charset="0"/>
              </a:rPr>
              <a:t>in </a:t>
            </a:r>
            <a:r>
              <a:rPr lang="es-ES" dirty="0" err="1" smtClean="0">
                <a:latin typeface="Berlin Sans FB Demi" panose="020E0802020502020306" pitchFamily="34" charset="0"/>
              </a:rPr>
              <a:t>einer</a:t>
            </a:r>
            <a:r>
              <a:rPr lang="es-ES" dirty="0" smtClean="0">
                <a:latin typeface="Berlin Sans FB Demi" panose="020E0802020502020306" pitchFamily="34" charset="0"/>
              </a:rPr>
              <a:t> </a:t>
            </a:r>
            <a:r>
              <a:rPr lang="es-ES" dirty="0" smtClean="0">
                <a:latin typeface="Berlin Sans FB Demi" panose="020E0802020502020306" pitchFamily="34" charset="0"/>
              </a:rPr>
              <a:t>WG</a:t>
            </a:r>
          </a:p>
          <a:p>
            <a:r>
              <a:rPr lang="es-ES" dirty="0" err="1">
                <a:latin typeface="Berlin Sans FB Demi" panose="020E0802020502020306" pitchFamily="34" charset="0"/>
              </a:rPr>
              <a:t>Einzelzimmer</a:t>
            </a:r>
            <a:r>
              <a:rPr lang="es-ES" dirty="0">
                <a:latin typeface="Berlin Sans FB Demi" panose="020E0802020502020306" pitchFamily="34" charset="0"/>
              </a:rPr>
              <a:t> </a:t>
            </a:r>
            <a:r>
              <a:rPr lang="es-ES" dirty="0" err="1">
                <a:latin typeface="Berlin Sans FB Demi" panose="020E0802020502020306" pitchFamily="34" charset="0"/>
              </a:rPr>
              <a:t>im</a:t>
            </a:r>
            <a:r>
              <a:rPr lang="es-ES" dirty="0">
                <a:latin typeface="Berlin Sans FB Demi" panose="020E0802020502020306" pitchFamily="34" charset="0"/>
              </a:rPr>
              <a:t> </a:t>
            </a:r>
            <a:r>
              <a:rPr lang="es-ES" dirty="0" err="1">
                <a:latin typeface="Berlin Sans FB Demi" panose="020E0802020502020306" pitchFamily="34" charset="0"/>
              </a:rPr>
              <a:t>Studentenheim</a:t>
            </a:r>
            <a:r>
              <a:rPr lang="es-ES" dirty="0">
                <a:latin typeface="Berlin Sans FB Demi" panose="020E0802020502020306" pitchFamily="34" charset="0"/>
              </a:rPr>
              <a:t> </a:t>
            </a:r>
            <a:endParaRPr lang="es-ES" dirty="0" smtClean="0">
              <a:latin typeface="Berlin Sans FB Demi" panose="020E0802020502020306" pitchFamily="34" charset="0"/>
            </a:endParaRPr>
          </a:p>
          <a:p>
            <a:r>
              <a:rPr lang="es-ES" dirty="0" err="1" smtClean="0">
                <a:latin typeface="Berlin Sans FB Demi" panose="020E0802020502020306" pitchFamily="34" charset="0"/>
              </a:rPr>
              <a:t>Zimmer</a:t>
            </a:r>
            <a:r>
              <a:rPr lang="es-ES" dirty="0" smtClean="0">
                <a:latin typeface="Berlin Sans FB Demi" panose="020E0802020502020306" pitchFamily="34" charset="0"/>
              </a:rPr>
              <a:t> </a:t>
            </a:r>
            <a:r>
              <a:rPr lang="es-ES" dirty="0" err="1">
                <a:latin typeface="Berlin Sans FB Demi" panose="020E0802020502020306" pitchFamily="34" charset="0"/>
              </a:rPr>
              <a:t>zur</a:t>
            </a:r>
            <a:r>
              <a:rPr lang="es-ES" dirty="0">
                <a:latin typeface="Berlin Sans FB Demi" panose="020E0802020502020306" pitchFamily="34" charset="0"/>
              </a:rPr>
              <a:t> </a:t>
            </a:r>
            <a:r>
              <a:rPr lang="es-ES" dirty="0" err="1">
                <a:latin typeface="Berlin Sans FB Demi" panose="020E0802020502020306" pitchFamily="34" charset="0"/>
              </a:rPr>
              <a:t>Untermiete</a:t>
            </a:r>
            <a:r>
              <a:rPr lang="es-ES" dirty="0">
                <a:latin typeface="Berlin Sans FB Demi" panose="020E0802020502020306" pitchFamily="34" charset="0"/>
              </a:rPr>
              <a:t> </a:t>
            </a:r>
          </a:p>
          <a:p>
            <a:r>
              <a:rPr lang="es-ES" dirty="0" err="1" smtClean="0">
                <a:latin typeface="Berlin Sans FB Demi" panose="020E0802020502020306" pitchFamily="34" charset="0"/>
              </a:rPr>
              <a:t>Bei</a:t>
            </a:r>
            <a:r>
              <a:rPr lang="es-ES" dirty="0" smtClean="0">
                <a:latin typeface="Berlin Sans FB Demi" panose="020E0802020502020306" pitchFamily="34" charset="0"/>
              </a:rPr>
              <a:t> </a:t>
            </a:r>
            <a:r>
              <a:rPr lang="es-ES" dirty="0" err="1">
                <a:latin typeface="Berlin Sans FB Demi" panose="020E0802020502020306" pitchFamily="34" charset="0"/>
              </a:rPr>
              <a:t>Eltern</a:t>
            </a:r>
            <a:r>
              <a:rPr lang="es-ES" dirty="0">
                <a:latin typeface="Berlin Sans FB Demi" panose="020E0802020502020306" pitchFamily="34" charset="0"/>
              </a:rPr>
              <a:t> </a:t>
            </a:r>
            <a:r>
              <a:rPr lang="es-ES" dirty="0" err="1">
                <a:latin typeface="Berlin Sans FB Demi" panose="020E0802020502020306" pitchFamily="34" charset="0"/>
              </a:rPr>
              <a:t>oder</a:t>
            </a:r>
            <a:r>
              <a:rPr lang="es-ES" dirty="0">
                <a:latin typeface="Berlin Sans FB Demi" panose="020E0802020502020306" pitchFamily="34" charset="0"/>
              </a:rPr>
              <a:t> </a:t>
            </a:r>
            <a:r>
              <a:rPr lang="es-ES" dirty="0" err="1" smtClean="0">
                <a:latin typeface="Berlin Sans FB Demi" panose="020E0802020502020306" pitchFamily="34" charset="0"/>
              </a:rPr>
              <a:t>Verwandten</a:t>
            </a:r>
            <a:endParaRPr lang="es-ES" dirty="0" smtClean="0">
              <a:latin typeface="Berlin Sans FB Demi" panose="020E0802020502020306" pitchFamily="34" charset="0"/>
            </a:endParaRPr>
          </a:p>
          <a:p>
            <a:r>
              <a:rPr lang="es-ES" dirty="0" err="1" smtClean="0">
                <a:latin typeface="Berlin Sans FB Demi" panose="020E0802020502020306" pitchFamily="34" charset="0"/>
              </a:rPr>
              <a:t>Eigene</a:t>
            </a:r>
            <a:r>
              <a:rPr lang="es-ES" dirty="0" smtClean="0">
                <a:latin typeface="Berlin Sans FB Demi" panose="020E0802020502020306" pitchFamily="34" charset="0"/>
              </a:rPr>
              <a:t> </a:t>
            </a:r>
            <a:r>
              <a:rPr lang="es-ES" dirty="0" err="1" smtClean="0">
                <a:latin typeface="Berlin Sans FB Demi" panose="020E0802020502020306" pitchFamily="34" charset="0"/>
              </a:rPr>
              <a:t>Wohnung</a:t>
            </a:r>
            <a:r>
              <a:rPr lang="es-ES" dirty="0" smtClean="0">
                <a:latin typeface="Berlin Sans FB Demi" panose="020E0802020502020306" pitchFamily="34" charset="0"/>
              </a:rPr>
              <a:t> / </a:t>
            </a:r>
            <a:r>
              <a:rPr lang="es-ES" dirty="0" err="1" smtClean="0">
                <a:latin typeface="Berlin Sans FB Demi" panose="020E0802020502020306" pitchFamily="34" charset="0"/>
              </a:rPr>
              <a:t>Appartement</a:t>
            </a:r>
            <a:endParaRPr lang="es-ES" dirty="0">
              <a:latin typeface="Berlin Sans FB Demi" panose="020E0802020502020306" pitchFamily="34" charset="0"/>
            </a:endParaRPr>
          </a:p>
          <a:p>
            <a:endParaRPr lang="es-ES" dirty="0"/>
          </a:p>
        </p:txBody>
      </p:sp>
      <p:pic>
        <p:nvPicPr>
          <p:cNvPr id="1026" name="Picture 2" descr="C:\Users\UAM\Desktop\Wohnen 2.jpg"/>
          <p:cNvPicPr>
            <a:picLocks noGrp="1" noChangeAspect="1" noChangeArrowheads="1"/>
          </p:cNvPicPr>
          <p:nvPr>
            <p:ph sz="quarter" idx="1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59750" y="4327638"/>
            <a:ext cx="2619375" cy="1743075"/>
          </a:xfrm>
          <a:prstGeom prst="rect">
            <a:avLst/>
          </a:prstGeom>
          <a:noFill/>
          <a:ln w="3810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UAM\Desktop\Studenten 2.g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9713" y="4143828"/>
            <a:ext cx="2641601" cy="1785258"/>
          </a:xfrm>
          <a:prstGeom prst="rect">
            <a:avLst/>
          </a:prstGeom>
          <a:noFill/>
          <a:ln w="3810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UAM\Desktop\Wohnen 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11684" y="1468892"/>
            <a:ext cx="2619375" cy="1767793"/>
          </a:xfrm>
          <a:prstGeom prst="rect">
            <a:avLst/>
          </a:prstGeom>
          <a:noFill/>
          <a:ln w="3810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:\Users\UAM\Desktop\wg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68115" y="3519713"/>
            <a:ext cx="869270" cy="624115"/>
          </a:xfrm>
          <a:prstGeom prst="rect">
            <a:avLst/>
          </a:prstGeom>
          <a:noFill/>
          <a:ln w="3810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7" descr="C:\Users\UAM\Desktop\Studentenwohnheim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4748" y="1952172"/>
            <a:ext cx="2305050" cy="1981200"/>
          </a:xfrm>
          <a:prstGeom prst="rect">
            <a:avLst/>
          </a:prstGeom>
          <a:noFill/>
          <a:ln w="3810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810376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" b="1" dirty="0" err="1" smtClean="0">
                <a:solidFill>
                  <a:srgbClr val="C00000"/>
                </a:solidFill>
              </a:rPr>
              <a:t>Wo</a:t>
            </a:r>
            <a:r>
              <a:rPr lang="es-ES" b="1" dirty="0" smtClean="0">
                <a:solidFill>
                  <a:srgbClr val="C00000"/>
                </a:solidFill>
              </a:rPr>
              <a:t> suche </a:t>
            </a:r>
            <a:r>
              <a:rPr lang="es-ES" b="1" dirty="0" err="1" smtClean="0">
                <a:solidFill>
                  <a:srgbClr val="C00000"/>
                </a:solidFill>
              </a:rPr>
              <a:t>ich</a:t>
            </a:r>
            <a:r>
              <a:rPr lang="es-ES" b="1" dirty="0" smtClean="0">
                <a:solidFill>
                  <a:srgbClr val="C00000"/>
                </a:solidFill>
              </a:rPr>
              <a:t> </a:t>
            </a:r>
            <a:r>
              <a:rPr lang="es-ES" b="1" dirty="0" err="1" smtClean="0">
                <a:solidFill>
                  <a:srgbClr val="C00000"/>
                </a:solidFill>
              </a:rPr>
              <a:t>nach</a:t>
            </a:r>
            <a:r>
              <a:rPr lang="es-ES" b="1" dirty="0" smtClean="0">
                <a:solidFill>
                  <a:srgbClr val="C00000"/>
                </a:solidFill>
              </a:rPr>
              <a:t> </a:t>
            </a:r>
            <a:r>
              <a:rPr lang="es-ES" b="1" dirty="0" err="1" smtClean="0">
                <a:solidFill>
                  <a:srgbClr val="C00000"/>
                </a:solidFill>
              </a:rPr>
              <a:t>einer</a:t>
            </a:r>
            <a:r>
              <a:rPr lang="es-ES" b="1" dirty="0" smtClean="0">
                <a:solidFill>
                  <a:srgbClr val="C00000"/>
                </a:solidFill>
              </a:rPr>
              <a:t> </a:t>
            </a:r>
            <a:r>
              <a:rPr lang="es-ES" b="1" dirty="0" err="1" smtClean="0">
                <a:solidFill>
                  <a:srgbClr val="C00000"/>
                </a:solidFill>
              </a:rPr>
              <a:t>Unterkunft</a:t>
            </a:r>
            <a:r>
              <a:rPr lang="es-ES" b="1" dirty="0" smtClean="0">
                <a:solidFill>
                  <a:srgbClr val="C00000"/>
                </a:solidFill>
              </a:rPr>
              <a:t>?</a:t>
            </a:r>
            <a:endParaRPr lang="es-ES" dirty="0"/>
          </a:p>
        </p:txBody>
      </p:sp>
      <p:sp>
        <p:nvSpPr>
          <p:cNvPr id="4" name="3 Marcador de contenido"/>
          <p:cNvSpPr>
            <a:spLocks noGrp="1"/>
          </p:cNvSpPr>
          <p:nvPr>
            <p:ph idx="1"/>
          </p:nvPr>
        </p:nvSpPr>
        <p:spPr>
          <a:xfrm>
            <a:off x="1950721" y="1770743"/>
            <a:ext cx="8261873" cy="3952326"/>
          </a:xfrm>
        </p:spPr>
        <p:txBody>
          <a:bodyPr>
            <a:normAutofit lnSpcReduction="10000"/>
          </a:bodyPr>
          <a:lstStyle/>
          <a:p>
            <a:r>
              <a:rPr lang="es-ES" b="1" dirty="0" err="1" smtClean="0">
                <a:latin typeface="Berlin Sans FB Demi" panose="020E0802020502020306" pitchFamily="34" charset="0"/>
              </a:rPr>
              <a:t>Wohnungsbörse</a:t>
            </a:r>
            <a:r>
              <a:rPr lang="es-ES" b="1" dirty="0" smtClean="0">
                <a:latin typeface="Berlin Sans FB Demi" panose="020E0802020502020306" pitchFamily="34" charset="0"/>
              </a:rPr>
              <a:t>:</a:t>
            </a:r>
          </a:p>
          <a:p>
            <a:pPr marL="0" indent="0">
              <a:buNone/>
            </a:pPr>
            <a:r>
              <a:rPr lang="es-ES" b="1" dirty="0" smtClean="0">
                <a:latin typeface="Berlin Sans FB Demi" panose="020E0802020502020306" pitchFamily="34" charset="0"/>
              </a:rPr>
              <a:t>	</a:t>
            </a:r>
            <a:r>
              <a:rPr lang="es-ES" b="1" dirty="0" smtClean="0">
                <a:solidFill>
                  <a:schemeClr val="bg2">
                    <a:lumMod val="50000"/>
                  </a:schemeClr>
                </a:solidFill>
                <a:latin typeface="Berlin Sans FB Demi" panose="020E0802020502020306" pitchFamily="34" charset="0"/>
              </a:rPr>
              <a:t>- </a:t>
            </a:r>
            <a:r>
              <a:rPr lang="es-ES" b="1" dirty="0" err="1" smtClean="0">
                <a:solidFill>
                  <a:schemeClr val="bg2">
                    <a:lumMod val="50000"/>
                  </a:schemeClr>
                </a:solidFill>
                <a:latin typeface="Berlin Sans FB Demi" panose="020E0802020502020306" pitchFamily="34" charset="0"/>
              </a:rPr>
              <a:t>studenten-wg.de</a:t>
            </a:r>
            <a:r>
              <a:rPr lang="es-ES" b="1" dirty="0" smtClean="0">
                <a:solidFill>
                  <a:schemeClr val="bg2">
                    <a:lumMod val="50000"/>
                  </a:schemeClr>
                </a:solidFill>
                <a:latin typeface="Berlin Sans FB Demi" panose="020E0802020502020306" pitchFamily="34" charset="0"/>
              </a:rPr>
              <a:t>  </a:t>
            </a:r>
          </a:p>
          <a:p>
            <a:pPr marL="0" indent="0">
              <a:buNone/>
            </a:pPr>
            <a:r>
              <a:rPr lang="es-ES" b="1" dirty="0">
                <a:solidFill>
                  <a:schemeClr val="bg2">
                    <a:lumMod val="50000"/>
                  </a:schemeClr>
                </a:solidFill>
                <a:latin typeface="Berlin Sans FB Demi" panose="020E0802020502020306" pitchFamily="34" charset="0"/>
              </a:rPr>
              <a:t>	</a:t>
            </a:r>
            <a:r>
              <a:rPr lang="es-ES" b="1" dirty="0" smtClean="0">
                <a:solidFill>
                  <a:schemeClr val="bg2">
                    <a:lumMod val="50000"/>
                  </a:schemeClr>
                </a:solidFill>
                <a:latin typeface="Berlin Sans FB Demi" panose="020E0802020502020306" pitchFamily="34" charset="0"/>
              </a:rPr>
              <a:t>- </a:t>
            </a:r>
            <a:r>
              <a:rPr lang="es-ES" b="1" dirty="0" err="1" smtClean="0">
                <a:solidFill>
                  <a:schemeClr val="bg2">
                    <a:lumMod val="50000"/>
                  </a:schemeClr>
                </a:solidFill>
                <a:latin typeface="Berlin Sans FB Demi" panose="020E0802020502020306" pitchFamily="34" charset="0"/>
              </a:rPr>
              <a:t>zwischenmiete.de</a:t>
            </a:r>
            <a:endParaRPr lang="es-ES" b="1" dirty="0">
              <a:solidFill>
                <a:schemeClr val="bg2">
                  <a:lumMod val="50000"/>
                </a:schemeClr>
              </a:solidFill>
              <a:latin typeface="Berlin Sans FB Demi" panose="020E0802020502020306" pitchFamily="34" charset="0"/>
            </a:endParaRPr>
          </a:p>
          <a:p>
            <a:r>
              <a:rPr lang="es-ES" b="1" dirty="0" err="1" smtClean="0">
                <a:latin typeface="Berlin Sans FB Demi" panose="020E0802020502020306" pitchFamily="34" charset="0"/>
              </a:rPr>
              <a:t>Ein</a:t>
            </a:r>
            <a:r>
              <a:rPr lang="es-ES" b="1" dirty="0" smtClean="0">
                <a:latin typeface="Berlin Sans FB Demi" panose="020E0802020502020306" pitchFamily="34" charset="0"/>
              </a:rPr>
              <a:t> </a:t>
            </a:r>
            <a:r>
              <a:rPr lang="es-ES" b="1" dirty="0" err="1" smtClean="0">
                <a:latin typeface="Berlin Sans FB Demi" panose="020E0802020502020306" pitchFamily="34" charset="0"/>
              </a:rPr>
              <a:t>lokales</a:t>
            </a:r>
            <a:r>
              <a:rPr lang="es-ES" b="1" dirty="0" smtClean="0">
                <a:latin typeface="Berlin Sans FB Demi" panose="020E0802020502020306" pitchFamily="34" charset="0"/>
              </a:rPr>
              <a:t> </a:t>
            </a:r>
            <a:r>
              <a:rPr lang="es-ES" b="1" dirty="0" err="1" smtClean="0">
                <a:latin typeface="Berlin Sans FB Demi" panose="020E0802020502020306" pitchFamily="34" charset="0"/>
              </a:rPr>
              <a:t>Studentenwerk</a:t>
            </a:r>
            <a:endParaRPr lang="es-ES" b="1" dirty="0" smtClean="0">
              <a:latin typeface="Berlin Sans FB Demi" panose="020E0802020502020306" pitchFamily="34" charset="0"/>
            </a:endParaRPr>
          </a:p>
          <a:p>
            <a:r>
              <a:rPr lang="es-ES" b="1" dirty="0" err="1" smtClean="0">
                <a:latin typeface="Berlin Sans FB Demi" panose="020E0802020502020306" pitchFamily="34" charset="0"/>
              </a:rPr>
              <a:t>Internationales</a:t>
            </a:r>
            <a:r>
              <a:rPr lang="es-ES" b="1" dirty="0" smtClean="0">
                <a:latin typeface="Berlin Sans FB Demi" panose="020E0802020502020306" pitchFamily="34" charset="0"/>
              </a:rPr>
              <a:t> </a:t>
            </a:r>
            <a:r>
              <a:rPr lang="es-ES" b="1" dirty="0" err="1" smtClean="0">
                <a:latin typeface="Berlin Sans FB Demi" panose="020E0802020502020306" pitchFamily="34" charset="0"/>
              </a:rPr>
              <a:t>Büro</a:t>
            </a:r>
            <a:r>
              <a:rPr lang="es-ES" b="1" dirty="0" smtClean="0">
                <a:latin typeface="Berlin Sans FB Demi" panose="020E0802020502020306" pitchFamily="34" charset="0"/>
              </a:rPr>
              <a:t> </a:t>
            </a:r>
            <a:r>
              <a:rPr lang="es-ES" b="1" dirty="0" err="1" smtClean="0">
                <a:latin typeface="Berlin Sans FB Demi" panose="020E0802020502020306" pitchFamily="34" charset="0"/>
              </a:rPr>
              <a:t>an</a:t>
            </a:r>
            <a:r>
              <a:rPr lang="es-ES" b="1" dirty="0" smtClean="0">
                <a:latin typeface="Berlin Sans FB Demi" panose="020E0802020502020306" pitchFamily="34" charset="0"/>
              </a:rPr>
              <a:t> der </a:t>
            </a:r>
            <a:r>
              <a:rPr lang="es-ES" b="1" dirty="0" err="1" smtClean="0">
                <a:latin typeface="Berlin Sans FB Demi" panose="020E0802020502020306" pitchFamily="34" charset="0"/>
              </a:rPr>
              <a:t>Universität</a:t>
            </a:r>
            <a:endParaRPr lang="es-ES" b="1" dirty="0" smtClean="0">
              <a:latin typeface="Berlin Sans FB Demi" panose="020E0802020502020306" pitchFamily="34" charset="0"/>
            </a:endParaRPr>
          </a:p>
          <a:p>
            <a:r>
              <a:rPr lang="es-ES" b="1" dirty="0" err="1" smtClean="0">
                <a:latin typeface="Berlin Sans FB Demi" panose="020E0802020502020306" pitchFamily="34" charset="0"/>
              </a:rPr>
              <a:t>Wohnungsanzeigen</a:t>
            </a:r>
            <a:r>
              <a:rPr lang="es-ES" b="1" dirty="0" smtClean="0">
                <a:latin typeface="Berlin Sans FB Demi" panose="020E0802020502020306" pitchFamily="34" charset="0"/>
              </a:rPr>
              <a:t> in den </a:t>
            </a:r>
            <a:r>
              <a:rPr lang="es-ES" b="1" dirty="0" err="1" smtClean="0">
                <a:latin typeface="Berlin Sans FB Demi" panose="020E0802020502020306" pitchFamily="34" charset="0"/>
              </a:rPr>
              <a:t>Stadtzeitungen</a:t>
            </a:r>
            <a:r>
              <a:rPr lang="es-ES" b="1" dirty="0" smtClean="0">
                <a:latin typeface="Berlin Sans FB Demi" panose="020E0802020502020306" pitchFamily="34" charset="0"/>
              </a:rPr>
              <a:t> / </a:t>
            </a:r>
            <a:r>
              <a:rPr lang="es-ES" b="1" dirty="0" err="1" smtClean="0">
                <a:latin typeface="Berlin Sans FB Demi" panose="020E0802020502020306" pitchFamily="34" charset="0"/>
              </a:rPr>
              <a:t>Studentenzeitungen</a:t>
            </a:r>
            <a:endParaRPr lang="es-ES" b="1" dirty="0" smtClean="0">
              <a:latin typeface="Berlin Sans FB Demi" panose="020E0802020502020306" pitchFamily="34" charset="0"/>
            </a:endParaRPr>
          </a:p>
          <a:p>
            <a:r>
              <a:rPr lang="es-ES" b="1" dirty="0" err="1" smtClean="0">
                <a:latin typeface="Berlin Sans FB Demi" panose="020E0802020502020306" pitchFamily="34" charset="0"/>
              </a:rPr>
              <a:t>Spezielle</a:t>
            </a:r>
            <a:r>
              <a:rPr lang="es-ES" b="1" dirty="0" smtClean="0">
                <a:latin typeface="Berlin Sans FB Demi" panose="020E0802020502020306" pitchFamily="34" charset="0"/>
              </a:rPr>
              <a:t> </a:t>
            </a:r>
            <a:r>
              <a:rPr lang="es-ES" b="1" dirty="0" err="1" smtClean="0">
                <a:latin typeface="Berlin Sans FB Demi" panose="020E0802020502020306" pitchFamily="34" charset="0"/>
              </a:rPr>
              <a:t>Agenturen</a:t>
            </a:r>
            <a:r>
              <a:rPr lang="es-ES" b="1" dirty="0" smtClean="0">
                <a:latin typeface="Berlin Sans FB Demi" panose="020E0802020502020306" pitchFamily="34" charset="0"/>
              </a:rPr>
              <a:t> </a:t>
            </a:r>
            <a:r>
              <a:rPr lang="es-ES" b="1" dirty="0" err="1" smtClean="0">
                <a:latin typeface="Berlin Sans FB Demi" panose="020E0802020502020306" pitchFamily="34" charset="0"/>
              </a:rPr>
              <a:t>und</a:t>
            </a:r>
            <a:r>
              <a:rPr lang="es-ES" b="1" dirty="0" smtClean="0">
                <a:latin typeface="Berlin Sans FB Demi" panose="020E0802020502020306" pitchFamily="34" charset="0"/>
              </a:rPr>
              <a:t> </a:t>
            </a:r>
            <a:r>
              <a:rPr lang="es-ES" b="1" dirty="0" err="1" smtClean="0">
                <a:latin typeface="Berlin Sans FB Demi" panose="020E0802020502020306" pitchFamily="34" charset="0"/>
              </a:rPr>
              <a:t>Mitwohnzentralen</a:t>
            </a:r>
            <a:endParaRPr lang="es-ES" b="1" dirty="0" smtClean="0">
              <a:latin typeface="Berlin Sans FB Demi" panose="020E0802020502020306" pitchFamily="34" charset="0"/>
            </a:endParaRPr>
          </a:p>
          <a:p>
            <a:r>
              <a:rPr lang="es-ES" b="1" dirty="0" err="1" smtClean="0">
                <a:latin typeface="Berlin Sans FB Demi" panose="020E0802020502020306" pitchFamily="34" charset="0"/>
              </a:rPr>
              <a:t>Selbst</a:t>
            </a:r>
            <a:r>
              <a:rPr lang="es-ES" b="1" dirty="0" smtClean="0">
                <a:latin typeface="Berlin Sans FB Demi" panose="020E0802020502020306" pitchFamily="34" charset="0"/>
              </a:rPr>
              <a:t> </a:t>
            </a:r>
            <a:r>
              <a:rPr lang="es-ES" b="1" dirty="0" err="1" smtClean="0">
                <a:latin typeface="Berlin Sans FB Demi" panose="020E0802020502020306" pitchFamily="34" charset="0"/>
              </a:rPr>
              <a:t>eine</a:t>
            </a:r>
            <a:r>
              <a:rPr lang="es-ES" b="1" dirty="0" smtClean="0">
                <a:latin typeface="Berlin Sans FB Demi" panose="020E0802020502020306" pitchFamily="34" charset="0"/>
              </a:rPr>
              <a:t> </a:t>
            </a:r>
            <a:r>
              <a:rPr lang="es-ES" b="1" dirty="0" err="1" smtClean="0">
                <a:latin typeface="Berlin Sans FB Demi" panose="020E0802020502020306" pitchFamily="34" charset="0"/>
              </a:rPr>
              <a:t>Anzeige</a:t>
            </a:r>
            <a:r>
              <a:rPr lang="es-ES" b="1" dirty="0" smtClean="0">
                <a:latin typeface="Berlin Sans FB Demi" panose="020E0802020502020306" pitchFamily="34" charset="0"/>
              </a:rPr>
              <a:t> </a:t>
            </a:r>
            <a:r>
              <a:rPr lang="es-ES" b="1" dirty="0" err="1" smtClean="0">
                <a:latin typeface="Berlin Sans FB Demi" panose="020E0802020502020306" pitchFamily="34" charset="0"/>
              </a:rPr>
              <a:t>an</a:t>
            </a:r>
            <a:r>
              <a:rPr lang="es-ES" b="1" dirty="0" smtClean="0">
                <a:latin typeface="Berlin Sans FB Demi" panose="020E0802020502020306" pitchFamily="34" charset="0"/>
              </a:rPr>
              <a:t> die </a:t>
            </a:r>
            <a:r>
              <a:rPr lang="es-ES" b="1" dirty="0" err="1" smtClean="0">
                <a:latin typeface="Berlin Sans FB Demi" panose="020E0802020502020306" pitchFamily="34" charset="0"/>
              </a:rPr>
              <a:t>Schwarzen</a:t>
            </a:r>
            <a:r>
              <a:rPr lang="es-ES" b="1" dirty="0" smtClean="0">
                <a:latin typeface="Berlin Sans FB Demi" panose="020E0802020502020306" pitchFamily="34" charset="0"/>
              </a:rPr>
              <a:t> </a:t>
            </a:r>
            <a:r>
              <a:rPr lang="es-ES" b="1" dirty="0" err="1" smtClean="0">
                <a:latin typeface="Berlin Sans FB Demi" panose="020E0802020502020306" pitchFamily="34" charset="0"/>
              </a:rPr>
              <a:t>Brettern</a:t>
            </a:r>
            <a:r>
              <a:rPr lang="es-ES" b="1" dirty="0" smtClean="0">
                <a:latin typeface="Berlin Sans FB Demi" panose="020E0802020502020306" pitchFamily="34" charset="0"/>
              </a:rPr>
              <a:t> </a:t>
            </a:r>
            <a:r>
              <a:rPr lang="es-ES" b="1" dirty="0" err="1" smtClean="0">
                <a:latin typeface="Berlin Sans FB Demi" panose="020E0802020502020306" pitchFamily="34" charset="0"/>
              </a:rPr>
              <a:t>an</a:t>
            </a:r>
            <a:r>
              <a:rPr lang="es-ES" b="1" dirty="0" smtClean="0">
                <a:latin typeface="Berlin Sans FB Demi" panose="020E0802020502020306" pitchFamily="34" charset="0"/>
              </a:rPr>
              <a:t> der </a:t>
            </a:r>
            <a:r>
              <a:rPr lang="es-ES" b="1" dirty="0" err="1" smtClean="0">
                <a:latin typeface="Berlin Sans FB Demi" panose="020E0802020502020306" pitchFamily="34" charset="0"/>
              </a:rPr>
              <a:t>Universität</a:t>
            </a:r>
            <a:r>
              <a:rPr lang="es-ES" b="1" dirty="0" smtClean="0">
                <a:latin typeface="Berlin Sans FB Demi" panose="020E0802020502020306" pitchFamily="34" charset="0"/>
              </a:rPr>
              <a:t> </a:t>
            </a:r>
            <a:r>
              <a:rPr lang="es-ES" b="1" dirty="0" err="1" smtClean="0">
                <a:latin typeface="Berlin Sans FB Demi" panose="020E0802020502020306" pitchFamily="34" charset="0"/>
              </a:rPr>
              <a:t>hängen</a:t>
            </a:r>
            <a:endParaRPr lang="es-ES" b="1" dirty="0">
              <a:latin typeface="Berlin Sans FB Demi" panose="020E0802020502020306" pitchFamily="34" charset="0"/>
            </a:endParaRPr>
          </a:p>
        </p:txBody>
      </p:sp>
      <p:pic>
        <p:nvPicPr>
          <p:cNvPr id="2050" name="Picture 2" descr="C:\Users\UAM\Desktop\descarga (1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72992" y="2017486"/>
            <a:ext cx="3580494" cy="1233714"/>
          </a:xfrm>
          <a:prstGeom prst="rect">
            <a:avLst/>
          </a:prstGeom>
          <a:noFill/>
          <a:ln w="3810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57107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291771" y="817583"/>
            <a:ext cx="9710058" cy="1202485"/>
          </a:xfrm>
        </p:spPr>
        <p:txBody>
          <a:bodyPr>
            <a:normAutofit/>
          </a:bodyPr>
          <a:lstStyle/>
          <a:p>
            <a:r>
              <a:rPr lang="es-ES" sz="2800" b="1" dirty="0" err="1" smtClean="0">
                <a:solidFill>
                  <a:srgbClr val="C00000"/>
                </a:solidFill>
              </a:rPr>
              <a:t>Welche</a:t>
            </a:r>
            <a:r>
              <a:rPr lang="es-ES" sz="2800" b="1" dirty="0" smtClean="0">
                <a:solidFill>
                  <a:srgbClr val="C00000"/>
                </a:solidFill>
              </a:rPr>
              <a:t> </a:t>
            </a:r>
            <a:r>
              <a:rPr lang="es-ES" sz="2800" b="1" dirty="0" err="1" smtClean="0">
                <a:solidFill>
                  <a:srgbClr val="C00000"/>
                </a:solidFill>
              </a:rPr>
              <a:t>Aspekte</a:t>
            </a:r>
            <a:r>
              <a:rPr lang="es-ES" sz="2800" b="1" dirty="0" smtClean="0">
                <a:solidFill>
                  <a:srgbClr val="C00000"/>
                </a:solidFill>
              </a:rPr>
              <a:t> </a:t>
            </a:r>
            <a:r>
              <a:rPr lang="es-ES" sz="2800" b="1" dirty="0" err="1" smtClean="0">
                <a:solidFill>
                  <a:srgbClr val="C00000"/>
                </a:solidFill>
              </a:rPr>
              <a:t>sind</a:t>
            </a:r>
            <a:r>
              <a:rPr lang="es-ES" sz="2800" b="1" dirty="0" smtClean="0">
                <a:solidFill>
                  <a:srgbClr val="C00000"/>
                </a:solidFill>
              </a:rPr>
              <a:t> </a:t>
            </a:r>
            <a:r>
              <a:rPr lang="es-ES" sz="2800" b="1" dirty="0" err="1" smtClean="0">
                <a:solidFill>
                  <a:srgbClr val="C00000"/>
                </a:solidFill>
              </a:rPr>
              <a:t>bei</a:t>
            </a:r>
            <a:r>
              <a:rPr lang="es-ES" sz="2800" b="1" dirty="0" smtClean="0">
                <a:solidFill>
                  <a:srgbClr val="C00000"/>
                </a:solidFill>
              </a:rPr>
              <a:t> der </a:t>
            </a:r>
            <a:r>
              <a:rPr lang="es-ES" sz="2800" b="1" dirty="0" err="1" smtClean="0">
                <a:solidFill>
                  <a:srgbClr val="C00000"/>
                </a:solidFill>
              </a:rPr>
              <a:t>Wohnungssuche</a:t>
            </a:r>
            <a:r>
              <a:rPr lang="es-ES" sz="2800" b="1" dirty="0" smtClean="0">
                <a:solidFill>
                  <a:srgbClr val="C00000"/>
                </a:solidFill>
              </a:rPr>
              <a:t> </a:t>
            </a:r>
            <a:r>
              <a:rPr lang="es-ES" sz="2800" b="1" dirty="0" err="1" smtClean="0">
                <a:solidFill>
                  <a:srgbClr val="C00000"/>
                </a:solidFill>
              </a:rPr>
              <a:t>wichtig</a:t>
            </a:r>
            <a:r>
              <a:rPr lang="es-ES" sz="2800" b="1" dirty="0" smtClean="0">
                <a:solidFill>
                  <a:srgbClr val="C00000"/>
                </a:solidFill>
              </a:rPr>
              <a:t>?</a:t>
            </a:r>
            <a:endParaRPr lang="es-ES" sz="2800" dirty="0"/>
          </a:p>
        </p:txBody>
      </p:sp>
      <p:pic>
        <p:nvPicPr>
          <p:cNvPr id="3074" name="Picture 2" descr="C:\Users\UAM\Desktop\Geld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355951" y="2073955"/>
            <a:ext cx="1575934" cy="1166360"/>
          </a:xfrm>
          <a:prstGeom prst="rect">
            <a:avLst/>
          </a:prstGeom>
          <a:noFill/>
          <a:ln w="28575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5 Marcador de contenido"/>
          <p:cNvSpPr>
            <a:spLocks noGrp="1"/>
          </p:cNvSpPr>
          <p:nvPr>
            <p:ph sz="quarter" idx="14"/>
          </p:nvPr>
        </p:nvSpPr>
        <p:spPr>
          <a:xfrm>
            <a:off x="6217920" y="2119312"/>
            <a:ext cx="4267200" cy="3860573"/>
          </a:xfrm>
          <a:ln w="57150">
            <a:solidFill>
              <a:schemeClr val="tx1"/>
            </a:solidFill>
            <a:prstDash val="dash"/>
          </a:ln>
        </p:spPr>
        <p:txBody>
          <a:bodyPr/>
          <a:lstStyle/>
          <a:p>
            <a:r>
              <a:rPr lang="es-ES" dirty="0">
                <a:latin typeface="Berlin Sans FB Demi" panose="020E0802020502020306" pitchFamily="34" charset="0"/>
              </a:rPr>
              <a:t>Von </a:t>
            </a:r>
            <a:r>
              <a:rPr lang="es-ES" dirty="0" err="1">
                <a:latin typeface="Berlin Sans FB Demi" panose="020E0802020502020306" pitchFamily="34" charset="0"/>
              </a:rPr>
              <a:t>Stadt</a:t>
            </a:r>
            <a:r>
              <a:rPr lang="es-ES" dirty="0">
                <a:latin typeface="Berlin Sans FB Demi" panose="020E0802020502020306" pitchFamily="34" charset="0"/>
              </a:rPr>
              <a:t> </a:t>
            </a:r>
            <a:r>
              <a:rPr lang="es-ES" dirty="0" err="1">
                <a:latin typeface="Berlin Sans FB Demi" panose="020E0802020502020306" pitchFamily="34" charset="0"/>
              </a:rPr>
              <a:t>zu</a:t>
            </a:r>
            <a:r>
              <a:rPr lang="es-ES" dirty="0">
                <a:latin typeface="Berlin Sans FB Demi" panose="020E0802020502020306" pitchFamily="34" charset="0"/>
              </a:rPr>
              <a:t> </a:t>
            </a:r>
            <a:r>
              <a:rPr lang="es-ES" dirty="0" err="1">
                <a:latin typeface="Berlin Sans FB Demi" panose="020E0802020502020306" pitchFamily="34" charset="0"/>
              </a:rPr>
              <a:t>Stadt</a:t>
            </a:r>
            <a:r>
              <a:rPr lang="es-ES" dirty="0">
                <a:latin typeface="Berlin Sans FB Demi" panose="020E0802020502020306" pitchFamily="34" charset="0"/>
              </a:rPr>
              <a:t> </a:t>
            </a:r>
            <a:r>
              <a:rPr lang="es-ES" dirty="0" err="1">
                <a:latin typeface="Berlin Sans FB Demi" panose="020E0802020502020306" pitchFamily="34" charset="0"/>
              </a:rPr>
              <a:t>sehr</a:t>
            </a:r>
            <a:r>
              <a:rPr lang="es-ES" dirty="0">
                <a:latin typeface="Berlin Sans FB Demi" panose="020E0802020502020306" pitchFamily="34" charset="0"/>
              </a:rPr>
              <a:t> </a:t>
            </a:r>
            <a:r>
              <a:rPr lang="es-ES" dirty="0" err="1">
                <a:latin typeface="Berlin Sans FB Demi" panose="020E0802020502020306" pitchFamily="34" charset="0"/>
              </a:rPr>
              <a:t>unterschiedliche</a:t>
            </a:r>
            <a:r>
              <a:rPr lang="es-ES" dirty="0">
                <a:latin typeface="Berlin Sans FB Demi" panose="020E0802020502020306" pitchFamily="34" charset="0"/>
              </a:rPr>
              <a:t> </a:t>
            </a:r>
            <a:r>
              <a:rPr lang="es-ES" dirty="0" err="1">
                <a:latin typeface="Berlin Sans FB Demi" panose="020E0802020502020306" pitchFamily="34" charset="0"/>
              </a:rPr>
              <a:t>Mietpreise</a:t>
            </a:r>
            <a:endParaRPr lang="es-ES" dirty="0">
              <a:latin typeface="Berlin Sans FB Demi" panose="020E0802020502020306" pitchFamily="34" charset="0"/>
            </a:endParaRPr>
          </a:p>
          <a:p>
            <a:r>
              <a:rPr lang="es-ES" dirty="0" err="1">
                <a:latin typeface="Berlin Sans FB Demi" panose="020E0802020502020306" pitchFamily="34" charset="0"/>
              </a:rPr>
              <a:t>Nebenkosten</a:t>
            </a:r>
            <a:r>
              <a:rPr lang="es-ES" dirty="0">
                <a:latin typeface="Berlin Sans FB Demi" panose="020E0802020502020306" pitchFamily="34" charset="0"/>
              </a:rPr>
              <a:t> (</a:t>
            </a:r>
            <a:r>
              <a:rPr lang="es-ES" dirty="0" err="1">
                <a:latin typeface="Berlin Sans FB Demi" panose="020E0802020502020306" pitchFamily="34" charset="0"/>
              </a:rPr>
              <a:t>Heiz</a:t>
            </a:r>
            <a:r>
              <a:rPr lang="es-ES" dirty="0">
                <a:latin typeface="Berlin Sans FB Demi" panose="020E0802020502020306" pitchFamily="34" charset="0"/>
              </a:rPr>
              <a:t>-, </a:t>
            </a:r>
            <a:r>
              <a:rPr lang="es-ES" dirty="0" err="1">
                <a:latin typeface="Berlin Sans FB Demi" panose="020E0802020502020306" pitchFamily="34" charset="0"/>
              </a:rPr>
              <a:t>Strom</a:t>
            </a:r>
            <a:r>
              <a:rPr lang="es-ES" dirty="0">
                <a:latin typeface="Berlin Sans FB Demi" panose="020E0802020502020306" pitchFamily="34" charset="0"/>
              </a:rPr>
              <a:t>-, Gas-, </a:t>
            </a:r>
            <a:r>
              <a:rPr lang="es-ES" dirty="0" err="1">
                <a:latin typeface="Berlin Sans FB Demi" panose="020E0802020502020306" pitchFamily="34" charset="0"/>
              </a:rPr>
              <a:t>Wasserkosten</a:t>
            </a:r>
            <a:r>
              <a:rPr lang="es-ES" dirty="0">
                <a:latin typeface="Berlin Sans FB Demi" panose="020E0802020502020306" pitchFamily="34" charset="0"/>
              </a:rPr>
              <a:t>, </a:t>
            </a:r>
            <a:r>
              <a:rPr lang="es-ES" dirty="0" err="1">
                <a:latin typeface="Berlin Sans FB Demi" panose="020E0802020502020306" pitchFamily="34" charset="0"/>
              </a:rPr>
              <a:t>Kabelanschluss</a:t>
            </a:r>
            <a:r>
              <a:rPr lang="es-ES" dirty="0">
                <a:latin typeface="Berlin Sans FB Demi" panose="020E0802020502020306" pitchFamily="34" charset="0"/>
              </a:rPr>
              <a:t>, </a:t>
            </a:r>
            <a:r>
              <a:rPr lang="es-ES" dirty="0" err="1" smtClean="0">
                <a:latin typeface="Berlin Sans FB Demi" panose="020E0802020502020306" pitchFamily="34" charset="0"/>
              </a:rPr>
              <a:t>Telefongebühren</a:t>
            </a:r>
            <a:r>
              <a:rPr lang="es-ES" dirty="0" smtClean="0">
                <a:latin typeface="Berlin Sans FB Demi" panose="020E0802020502020306" pitchFamily="34" charset="0"/>
              </a:rPr>
              <a:t>, </a:t>
            </a:r>
            <a:r>
              <a:rPr lang="es-ES" dirty="0" err="1" smtClean="0">
                <a:latin typeface="Berlin Sans FB Demi" panose="020E0802020502020306" pitchFamily="34" charset="0"/>
              </a:rPr>
              <a:t>usw</a:t>
            </a:r>
            <a:r>
              <a:rPr lang="es-ES" dirty="0" smtClean="0">
                <a:latin typeface="Berlin Sans FB Demi" panose="020E0802020502020306" pitchFamily="34" charset="0"/>
              </a:rPr>
              <a:t>.)</a:t>
            </a:r>
            <a:endParaRPr lang="es-ES" dirty="0">
              <a:latin typeface="Berlin Sans FB Demi" panose="020E0802020502020306" pitchFamily="34" charset="0"/>
            </a:endParaRPr>
          </a:p>
          <a:p>
            <a:r>
              <a:rPr lang="es-ES" dirty="0" err="1">
                <a:latin typeface="Berlin Sans FB Demi" panose="020E0802020502020306" pitchFamily="34" charset="0"/>
              </a:rPr>
              <a:t>Distanz</a:t>
            </a:r>
            <a:r>
              <a:rPr lang="es-ES" dirty="0">
                <a:latin typeface="Berlin Sans FB Demi" panose="020E0802020502020306" pitchFamily="34" charset="0"/>
              </a:rPr>
              <a:t> (bis </a:t>
            </a:r>
            <a:r>
              <a:rPr lang="es-ES" dirty="0" err="1">
                <a:latin typeface="Berlin Sans FB Demi" panose="020E0802020502020306" pitchFamily="34" charset="0"/>
              </a:rPr>
              <a:t>zur</a:t>
            </a:r>
            <a:r>
              <a:rPr lang="es-ES" dirty="0">
                <a:latin typeface="Berlin Sans FB Demi" panose="020E0802020502020306" pitchFamily="34" charset="0"/>
              </a:rPr>
              <a:t> </a:t>
            </a:r>
            <a:r>
              <a:rPr lang="es-ES" dirty="0" err="1">
                <a:latin typeface="Berlin Sans FB Demi" panose="020E0802020502020306" pitchFamily="34" charset="0"/>
              </a:rPr>
              <a:t>Uni</a:t>
            </a:r>
            <a:r>
              <a:rPr lang="es-ES" dirty="0">
                <a:latin typeface="Berlin Sans FB Demi" panose="020E0802020502020306" pitchFamily="34" charset="0"/>
              </a:rPr>
              <a:t>, bis zum </a:t>
            </a:r>
            <a:r>
              <a:rPr lang="es-ES" dirty="0" err="1">
                <a:latin typeface="Berlin Sans FB Demi" panose="020E0802020502020306" pitchFamily="34" charset="0"/>
              </a:rPr>
              <a:t>Zentrum</a:t>
            </a:r>
            <a:r>
              <a:rPr lang="es-ES" dirty="0">
                <a:latin typeface="Berlin Sans FB Demi" panose="020E0802020502020306" pitchFamily="34" charset="0"/>
              </a:rPr>
              <a:t>…)</a:t>
            </a:r>
          </a:p>
          <a:p>
            <a:r>
              <a:rPr lang="es-ES" dirty="0" err="1" smtClean="0">
                <a:latin typeface="Berlin Sans FB Demi" panose="020E0802020502020306" pitchFamily="34" charset="0"/>
              </a:rPr>
              <a:t>Verkehrsmögichkeiten</a:t>
            </a:r>
            <a:endParaRPr lang="es-ES" dirty="0">
              <a:latin typeface="Berlin Sans FB Demi" panose="020E0802020502020306" pitchFamily="34" charset="0"/>
            </a:endParaRPr>
          </a:p>
          <a:p>
            <a:endParaRPr lang="es-ES" dirty="0"/>
          </a:p>
        </p:txBody>
      </p:sp>
      <p:pic>
        <p:nvPicPr>
          <p:cNvPr id="3075" name="Picture 3" descr="C:\Users\UAM\Desktop\Mietvertrag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8849" y="2249714"/>
            <a:ext cx="2379437" cy="3730172"/>
          </a:xfrm>
          <a:prstGeom prst="rect">
            <a:avLst/>
          </a:prstGeom>
          <a:noFill/>
          <a:ln w="28575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C:\Users\UAM\Desktop\Bushaltestelle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7303" y="3811362"/>
            <a:ext cx="1841955" cy="1847850"/>
          </a:xfrm>
          <a:prstGeom prst="rect">
            <a:avLst/>
          </a:prstGeom>
          <a:noFill/>
          <a:ln w="28575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7499433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hincheta">
  <a:themeElements>
    <a:clrScheme name="Chincheta">
      <a:dk1>
        <a:sysClr val="windowText" lastClr="000000"/>
      </a:dk1>
      <a:lt1>
        <a:sysClr val="window" lastClr="FFFFFF"/>
      </a:lt1>
      <a:dk2>
        <a:srgbClr val="465E9C"/>
      </a:dk2>
      <a:lt2>
        <a:srgbClr val="CCDDEA"/>
      </a:lt2>
      <a:accent1>
        <a:srgbClr val="FDA023"/>
      </a:accent1>
      <a:accent2>
        <a:srgbClr val="AA2B1E"/>
      </a:accent2>
      <a:accent3>
        <a:srgbClr val="71685C"/>
      </a:accent3>
      <a:accent4>
        <a:srgbClr val="64A73B"/>
      </a:accent4>
      <a:accent5>
        <a:srgbClr val="EB5605"/>
      </a:accent5>
      <a:accent6>
        <a:srgbClr val="B9CA1A"/>
      </a:accent6>
      <a:hlink>
        <a:srgbClr val="D83E2C"/>
      </a:hlink>
      <a:folHlink>
        <a:srgbClr val="ED7D27"/>
      </a:folHlink>
    </a:clrScheme>
    <a:fontScheme name="Chincheta">
      <a:majorFont>
        <a:latin typeface="Constantia"/>
        <a:ea typeface=""/>
        <a:cs typeface=""/>
        <a:font script="Jpan" typeface="HGS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Grek" typeface="Arial"/>
        <a:font script="Cyrl" typeface="Arial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hinchet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  <a:lumMod val="100000"/>
              </a:schemeClr>
            </a:gs>
            <a:gs pos="40000">
              <a:schemeClr val="phClr">
                <a:tint val="60000"/>
                <a:satMod val="130000"/>
                <a:lumMod val="100000"/>
              </a:schemeClr>
            </a:gs>
            <a:gs pos="100000">
              <a:schemeClr val="phClr">
                <a:tint val="96000"/>
                <a:lumMod val="108000"/>
              </a:schemeClr>
            </a:gs>
          </a:gsLst>
          <a:lin ang="5400000" scaled="0"/>
        </a:gradFill>
        <a:gradFill rotWithShape="1">
          <a:gsLst>
            <a:gs pos="0">
              <a:schemeClr val="phClr"/>
            </a:gs>
            <a:gs pos="100000">
              <a:schemeClr val="phClr">
                <a:shade val="76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80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38100" dir="4800000" sx="98000" sy="98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38100" dist="38100" dir="4800000" sx="96000" sy="96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3240000"/>
            </a:lightRig>
          </a:scene3d>
          <a:sp3d>
            <a:bevelT w="28575" h="28575"/>
          </a:sp3d>
        </a:effectStyle>
      </a:effectStyleLst>
      <a:bgFillStyleLst>
        <a:solidFill>
          <a:schemeClr val="phClr">
            <a:tint val="93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satMod val="140000"/>
                <a:lumMod val="50000"/>
              </a:schemeClr>
              <a:schemeClr val="phClr">
                <a:tint val="95000"/>
                <a:satMod val="180000"/>
                <a:lumMod val="160000"/>
              </a:schemeClr>
            </a:duotone>
          </a:blip>
          <a:stretch/>
        </a:blipFill>
        <a:blipFill rotWithShape="1">
          <a:blip xmlns:r="http://schemas.openxmlformats.org/officeDocument/2006/relationships" r:embed="rId2">
            <a:duotone>
              <a:schemeClr val="phClr">
                <a:tint val="98000"/>
                <a:shade val="90000"/>
                <a:satMod val="120000"/>
                <a:lumMod val="54000"/>
              </a:schemeClr>
              <a:schemeClr val="phClr">
                <a:tint val="80000"/>
                <a:satMod val="160000"/>
                <a:lumMod val="14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Pushpin</Template>
  <TotalTime>88</TotalTime>
  <Words>82</Words>
  <Application>Microsoft Office PowerPoint</Application>
  <PresentationFormat>Personalizado</PresentationFormat>
  <Paragraphs>23</Paragraphs>
  <Slides>4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4</vt:i4>
      </vt:variant>
    </vt:vector>
  </HeadingPairs>
  <TitlesOfParts>
    <vt:vector size="5" baseType="lpstr">
      <vt:lpstr>Chincheta</vt:lpstr>
      <vt:lpstr>Wohnmöglichkeiten</vt:lpstr>
      <vt:lpstr>Wohnmöglichkeiten </vt:lpstr>
      <vt:lpstr>Wo suche ich nach einer Unterkunft?</vt:lpstr>
      <vt:lpstr>Welche Aspekte sind bei der Wohnungssuche wichtig?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Partnerinterview</dc:title>
  <dc:creator>Victoria Malwitz</dc:creator>
  <cp:lastModifiedBy>UAM</cp:lastModifiedBy>
  <cp:revision>15</cp:revision>
  <dcterms:created xsi:type="dcterms:W3CDTF">2015-05-27T12:36:11Z</dcterms:created>
  <dcterms:modified xsi:type="dcterms:W3CDTF">2015-06-04T20:07:30Z</dcterms:modified>
</cp:coreProperties>
</file>