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4" r:id="rId3"/>
    <p:sldId id="263" r:id="rId4"/>
    <p:sldId id="265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/>
              <a:t>04.06.2015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C00000"/>
                </a:solidFill>
              </a:rPr>
              <a:t>Wohnmöglichkeiten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Elipse"/>
          <p:cNvSpPr/>
          <p:nvPr/>
        </p:nvSpPr>
        <p:spPr>
          <a:xfrm flipH="1">
            <a:off x="4764505" y="3019926"/>
            <a:ext cx="3080084" cy="1540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690936" y="3629342"/>
            <a:ext cx="121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WOHNEN</a:t>
            </a:r>
            <a:endParaRPr lang="es-ES" sz="2000" b="1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7078175" y="2310656"/>
            <a:ext cx="1868501" cy="10936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7736305" y="3998674"/>
            <a:ext cx="1536100" cy="2244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 flipV="1">
            <a:off x="3838074" y="2574758"/>
            <a:ext cx="1263315" cy="6737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2911643" y="3814008"/>
            <a:ext cx="1852862" cy="402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4764505" y="4415589"/>
            <a:ext cx="932447" cy="9264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6906126" y="4379493"/>
            <a:ext cx="1359568" cy="9023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6304547" y="2310656"/>
            <a:ext cx="0" cy="7092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4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Wohnmöglichkeiten</a:t>
            </a:r>
            <a:r>
              <a:rPr lang="es-ES" b="1" dirty="0" smtClean="0">
                <a:solidFill>
                  <a:srgbClr val="C00000"/>
                </a:solidFill>
              </a:rPr>
              <a:t/>
            </a:r>
            <a:br>
              <a:rPr lang="es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378857" y="1468892"/>
            <a:ext cx="3222171" cy="4612593"/>
          </a:xfrm>
          <a:ln w="57150">
            <a:solidFill>
              <a:srgbClr val="002060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r>
              <a:rPr lang="es-ES" dirty="0" err="1">
                <a:latin typeface="Berlin Sans FB Demi" panose="020E0802020502020306" pitchFamily="34" charset="0"/>
              </a:rPr>
              <a:t>Zimmer</a:t>
            </a:r>
            <a:r>
              <a:rPr lang="es-ES" dirty="0">
                <a:latin typeface="Berlin Sans FB Demi" panose="020E0802020502020306" pitchFamily="34" charset="0"/>
              </a:rPr>
              <a:t> in </a:t>
            </a:r>
            <a:r>
              <a:rPr lang="es-ES" dirty="0" err="1">
                <a:latin typeface="Berlin Sans FB Demi" panose="020E0802020502020306" pitchFamily="34" charset="0"/>
              </a:rPr>
              <a:t>einer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 smtClean="0">
                <a:latin typeface="Berlin Sans FB Demi" panose="020E0802020502020306" pitchFamily="34" charset="0"/>
              </a:rPr>
              <a:t>Wohngemeinschaft</a:t>
            </a:r>
            <a:r>
              <a:rPr lang="es-ES" dirty="0" smtClean="0">
                <a:latin typeface="Berlin Sans FB Demi" panose="020E0802020502020306" pitchFamily="34" charset="0"/>
              </a:rPr>
              <a:t> (WG) </a:t>
            </a:r>
          </a:p>
          <a:p>
            <a:r>
              <a:rPr lang="es-ES" dirty="0" err="1">
                <a:latin typeface="Berlin Sans FB Demi" panose="020E0802020502020306" pitchFamily="34" charset="0"/>
              </a:rPr>
              <a:t>zwei</a:t>
            </a:r>
            <a:r>
              <a:rPr lang="es-ES" dirty="0">
                <a:latin typeface="Berlin Sans FB Demi" panose="020E0802020502020306" pitchFamily="34" charset="0"/>
              </a:rPr>
              <a:t> bis </a:t>
            </a:r>
            <a:r>
              <a:rPr lang="es-ES" dirty="0" err="1">
                <a:latin typeface="Berlin Sans FB Demi" panose="020E0802020502020306" pitchFamily="34" charset="0"/>
              </a:rPr>
              <a:t>zehn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smtClean="0">
                <a:latin typeface="Berlin Sans FB Demi" panose="020E0802020502020306" pitchFamily="34" charset="0"/>
              </a:rPr>
              <a:t>Personen </a:t>
            </a:r>
            <a:r>
              <a:rPr lang="es-ES" dirty="0" smtClean="0">
                <a:latin typeface="Berlin Sans FB Demi" panose="020E0802020502020306" pitchFamily="34" charset="0"/>
              </a:rPr>
              <a:t>in </a:t>
            </a:r>
            <a:r>
              <a:rPr lang="es-ES" dirty="0" err="1" smtClean="0">
                <a:latin typeface="Berlin Sans FB Demi" panose="020E0802020502020306" pitchFamily="34" charset="0"/>
              </a:rPr>
              <a:t>einer</a:t>
            </a:r>
            <a:r>
              <a:rPr lang="es-ES" dirty="0" smtClean="0">
                <a:latin typeface="Berlin Sans FB Demi" panose="020E0802020502020306" pitchFamily="34" charset="0"/>
              </a:rPr>
              <a:t> </a:t>
            </a:r>
            <a:r>
              <a:rPr lang="es-ES" dirty="0" smtClean="0">
                <a:latin typeface="Berlin Sans FB Demi" panose="020E0802020502020306" pitchFamily="34" charset="0"/>
              </a:rPr>
              <a:t>WG</a:t>
            </a:r>
          </a:p>
          <a:p>
            <a:r>
              <a:rPr lang="es-ES" dirty="0" err="1">
                <a:latin typeface="Berlin Sans FB Demi" panose="020E0802020502020306" pitchFamily="34" charset="0"/>
              </a:rPr>
              <a:t>Einzelzimmer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im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Studentenheim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endParaRPr lang="es-ES" dirty="0" smtClean="0">
              <a:latin typeface="Berlin Sans FB Demi" panose="020E0802020502020306" pitchFamily="34" charset="0"/>
            </a:endParaRPr>
          </a:p>
          <a:p>
            <a:r>
              <a:rPr lang="es-ES" dirty="0" err="1" smtClean="0">
                <a:latin typeface="Berlin Sans FB Demi" panose="020E0802020502020306" pitchFamily="34" charset="0"/>
              </a:rPr>
              <a:t>Zimmer</a:t>
            </a:r>
            <a:r>
              <a:rPr lang="es-ES" dirty="0" smtClean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zur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Untermiete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</a:p>
          <a:p>
            <a:r>
              <a:rPr lang="es-ES" dirty="0" err="1" smtClean="0">
                <a:latin typeface="Berlin Sans FB Demi" panose="020E0802020502020306" pitchFamily="34" charset="0"/>
              </a:rPr>
              <a:t>Bei</a:t>
            </a:r>
            <a:r>
              <a:rPr lang="es-ES" dirty="0" smtClean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Eltern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oder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 smtClean="0">
                <a:latin typeface="Berlin Sans FB Demi" panose="020E0802020502020306" pitchFamily="34" charset="0"/>
              </a:rPr>
              <a:t>Verwandten</a:t>
            </a:r>
            <a:endParaRPr lang="es-ES" dirty="0" smtClean="0">
              <a:latin typeface="Berlin Sans FB Demi" panose="020E0802020502020306" pitchFamily="34" charset="0"/>
            </a:endParaRPr>
          </a:p>
          <a:p>
            <a:r>
              <a:rPr lang="es-ES" dirty="0" err="1" smtClean="0">
                <a:latin typeface="Berlin Sans FB Demi" panose="020E0802020502020306" pitchFamily="34" charset="0"/>
              </a:rPr>
              <a:t>Eigene</a:t>
            </a:r>
            <a:r>
              <a:rPr lang="es-ES" dirty="0" smtClean="0">
                <a:latin typeface="Berlin Sans FB Demi" panose="020E0802020502020306" pitchFamily="34" charset="0"/>
              </a:rPr>
              <a:t> </a:t>
            </a:r>
            <a:r>
              <a:rPr lang="es-ES" dirty="0" err="1" smtClean="0">
                <a:latin typeface="Berlin Sans FB Demi" panose="020E0802020502020306" pitchFamily="34" charset="0"/>
              </a:rPr>
              <a:t>Wohnung</a:t>
            </a:r>
            <a:r>
              <a:rPr lang="es-ES" dirty="0" smtClean="0">
                <a:latin typeface="Berlin Sans FB Demi" panose="020E0802020502020306" pitchFamily="34" charset="0"/>
              </a:rPr>
              <a:t> / </a:t>
            </a:r>
            <a:r>
              <a:rPr lang="es-ES" dirty="0" err="1" smtClean="0">
                <a:latin typeface="Berlin Sans FB Demi" panose="020E0802020502020306" pitchFamily="34" charset="0"/>
              </a:rPr>
              <a:t>Appartement</a:t>
            </a:r>
            <a:endParaRPr lang="es-ES" dirty="0">
              <a:latin typeface="Berlin Sans FB Demi" panose="020E0802020502020306" pitchFamily="34" charset="0"/>
            </a:endParaRPr>
          </a:p>
          <a:p>
            <a:endParaRPr lang="es-ES" dirty="0"/>
          </a:p>
        </p:txBody>
      </p:sp>
      <p:pic>
        <p:nvPicPr>
          <p:cNvPr id="1026" name="Picture 2" descr="C:\Users\UAM\Desktop\Wohnen 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4327638"/>
            <a:ext cx="2619375" cy="17430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AM\Desktop\Studenten 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3" y="4143828"/>
            <a:ext cx="2641601" cy="17852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AM\Desktop\Wohnen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84" y="1468892"/>
            <a:ext cx="2619375" cy="17677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AM\Desktop\w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3519713"/>
            <a:ext cx="869270" cy="62411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UAM\Desktop\Studentenwohnhei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48" y="1952172"/>
            <a:ext cx="2305050" cy="1981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3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Wo</a:t>
            </a:r>
            <a:r>
              <a:rPr lang="es-ES" b="1" dirty="0" smtClean="0">
                <a:solidFill>
                  <a:srgbClr val="C00000"/>
                </a:solidFill>
              </a:rPr>
              <a:t> suche </a:t>
            </a:r>
            <a:r>
              <a:rPr lang="es-ES" b="1" dirty="0" err="1" smtClean="0">
                <a:solidFill>
                  <a:srgbClr val="C00000"/>
                </a:solidFill>
              </a:rPr>
              <a:t>ich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nach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einer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Unterkunft</a:t>
            </a:r>
            <a:r>
              <a:rPr lang="es-ES" b="1" dirty="0" smtClean="0">
                <a:solidFill>
                  <a:srgbClr val="C00000"/>
                </a:solidFill>
              </a:rPr>
              <a:t>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950721" y="1770743"/>
            <a:ext cx="8261873" cy="3952326"/>
          </a:xfrm>
        </p:spPr>
        <p:txBody>
          <a:bodyPr>
            <a:normAutofit lnSpcReduction="10000"/>
          </a:bodyPr>
          <a:lstStyle/>
          <a:p>
            <a:r>
              <a:rPr lang="es-ES" b="1" dirty="0" err="1" smtClean="0">
                <a:latin typeface="Berlin Sans FB Demi" panose="020E0802020502020306" pitchFamily="34" charset="0"/>
              </a:rPr>
              <a:t>Wohnungsbörse</a:t>
            </a:r>
            <a:r>
              <a:rPr lang="es-ES" b="1" dirty="0" smtClean="0">
                <a:latin typeface="Berlin Sans FB Demi" panose="020E0802020502020306" pitchFamily="34" charset="0"/>
              </a:rPr>
              <a:t>:</a:t>
            </a:r>
          </a:p>
          <a:p>
            <a:pPr marL="0" indent="0">
              <a:buNone/>
            </a:pPr>
            <a:r>
              <a:rPr lang="es-ES" b="1" dirty="0" smtClean="0">
                <a:latin typeface="Berlin Sans FB Demi" panose="020E0802020502020306" pitchFamily="34" charset="0"/>
              </a:rPr>
              <a:t>	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Berlin Sans FB Demi" panose="020E0802020502020306" pitchFamily="34" charset="0"/>
              </a:rPr>
              <a:t>- </a:t>
            </a:r>
            <a:r>
              <a:rPr lang="es-ES" b="1" dirty="0" err="1" smtClean="0">
                <a:solidFill>
                  <a:schemeClr val="bg2">
                    <a:lumMod val="50000"/>
                  </a:schemeClr>
                </a:solidFill>
                <a:latin typeface="Berlin Sans FB Demi" panose="020E0802020502020306" pitchFamily="34" charset="0"/>
              </a:rPr>
              <a:t>studenten-wg.de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Berlin Sans FB Demi" panose="020E0802020502020306" pitchFamily="34" charset="0"/>
              </a:rPr>
              <a:t> 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Berlin Sans FB Demi" panose="020E0802020502020306" pitchFamily="34" charset="0"/>
              </a:rPr>
              <a:t>	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Berlin Sans FB Demi" panose="020E0802020502020306" pitchFamily="34" charset="0"/>
              </a:rPr>
              <a:t>- </a:t>
            </a:r>
            <a:r>
              <a:rPr lang="es-ES" b="1" dirty="0" err="1" smtClean="0">
                <a:solidFill>
                  <a:schemeClr val="bg2">
                    <a:lumMod val="50000"/>
                  </a:schemeClr>
                </a:solidFill>
                <a:latin typeface="Berlin Sans FB Demi" panose="020E0802020502020306" pitchFamily="34" charset="0"/>
              </a:rPr>
              <a:t>zwischenmiete.de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es-ES" b="1" dirty="0" err="1" smtClean="0">
                <a:latin typeface="Berlin Sans FB Demi" panose="020E0802020502020306" pitchFamily="34" charset="0"/>
              </a:rPr>
              <a:t>Ein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lokales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Studentenwerk</a:t>
            </a:r>
            <a:endParaRPr lang="es-ES" b="1" dirty="0" smtClean="0">
              <a:latin typeface="Berlin Sans FB Demi" panose="020E0802020502020306" pitchFamily="34" charset="0"/>
            </a:endParaRPr>
          </a:p>
          <a:p>
            <a:r>
              <a:rPr lang="es-ES" b="1" dirty="0" err="1" smtClean="0">
                <a:latin typeface="Berlin Sans FB Demi" panose="020E0802020502020306" pitchFamily="34" charset="0"/>
              </a:rPr>
              <a:t>Internationales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Büro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an</a:t>
            </a:r>
            <a:r>
              <a:rPr lang="es-ES" b="1" dirty="0" smtClean="0">
                <a:latin typeface="Berlin Sans FB Demi" panose="020E0802020502020306" pitchFamily="34" charset="0"/>
              </a:rPr>
              <a:t> der </a:t>
            </a:r>
            <a:r>
              <a:rPr lang="es-ES" b="1" dirty="0" err="1" smtClean="0">
                <a:latin typeface="Berlin Sans FB Demi" panose="020E0802020502020306" pitchFamily="34" charset="0"/>
              </a:rPr>
              <a:t>Universität</a:t>
            </a:r>
            <a:endParaRPr lang="es-ES" b="1" dirty="0" smtClean="0">
              <a:latin typeface="Berlin Sans FB Demi" panose="020E0802020502020306" pitchFamily="34" charset="0"/>
            </a:endParaRPr>
          </a:p>
          <a:p>
            <a:r>
              <a:rPr lang="es-ES" b="1" dirty="0" err="1" smtClean="0">
                <a:latin typeface="Berlin Sans FB Demi" panose="020E0802020502020306" pitchFamily="34" charset="0"/>
              </a:rPr>
              <a:t>Wohnungsanzeigen</a:t>
            </a:r>
            <a:r>
              <a:rPr lang="es-ES" b="1" dirty="0" smtClean="0">
                <a:latin typeface="Berlin Sans FB Demi" panose="020E0802020502020306" pitchFamily="34" charset="0"/>
              </a:rPr>
              <a:t> in den </a:t>
            </a:r>
            <a:r>
              <a:rPr lang="es-ES" b="1" dirty="0" err="1" smtClean="0">
                <a:latin typeface="Berlin Sans FB Demi" panose="020E0802020502020306" pitchFamily="34" charset="0"/>
              </a:rPr>
              <a:t>Stadtzeitungen</a:t>
            </a:r>
            <a:r>
              <a:rPr lang="es-ES" b="1" dirty="0" smtClean="0">
                <a:latin typeface="Berlin Sans FB Demi" panose="020E0802020502020306" pitchFamily="34" charset="0"/>
              </a:rPr>
              <a:t> / </a:t>
            </a:r>
            <a:r>
              <a:rPr lang="es-ES" b="1" dirty="0" err="1" smtClean="0">
                <a:latin typeface="Berlin Sans FB Demi" panose="020E0802020502020306" pitchFamily="34" charset="0"/>
              </a:rPr>
              <a:t>Studentenzeitungen</a:t>
            </a:r>
            <a:endParaRPr lang="es-ES" b="1" dirty="0" smtClean="0">
              <a:latin typeface="Berlin Sans FB Demi" panose="020E0802020502020306" pitchFamily="34" charset="0"/>
            </a:endParaRPr>
          </a:p>
          <a:p>
            <a:r>
              <a:rPr lang="es-ES" b="1" dirty="0" err="1" smtClean="0">
                <a:latin typeface="Berlin Sans FB Demi" panose="020E0802020502020306" pitchFamily="34" charset="0"/>
              </a:rPr>
              <a:t>Spezielle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Agenturen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und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Mitwohnzentralen</a:t>
            </a:r>
            <a:endParaRPr lang="es-ES" b="1" dirty="0" smtClean="0">
              <a:latin typeface="Berlin Sans FB Demi" panose="020E0802020502020306" pitchFamily="34" charset="0"/>
            </a:endParaRPr>
          </a:p>
          <a:p>
            <a:r>
              <a:rPr lang="es-ES" b="1" dirty="0" err="1" smtClean="0">
                <a:latin typeface="Berlin Sans FB Demi" panose="020E0802020502020306" pitchFamily="34" charset="0"/>
              </a:rPr>
              <a:t>Selbst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eine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Anzeige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an</a:t>
            </a:r>
            <a:r>
              <a:rPr lang="es-ES" b="1" dirty="0" smtClean="0">
                <a:latin typeface="Berlin Sans FB Demi" panose="020E0802020502020306" pitchFamily="34" charset="0"/>
              </a:rPr>
              <a:t> die </a:t>
            </a:r>
            <a:r>
              <a:rPr lang="es-ES" b="1" dirty="0" err="1" smtClean="0">
                <a:latin typeface="Berlin Sans FB Demi" panose="020E0802020502020306" pitchFamily="34" charset="0"/>
              </a:rPr>
              <a:t>Schwarzen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Brettern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an</a:t>
            </a:r>
            <a:r>
              <a:rPr lang="es-ES" b="1" dirty="0" smtClean="0">
                <a:latin typeface="Berlin Sans FB Demi" panose="020E0802020502020306" pitchFamily="34" charset="0"/>
              </a:rPr>
              <a:t> der </a:t>
            </a:r>
            <a:r>
              <a:rPr lang="es-ES" b="1" dirty="0" err="1" smtClean="0">
                <a:latin typeface="Berlin Sans FB Demi" panose="020E0802020502020306" pitchFamily="34" charset="0"/>
              </a:rPr>
              <a:t>Universität</a:t>
            </a:r>
            <a:r>
              <a:rPr lang="es-ES" b="1" dirty="0" smtClean="0"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latin typeface="Berlin Sans FB Demi" panose="020E0802020502020306" pitchFamily="34" charset="0"/>
              </a:rPr>
              <a:t>hängen</a:t>
            </a:r>
            <a:endParaRPr lang="es-ES" b="1" dirty="0"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C:\Users\UAM\Desktop\descarg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92" y="2017486"/>
            <a:ext cx="3580494" cy="12337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1771" y="817583"/>
            <a:ext cx="9710058" cy="1202485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C00000"/>
                </a:solidFill>
              </a:rPr>
              <a:t>Welche</a:t>
            </a:r>
            <a:r>
              <a:rPr lang="es-ES" sz="2800" b="1" dirty="0" smtClean="0">
                <a:solidFill>
                  <a:srgbClr val="C00000"/>
                </a:solidFill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</a:rPr>
              <a:t>Aspekte</a:t>
            </a:r>
            <a:r>
              <a:rPr lang="es-ES" sz="2800" b="1" dirty="0" smtClean="0">
                <a:solidFill>
                  <a:srgbClr val="C00000"/>
                </a:solidFill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</a:rPr>
              <a:t>sind</a:t>
            </a:r>
            <a:r>
              <a:rPr lang="es-ES" sz="2800" b="1" dirty="0" smtClean="0">
                <a:solidFill>
                  <a:srgbClr val="C00000"/>
                </a:solidFill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</a:rPr>
              <a:t>bei</a:t>
            </a:r>
            <a:r>
              <a:rPr lang="es-ES" sz="2800" b="1" dirty="0" smtClean="0">
                <a:solidFill>
                  <a:srgbClr val="C00000"/>
                </a:solidFill>
              </a:rPr>
              <a:t> der </a:t>
            </a:r>
            <a:r>
              <a:rPr lang="es-ES" sz="2800" b="1" dirty="0" err="1" smtClean="0">
                <a:solidFill>
                  <a:srgbClr val="C00000"/>
                </a:solidFill>
              </a:rPr>
              <a:t>Wohnungssuche</a:t>
            </a:r>
            <a:r>
              <a:rPr lang="es-ES" sz="2800" b="1" dirty="0" smtClean="0">
                <a:solidFill>
                  <a:srgbClr val="C00000"/>
                </a:solidFill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</a:rPr>
              <a:t>wichtig</a:t>
            </a:r>
            <a:r>
              <a:rPr lang="es-ES" sz="2800" b="1" dirty="0" smtClean="0">
                <a:solidFill>
                  <a:srgbClr val="C00000"/>
                </a:solidFill>
              </a:rPr>
              <a:t>?</a:t>
            </a:r>
            <a:endParaRPr lang="es-ES" sz="2800" dirty="0"/>
          </a:p>
        </p:txBody>
      </p:sp>
      <p:pic>
        <p:nvPicPr>
          <p:cNvPr id="3074" name="Picture 2" descr="C:\Users\UAM\Desktop\Gel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951" y="2073955"/>
            <a:ext cx="1575934" cy="11663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>
          <a:xfrm>
            <a:off x="6217920" y="2119312"/>
            <a:ext cx="4267200" cy="3860573"/>
          </a:xfrm>
          <a:ln w="57150">
            <a:solidFill>
              <a:schemeClr val="tx1"/>
            </a:solidFill>
            <a:prstDash val="dash"/>
          </a:ln>
        </p:spPr>
        <p:txBody>
          <a:bodyPr/>
          <a:lstStyle/>
          <a:p>
            <a:r>
              <a:rPr lang="es-ES" dirty="0">
                <a:latin typeface="Berlin Sans FB Demi" panose="020E0802020502020306" pitchFamily="34" charset="0"/>
              </a:rPr>
              <a:t>Von </a:t>
            </a:r>
            <a:r>
              <a:rPr lang="es-ES" dirty="0" err="1">
                <a:latin typeface="Berlin Sans FB Demi" panose="020E0802020502020306" pitchFamily="34" charset="0"/>
              </a:rPr>
              <a:t>Stadt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zu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Stadt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sehr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unterschiedliche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Mietpreise</a:t>
            </a:r>
            <a:endParaRPr lang="es-ES" dirty="0">
              <a:latin typeface="Berlin Sans FB Demi" panose="020E0802020502020306" pitchFamily="34" charset="0"/>
            </a:endParaRPr>
          </a:p>
          <a:p>
            <a:r>
              <a:rPr lang="es-ES" dirty="0" err="1">
                <a:latin typeface="Berlin Sans FB Demi" panose="020E0802020502020306" pitchFamily="34" charset="0"/>
              </a:rPr>
              <a:t>Nebenkosten</a:t>
            </a:r>
            <a:r>
              <a:rPr lang="es-ES" dirty="0">
                <a:latin typeface="Berlin Sans FB Demi" panose="020E0802020502020306" pitchFamily="34" charset="0"/>
              </a:rPr>
              <a:t> (</a:t>
            </a:r>
            <a:r>
              <a:rPr lang="es-ES" dirty="0" err="1">
                <a:latin typeface="Berlin Sans FB Demi" panose="020E0802020502020306" pitchFamily="34" charset="0"/>
              </a:rPr>
              <a:t>Heiz</a:t>
            </a:r>
            <a:r>
              <a:rPr lang="es-ES" dirty="0">
                <a:latin typeface="Berlin Sans FB Demi" panose="020E0802020502020306" pitchFamily="34" charset="0"/>
              </a:rPr>
              <a:t>-, </a:t>
            </a:r>
            <a:r>
              <a:rPr lang="es-ES" dirty="0" err="1">
                <a:latin typeface="Berlin Sans FB Demi" panose="020E0802020502020306" pitchFamily="34" charset="0"/>
              </a:rPr>
              <a:t>Strom</a:t>
            </a:r>
            <a:r>
              <a:rPr lang="es-ES" dirty="0">
                <a:latin typeface="Berlin Sans FB Demi" panose="020E0802020502020306" pitchFamily="34" charset="0"/>
              </a:rPr>
              <a:t>-, Gas-, </a:t>
            </a:r>
            <a:r>
              <a:rPr lang="es-ES" dirty="0" err="1">
                <a:latin typeface="Berlin Sans FB Demi" panose="020E0802020502020306" pitchFamily="34" charset="0"/>
              </a:rPr>
              <a:t>Wasserkosten</a:t>
            </a:r>
            <a:r>
              <a:rPr lang="es-ES" dirty="0">
                <a:latin typeface="Berlin Sans FB Demi" panose="020E0802020502020306" pitchFamily="34" charset="0"/>
              </a:rPr>
              <a:t>, </a:t>
            </a:r>
            <a:r>
              <a:rPr lang="es-ES" dirty="0" err="1">
                <a:latin typeface="Berlin Sans FB Demi" panose="020E0802020502020306" pitchFamily="34" charset="0"/>
              </a:rPr>
              <a:t>Kabelanschluss</a:t>
            </a:r>
            <a:r>
              <a:rPr lang="es-ES" dirty="0">
                <a:latin typeface="Berlin Sans FB Demi" panose="020E0802020502020306" pitchFamily="34" charset="0"/>
              </a:rPr>
              <a:t>, </a:t>
            </a:r>
            <a:r>
              <a:rPr lang="es-ES" dirty="0" err="1" smtClean="0">
                <a:latin typeface="Berlin Sans FB Demi" panose="020E0802020502020306" pitchFamily="34" charset="0"/>
              </a:rPr>
              <a:t>Telefongebühren</a:t>
            </a:r>
            <a:r>
              <a:rPr lang="es-ES" dirty="0" smtClean="0">
                <a:latin typeface="Berlin Sans FB Demi" panose="020E0802020502020306" pitchFamily="34" charset="0"/>
              </a:rPr>
              <a:t>, </a:t>
            </a:r>
            <a:r>
              <a:rPr lang="es-ES" dirty="0" err="1" smtClean="0">
                <a:latin typeface="Berlin Sans FB Demi" panose="020E0802020502020306" pitchFamily="34" charset="0"/>
              </a:rPr>
              <a:t>usw</a:t>
            </a:r>
            <a:r>
              <a:rPr lang="es-ES" dirty="0" smtClean="0">
                <a:latin typeface="Berlin Sans FB Demi" panose="020E0802020502020306" pitchFamily="34" charset="0"/>
              </a:rPr>
              <a:t>.)</a:t>
            </a:r>
            <a:endParaRPr lang="es-ES" dirty="0">
              <a:latin typeface="Berlin Sans FB Demi" panose="020E0802020502020306" pitchFamily="34" charset="0"/>
            </a:endParaRPr>
          </a:p>
          <a:p>
            <a:r>
              <a:rPr lang="es-ES" dirty="0" err="1">
                <a:latin typeface="Berlin Sans FB Demi" panose="020E0802020502020306" pitchFamily="34" charset="0"/>
              </a:rPr>
              <a:t>Distanz</a:t>
            </a:r>
            <a:r>
              <a:rPr lang="es-ES" dirty="0">
                <a:latin typeface="Berlin Sans FB Demi" panose="020E0802020502020306" pitchFamily="34" charset="0"/>
              </a:rPr>
              <a:t> (bis </a:t>
            </a:r>
            <a:r>
              <a:rPr lang="es-ES" dirty="0" err="1">
                <a:latin typeface="Berlin Sans FB Demi" panose="020E0802020502020306" pitchFamily="34" charset="0"/>
              </a:rPr>
              <a:t>zur</a:t>
            </a:r>
            <a:r>
              <a:rPr lang="es-ES" dirty="0">
                <a:latin typeface="Berlin Sans FB Demi" panose="020E0802020502020306" pitchFamily="34" charset="0"/>
              </a:rPr>
              <a:t> </a:t>
            </a:r>
            <a:r>
              <a:rPr lang="es-ES" dirty="0" err="1">
                <a:latin typeface="Berlin Sans FB Demi" panose="020E0802020502020306" pitchFamily="34" charset="0"/>
              </a:rPr>
              <a:t>Uni</a:t>
            </a:r>
            <a:r>
              <a:rPr lang="es-ES" dirty="0">
                <a:latin typeface="Berlin Sans FB Demi" panose="020E0802020502020306" pitchFamily="34" charset="0"/>
              </a:rPr>
              <a:t>, bis zum </a:t>
            </a:r>
            <a:r>
              <a:rPr lang="es-ES" dirty="0" err="1">
                <a:latin typeface="Berlin Sans FB Demi" panose="020E0802020502020306" pitchFamily="34" charset="0"/>
              </a:rPr>
              <a:t>Zentrum</a:t>
            </a:r>
            <a:r>
              <a:rPr lang="es-ES" dirty="0">
                <a:latin typeface="Berlin Sans FB Demi" panose="020E0802020502020306" pitchFamily="34" charset="0"/>
              </a:rPr>
              <a:t>…)</a:t>
            </a:r>
          </a:p>
          <a:p>
            <a:r>
              <a:rPr lang="es-ES" dirty="0" err="1" smtClean="0">
                <a:latin typeface="Berlin Sans FB Demi" panose="020E0802020502020306" pitchFamily="34" charset="0"/>
              </a:rPr>
              <a:t>Verkehrsmögichkeiten</a:t>
            </a:r>
            <a:endParaRPr lang="es-ES" dirty="0">
              <a:latin typeface="Berlin Sans FB Demi" panose="020E0802020502020306" pitchFamily="34" charset="0"/>
            </a:endParaRPr>
          </a:p>
          <a:p>
            <a:endParaRPr lang="es-ES" dirty="0"/>
          </a:p>
        </p:txBody>
      </p:sp>
      <p:pic>
        <p:nvPicPr>
          <p:cNvPr id="3075" name="Picture 3" descr="C:\Users\UAM\Desktop\Mietvertr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49" y="2249714"/>
            <a:ext cx="2379437" cy="37301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AM\Desktop\Bushalteste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03" y="3811362"/>
            <a:ext cx="1841955" cy="1847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94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</TotalTime>
  <Words>82</Words>
  <Application>Microsoft Office PowerPoint</Application>
  <PresentationFormat>Personalizado</PresentationFormat>
  <Paragraphs>23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Chincheta</vt:lpstr>
      <vt:lpstr>Wohnmöglichkeiten</vt:lpstr>
      <vt:lpstr>Wohnmöglichkeiten </vt:lpstr>
      <vt:lpstr>Wo suche ich nach einer Unterkunft?</vt:lpstr>
      <vt:lpstr>Welche Aspekte sind bei der Wohnungssuche wichtig?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Partnerinterview</dc:title>
  <dc:creator>Victoria Malwitz</dc:creator>
  <cp:lastModifiedBy>UAM</cp:lastModifiedBy>
  <cp:revision>15</cp:revision>
  <dcterms:created xsi:type="dcterms:W3CDTF">2015-05-27T12:36:11Z</dcterms:created>
  <dcterms:modified xsi:type="dcterms:W3CDTF">2015-06-04T20:07:30Z</dcterms:modified>
</cp:coreProperties>
</file>