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4713"/>
  </p:normalViewPr>
  <p:slideViewPr>
    <p:cSldViewPr snapToGrid="0" snapToObjects="1">
      <p:cViewPr varScale="1">
        <p:scale>
          <a:sx n="144" d="100"/>
          <a:sy n="144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4091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0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45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80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10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67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47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43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2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1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pons.com/traducci%C3%B3n/alem%C3%A1n-espa%C3%B1ol/in" TargetMode="External"/><Relationship Id="rId4" Type="http://schemas.openxmlformats.org/officeDocument/2006/relationships/hyperlink" Target="http://es.pons.com/traducci%C3%B3n/alem%C3%A1n-espa%C3%B1ol/schweizerischem" TargetMode="External"/><Relationship Id="rId5" Type="http://schemas.openxmlformats.org/officeDocument/2006/relationships/hyperlink" Target="http://es.pons.com/traducci%C3%B3n/alem%C3%A1n-espa%C3%B1ol/Deutschem" TargetMode="External"/><Relationship Id="rId6" Type="http://schemas.openxmlformats.org/officeDocument/2006/relationships/hyperlink" Target="http://es.pons.com/traducci%C3%B3n/alem%C3%A1n-espa%C3%B1ol/von" TargetMode="External"/><Relationship Id="rId7" Type="http://schemas.openxmlformats.org/officeDocument/2006/relationships/hyperlink" Target="http://es.pons.com/traducci%C3%B3n/alem%C3%A1n-espa%C3%B1ol/Z%C3%BCrich" TargetMode="External"/><Relationship Id="rId8" Type="http://schemas.openxmlformats.org/officeDocument/2006/relationships/hyperlink" Target="https://de.wikipedia.org/wiki/Schweizer_Hochdeutsch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Die dialekte des Deutsch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de-DE" dirty="0" err="1"/>
              <a:t>Universidad</a:t>
            </a:r>
            <a:r>
              <a:rPr lang="de-DE" dirty="0"/>
              <a:t> </a:t>
            </a:r>
            <a:r>
              <a:rPr lang="de-DE" dirty="0" err="1"/>
              <a:t>Autónoma</a:t>
            </a:r>
            <a:r>
              <a:rPr lang="de-DE" dirty="0"/>
              <a:t> de Madrid</a:t>
            </a:r>
            <a:endParaRPr lang="en-GB" dirty="0"/>
          </a:p>
          <a:p>
            <a:r>
              <a:rPr lang="de-DE" dirty="0"/>
              <a:t>19.06.2017</a:t>
            </a:r>
            <a:endParaRPr lang="en-GB" dirty="0"/>
          </a:p>
          <a:p>
            <a:r>
              <a:rPr lang="de-DE" dirty="0"/>
              <a:t>Grundkurs Deutsch</a:t>
            </a:r>
            <a:endParaRPr lang="en-GB" dirty="0"/>
          </a:p>
          <a:p>
            <a:r>
              <a:rPr lang="de-DE" dirty="0"/>
              <a:t>Fachlehrer: Yolanda García Hernández</a:t>
            </a:r>
            <a:endParaRPr lang="en-GB" dirty="0"/>
          </a:p>
          <a:p>
            <a:r>
              <a:rPr lang="de-DE" dirty="0"/>
              <a:t>Referenten: Ana Baltasar Esteban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NIEDERDEUTSCH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003775"/>
            <a:ext cx="8520600" cy="41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200" dirty="0">
                <a:solidFill>
                  <a:schemeClr val="accent1"/>
                </a:solidFill>
                <a:highlight>
                  <a:srgbClr val="FFFFFF"/>
                </a:highlight>
              </a:rPr>
              <a:t>                                            </a:t>
            </a:r>
            <a:r>
              <a:rPr lang="es-ES" sz="1200" dirty="0" smtClean="0">
                <a:solidFill>
                  <a:schemeClr val="accent1"/>
                </a:solidFill>
                <a:highlight>
                  <a:srgbClr val="FFFFFF"/>
                </a:highlight>
              </a:rPr>
              <a:t>				</a:t>
            </a:r>
            <a:r>
              <a:rPr lang="es" dirty="0" smtClean="0">
                <a:solidFill>
                  <a:srgbClr val="222222"/>
                </a:solidFill>
              </a:rPr>
              <a:t>Westfälisch</a:t>
            </a:r>
            <a:endParaRPr lang="es" dirty="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dirty="0">
                <a:solidFill>
                  <a:srgbClr val="222222"/>
                </a:solidFill>
              </a:rPr>
              <a:t>                            </a:t>
            </a:r>
            <a:r>
              <a:rPr lang="es-ES" dirty="0" smtClean="0">
                <a:solidFill>
                  <a:srgbClr val="222222"/>
                </a:solidFill>
              </a:rPr>
              <a:t>				</a:t>
            </a:r>
            <a:r>
              <a:rPr lang="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Ostfälisch</a:t>
            </a:r>
            <a:endParaRPr lang="es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dirty="0">
                <a:solidFill>
                  <a:srgbClr val="222222"/>
                </a:solidFill>
                <a:highlight>
                  <a:srgbClr val="FFFFFF"/>
                </a:highlight>
              </a:rPr>
              <a:t>                             </a:t>
            </a:r>
            <a:r>
              <a:rPr lang="es-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				</a:t>
            </a:r>
            <a:r>
              <a:rPr lang="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Nordniederdeutsch </a:t>
            </a:r>
            <a:endParaRPr lang="es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dirty="0">
                <a:solidFill>
                  <a:srgbClr val="222222"/>
                </a:solidFill>
                <a:highlight>
                  <a:srgbClr val="FFFFFF"/>
                </a:highlight>
              </a:rPr>
              <a:t> Niederdeutsch               </a:t>
            </a:r>
            <a:r>
              <a:rPr lang="es-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			</a:t>
            </a:r>
            <a:r>
              <a:rPr lang="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Mecklenburgisch-Vorpommersch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2700" lvl="0" indent="0" rtl="0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s" dirty="0">
                <a:solidFill>
                  <a:srgbClr val="222222"/>
                </a:solidFill>
                <a:highlight>
                  <a:srgbClr val="FFFFFF"/>
                </a:highlight>
              </a:rPr>
              <a:t>                            </a:t>
            </a:r>
            <a:r>
              <a:rPr lang="es-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	</a:t>
            </a:r>
            <a:r>
              <a:rPr lang="es-ES" dirty="0">
                <a:solidFill>
                  <a:srgbClr val="222222"/>
                </a:solidFill>
                <a:highlight>
                  <a:srgbClr val="FFFFFF"/>
                </a:highlight>
              </a:rPr>
              <a:t>	</a:t>
            </a:r>
            <a:r>
              <a:rPr lang="es-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		</a:t>
            </a:r>
            <a:r>
              <a:rPr lang="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Brandenburgisch                                             </a:t>
            </a:r>
            <a:endParaRPr lang="es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241300" lvl="0" indent="-228600" rtl="0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s" dirty="0">
                <a:solidFill>
                  <a:srgbClr val="222222"/>
                </a:solidFill>
                <a:highlight>
                  <a:srgbClr val="FFFFFF"/>
                </a:highlight>
              </a:rPr>
              <a:t>                            </a:t>
            </a:r>
            <a:r>
              <a:rPr lang="es-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				</a:t>
            </a:r>
            <a:r>
              <a:rPr lang="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Ostpommersch</a:t>
            </a:r>
            <a:endParaRPr lang="es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241300" lvl="0" indent="-228600" rtl="0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s" dirty="0">
                <a:solidFill>
                  <a:srgbClr val="222222"/>
                </a:solidFill>
                <a:highlight>
                  <a:srgbClr val="FFFFFF"/>
                </a:highlight>
              </a:rPr>
              <a:t>                             </a:t>
            </a:r>
            <a:r>
              <a:rPr lang="es-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				</a:t>
            </a:r>
            <a:r>
              <a:rPr lang="es" dirty="0" smtClean="0">
                <a:solidFill>
                  <a:srgbClr val="222222"/>
                </a:solidFill>
                <a:highlight>
                  <a:srgbClr val="FFFFFF"/>
                </a:highlight>
              </a:rPr>
              <a:t>Mittelpommersch                                                                                                                                                                                       </a:t>
            </a:r>
            <a:endParaRPr lang="es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200" dirty="0">
                <a:solidFill>
                  <a:schemeClr val="accent1"/>
                </a:solidFill>
                <a:highlight>
                  <a:srgbClr val="FFFFFF"/>
                </a:highlight>
              </a:rPr>
              <a:t>                                       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200" dirty="0">
                <a:solidFill>
                  <a:schemeClr val="accent1"/>
                </a:solidFill>
                <a:highlight>
                  <a:srgbClr val="FFFFFF"/>
                </a:highlight>
              </a:rPr>
              <a:t>                                          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dirty="0">
                <a:solidFill>
                  <a:srgbClr val="000000"/>
                </a:solidFill>
              </a:rPr>
              <a:t>             </a:t>
            </a:r>
          </a:p>
        </p:txBody>
      </p:sp>
      <p:cxnSp>
        <p:nvCxnSpPr>
          <p:cNvPr id="127" name="Shape 127"/>
          <p:cNvCxnSpPr/>
          <p:nvPr/>
        </p:nvCxnSpPr>
        <p:spPr>
          <a:xfrm flipH="1">
            <a:off x="2384925" y="1324150"/>
            <a:ext cx="1868700" cy="113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8" name="Shape 128"/>
          <p:cNvCxnSpPr/>
          <p:nvPr/>
        </p:nvCxnSpPr>
        <p:spPr>
          <a:xfrm flipH="1">
            <a:off x="2367125" y="1733475"/>
            <a:ext cx="1922100" cy="78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" name="Shape 129"/>
          <p:cNvCxnSpPr/>
          <p:nvPr/>
        </p:nvCxnSpPr>
        <p:spPr>
          <a:xfrm flipH="1">
            <a:off x="2367100" y="2249625"/>
            <a:ext cx="1975500" cy="2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130"/>
          <p:cNvCxnSpPr/>
          <p:nvPr/>
        </p:nvCxnSpPr>
        <p:spPr>
          <a:xfrm rot="10800000">
            <a:off x="2420400" y="2605450"/>
            <a:ext cx="1904400" cy="1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" name="Shape 131"/>
          <p:cNvCxnSpPr/>
          <p:nvPr/>
        </p:nvCxnSpPr>
        <p:spPr>
          <a:xfrm rot="10800000">
            <a:off x="2402600" y="2623275"/>
            <a:ext cx="1957800" cy="58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" name="Shape 132"/>
          <p:cNvCxnSpPr/>
          <p:nvPr/>
        </p:nvCxnSpPr>
        <p:spPr>
          <a:xfrm rot="10800000">
            <a:off x="2384925" y="2694625"/>
            <a:ext cx="1922100" cy="94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3" name="Shape 133"/>
          <p:cNvCxnSpPr/>
          <p:nvPr/>
        </p:nvCxnSpPr>
        <p:spPr>
          <a:xfrm rot="10800000">
            <a:off x="2349300" y="2747850"/>
            <a:ext cx="1975500" cy="135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96100"/>
            <a:ext cx="8520600" cy="78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BEISPIEL FÜR VARIATIONEN DIALECTAL LEXIKALISCHER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879100"/>
            <a:ext cx="8520600" cy="3763921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fontAlgn="base">
              <a:lnSpc>
                <a:spcPct val="100000"/>
              </a:lnSpc>
              <a:buFont typeface="Arial" charset="0"/>
              <a:buChar char="•"/>
            </a:pPr>
            <a:r>
              <a:rPr lang="en-US" sz="1400" i="1" dirty="0" err="1" smtClean="0">
                <a:solidFill>
                  <a:schemeClr val="accent1"/>
                </a:solidFill>
              </a:rPr>
              <a:t>Grüezi</a:t>
            </a:r>
            <a:r>
              <a:rPr lang="en-US" sz="1400" dirty="0" smtClean="0">
                <a:solidFill>
                  <a:schemeClr val="accent1"/>
                </a:solidFill>
              </a:rPr>
              <a:t> (</a:t>
            </a:r>
            <a:r>
              <a:rPr lang="en-US" sz="1400" u="sng" dirty="0" smtClean="0">
                <a:solidFill>
                  <a:schemeClr val="accent5"/>
                </a:solidFill>
              </a:rPr>
              <a:t>i</a:t>
            </a:r>
            <a:r>
              <a:rPr lang="en-US" sz="1400" u="sng" dirty="0" smtClean="0">
                <a:solidFill>
                  <a:schemeClr val="accent5"/>
                </a:solidFill>
                <a:hlinkClick r:id="rId3"/>
              </a:rPr>
              <a:t>n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hlinkClick r:id="rId4"/>
              </a:rPr>
              <a:t>schweizerischem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hlinkClick r:id="rId5"/>
              </a:rPr>
              <a:t>Deutschem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hlinkClick r:id="rId6"/>
              </a:rPr>
              <a:t>von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hlinkClick r:id="rId7"/>
              </a:rPr>
              <a:t>Zürich</a:t>
            </a:r>
            <a:r>
              <a:rPr lang="en-US" sz="1400" i="1" dirty="0" smtClean="0">
                <a:solidFill>
                  <a:schemeClr val="accent1"/>
                </a:solidFill>
              </a:rPr>
              <a:t> </a:t>
            </a:r>
            <a:r>
              <a:rPr lang="en-US" sz="1400" i="1" dirty="0" err="1" smtClean="0">
                <a:solidFill>
                  <a:schemeClr val="accent1"/>
                </a:solidFill>
              </a:rPr>
              <a:t>züridütsch</a:t>
            </a:r>
            <a:r>
              <a:rPr lang="en-US" sz="1400" dirty="0" smtClean="0">
                <a:solidFill>
                  <a:schemeClr val="accent1"/>
                </a:solidFill>
              </a:rPr>
              <a:t>) &gt; </a:t>
            </a:r>
            <a:r>
              <a:rPr lang="en-US" sz="1400" i="1" dirty="0" smtClean="0">
                <a:solidFill>
                  <a:schemeClr val="accent1"/>
                </a:solidFill>
              </a:rPr>
              <a:t>Hallo</a:t>
            </a:r>
            <a:r>
              <a:rPr lang="en-US" sz="1400" dirty="0" smtClean="0">
                <a:solidFill>
                  <a:schemeClr val="accent1"/>
                </a:solidFill>
              </a:rPr>
              <a:t> (in </a:t>
            </a:r>
            <a:r>
              <a:rPr lang="en-US" sz="1400" i="1" dirty="0" err="1" smtClean="0">
                <a:solidFill>
                  <a:schemeClr val="accent1"/>
                </a:solidFill>
              </a:rPr>
              <a:t>Hochdeutsch</a:t>
            </a:r>
            <a:r>
              <a:rPr lang="en-US" sz="1400" dirty="0" smtClean="0">
                <a:solidFill>
                  <a:schemeClr val="accent1"/>
                </a:solidFill>
              </a:rPr>
              <a:t>) </a:t>
            </a:r>
          </a:p>
          <a:p>
            <a:pPr marL="285750" indent="-285750" fontAlgn="base">
              <a:lnSpc>
                <a:spcPct val="100000"/>
              </a:lnSpc>
              <a:buFont typeface="Arial" charset="0"/>
              <a:buChar char="•"/>
            </a:pPr>
            <a:r>
              <a:rPr lang="en-US" sz="1400" i="1" dirty="0" err="1" smtClean="0">
                <a:solidFill>
                  <a:schemeClr val="accent1"/>
                </a:solidFill>
              </a:rPr>
              <a:t>rüebli</a:t>
            </a:r>
            <a:r>
              <a:rPr lang="en-US" sz="1400" dirty="0" smtClean="0">
                <a:solidFill>
                  <a:schemeClr val="accent1"/>
                </a:solidFill>
              </a:rPr>
              <a:t> (</a:t>
            </a:r>
            <a:r>
              <a:rPr lang="en-US" sz="1400" dirty="0" smtClean="0">
                <a:solidFill>
                  <a:schemeClr val="accent1"/>
                </a:solidFill>
                <a:hlinkClick r:id="rId8"/>
              </a:rPr>
              <a:t>Schweizer Hochdeutsch</a:t>
            </a:r>
            <a:r>
              <a:rPr lang="en-US" sz="1400" dirty="0" smtClean="0">
                <a:solidFill>
                  <a:schemeClr val="accent1"/>
                </a:solidFill>
              </a:rPr>
              <a:t>) &gt; </a:t>
            </a:r>
            <a:r>
              <a:rPr lang="en-US" sz="1400" i="1" dirty="0" err="1" smtClean="0">
                <a:solidFill>
                  <a:schemeClr val="accent1"/>
                </a:solidFill>
              </a:rPr>
              <a:t>Karotte</a:t>
            </a:r>
            <a:r>
              <a:rPr lang="en-US" sz="1400" dirty="0" smtClean="0">
                <a:solidFill>
                  <a:schemeClr val="accent1"/>
                </a:solidFill>
              </a:rPr>
              <a:t> o </a:t>
            </a:r>
            <a:r>
              <a:rPr lang="en-US" sz="1400" i="1" dirty="0" err="1" smtClean="0">
                <a:solidFill>
                  <a:schemeClr val="accent1"/>
                </a:solidFill>
              </a:rPr>
              <a:t>Möhre</a:t>
            </a:r>
            <a:r>
              <a:rPr lang="en-US" sz="1400" dirty="0" smtClean="0">
                <a:solidFill>
                  <a:schemeClr val="accent1"/>
                </a:solidFill>
              </a:rPr>
              <a:t> (</a:t>
            </a:r>
            <a:r>
              <a:rPr lang="en-US" sz="1400" dirty="0" err="1" smtClean="0">
                <a:solidFill>
                  <a:schemeClr val="accent1"/>
                </a:solidFill>
              </a:rPr>
              <a:t>oder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i="1" dirty="0" err="1" smtClean="0">
                <a:solidFill>
                  <a:schemeClr val="accent1"/>
                </a:solidFill>
              </a:rPr>
              <a:t>Mohrrübe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oder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i="1" dirty="0" err="1" smtClean="0">
                <a:solidFill>
                  <a:schemeClr val="accent1"/>
                </a:solidFill>
              </a:rPr>
              <a:t>Wurzel</a:t>
            </a:r>
            <a:r>
              <a:rPr lang="en-US" sz="1400" dirty="0" smtClean="0">
                <a:solidFill>
                  <a:schemeClr val="accent1"/>
                </a:solidFill>
              </a:rPr>
              <a:t>) (in </a:t>
            </a:r>
            <a:r>
              <a:rPr lang="en-US" sz="1400" i="1" dirty="0" err="1" smtClean="0">
                <a:solidFill>
                  <a:schemeClr val="accent1"/>
                </a:solidFill>
              </a:rPr>
              <a:t>Hochdeutsch</a:t>
            </a:r>
            <a:r>
              <a:rPr lang="en-US" sz="1400" dirty="0" smtClean="0">
                <a:solidFill>
                  <a:schemeClr val="accent1"/>
                </a:solidFill>
              </a:rPr>
              <a:t>) &gt; </a:t>
            </a:r>
            <a:r>
              <a:rPr lang="en-US" sz="1400" i="1" dirty="0" err="1" smtClean="0">
                <a:solidFill>
                  <a:schemeClr val="accent1"/>
                </a:solidFill>
              </a:rPr>
              <a:t>Wuddel</a:t>
            </a:r>
            <a:r>
              <a:rPr lang="en-US" sz="1400" dirty="0" smtClean="0">
                <a:solidFill>
                  <a:schemeClr val="accent1"/>
                </a:solidFill>
              </a:rPr>
              <a:t> (in </a:t>
            </a:r>
            <a:r>
              <a:rPr lang="en-US" sz="1400" i="1" dirty="0" err="1" smtClean="0">
                <a:solidFill>
                  <a:schemeClr val="accent1"/>
                </a:solidFill>
              </a:rPr>
              <a:t>Niederdeutsch</a:t>
            </a:r>
            <a:r>
              <a:rPr lang="en-US" sz="1400" dirty="0" smtClean="0">
                <a:solidFill>
                  <a:schemeClr val="accent1"/>
                </a:solidFill>
              </a:rPr>
              <a:t>) </a:t>
            </a:r>
          </a:p>
          <a:p>
            <a:pPr marL="285750" indent="-285750" fontAlgn="base">
              <a:lnSpc>
                <a:spcPct val="100000"/>
              </a:lnSpc>
              <a:buFont typeface="Arial" charset="0"/>
              <a:buChar char="•"/>
            </a:pPr>
            <a:r>
              <a:rPr lang="en-US" sz="1400" i="1" dirty="0" smtClean="0">
                <a:solidFill>
                  <a:schemeClr val="accent1"/>
                </a:solidFill>
              </a:rPr>
              <a:t>merci </a:t>
            </a:r>
            <a:r>
              <a:rPr lang="en-US" sz="1400" i="1" dirty="0" err="1" smtClean="0">
                <a:solidFill>
                  <a:schemeClr val="accent1"/>
                </a:solidFill>
              </a:rPr>
              <a:t>vill</a:t>
            </a:r>
            <a:r>
              <a:rPr lang="en-US" sz="1400" i="1" dirty="0" smtClean="0">
                <a:solidFill>
                  <a:schemeClr val="accent1"/>
                </a:solidFill>
              </a:rPr>
              <a:t> mal</a:t>
            </a:r>
            <a:r>
              <a:rPr lang="en-US" sz="1400" dirty="0" smtClean="0">
                <a:solidFill>
                  <a:schemeClr val="accent1"/>
                </a:solidFill>
              </a:rPr>
              <a:t> (</a:t>
            </a:r>
            <a:r>
              <a:rPr lang="en-US" sz="1400" dirty="0" smtClean="0">
                <a:solidFill>
                  <a:schemeClr val="accent1"/>
                </a:solidFill>
                <a:hlinkClick r:id="rId8"/>
              </a:rPr>
              <a:t>Schweizer Hochdeutsch</a:t>
            </a:r>
            <a:r>
              <a:rPr lang="en-US" sz="1400" dirty="0" smtClean="0">
                <a:solidFill>
                  <a:schemeClr val="accent1"/>
                </a:solidFill>
              </a:rPr>
              <a:t>) &gt; </a:t>
            </a:r>
            <a:r>
              <a:rPr lang="en-US" sz="1400" i="1" dirty="0" err="1" smtClean="0">
                <a:solidFill>
                  <a:schemeClr val="accent1"/>
                </a:solidFill>
              </a:rPr>
              <a:t>Danke</a:t>
            </a:r>
            <a:r>
              <a:rPr lang="en-US" sz="1400" i="1" dirty="0" smtClean="0">
                <a:solidFill>
                  <a:schemeClr val="accent1"/>
                </a:solidFill>
              </a:rPr>
              <a:t> </a:t>
            </a:r>
            <a:r>
              <a:rPr lang="en-US" sz="1400" i="1" dirty="0" err="1" smtClean="0">
                <a:solidFill>
                  <a:schemeClr val="accent1"/>
                </a:solidFill>
              </a:rPr>
              <a:t>schön</a:t>
            </a:r>
            <a:r>
              <a:rPr lang="en-US" sz="1400" dirty="0" smtClean="0">
                <a:solidFill>
                  <a:schemeClr val="accent1"/>
                </a:solidFill>
              </a:rPr>
              <a:t> (in </a:t>
            </a:r>
            <a:r>
              <a:rPr lang="en-US" sz="1400" i="1" dirty="0" err="1" smtClean="0">
                <a:solidFill>
                  <a:schemeClr val="accent1"/>
                </a:solidFill>
              </a:rPr>
              <a:t>Hochdeutsch</a:t>
            </a:r>
            <a:r>
              <a:rPr lang="en-US" sz="1400" dirty="0" smtClean="0">
                <a:solidFill>
                  <a:schemeClr val="accent1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149" y="346229"/>
            <a:ext cx="8216773" cy="44565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978" y="1668889"/>
            <a:ext cx="3603352" cy="801000"/>
          </a:xfrm>
        </p:spPr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DANKE SCH</a:t>
            </a:r>
            <a:r>
              <a:rPr lang="es-ES" sz="8000" dirty="0" smtClean="0">
                <a:solidFill>
                  <a:schemeClr val="bg1"/>
                </a:solidFill>
              </a:rPr>
              <a:t>ÖN!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Gliederung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000" dirty="0" smtClean="0"/>
              <a:t>1. Die deutsche </a:t>
            </a:r>
            <a:r>
              <a:rPr lang="en-US" sz="2000" dirty="0" err="1" smtClean="0"/>
              <a:t>Sprache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2. Die </a:t>
            </a:r>
            <a:r>
              <a:rPr lang="en-US" sz="2000" dirty="0" err="1" smtClean="0"/>
              <a:t>Standarisierung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deutschen</a:t>
            </a:r>
            <a:r>
              <a:rPr lang="en-US" sz="2000" dirty="0" smtClean="0"/>
              <a:t> </a:t>
            </a:r>
            <a:r>
              <a:rPr lang="en-US" sz="2000" dirty="0" err="1" smtClean="0"/>
              <a:t>Sprache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3. Die </a:t>
            </a:r>
            <a:r>
              <a:rPr lang="en-US" sz="2000" dirty="0" err="1" smtClean="0"/>
              <a:t>Standardsprache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4. Die </a:t>
            </a:r>
            <a:r>
              <a:rPr lang="en-US" sz="2000" dirty="0" err="1" smtClean="0"/>
              <a:t>Dialekte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5. </a:t>
            </a:r>
            <a:r>
              <a:rPr lang="en-US" sz="2000" dirty="0" err="1" smtClean="0"/>
              <a:t>Beispiele</a:t>
            </a:r>
            <a:r>
              <a:rPr lang="en-US" sz="2000" dirty="0" smtClean="0"/>
              <a:t> f</a:t>
            </a:r>
            <a:r>
              <a:rPr lang="es-ES" sz="2000" dirty="0" err="1" smtClean="0"/>
              <a:t>ür</a:t>
            </a:r>
            <a:r>
              <a:rPr lang="es-ES" sz="2000" dirty="0" smtClean="0"/>
              <a:t> </a:t>
            </a:r>
            <a:r>
              <a:rPr lang="es-ES" sz="2000" dirty="0" err="1" smtClean="0"/>
              <a:t>dialektal</a:t>
            </a:r>
            <a:r>
              <a:rPr lang="es-ES" sz="2000" dirty="0" smtClean="0"/>
              <a:t>- </a:t>
            </a:r>
            <a:r>
              <a:rPr lang="es-ES" sz="2000" dirty="0" err="1" smtClean="0"/>
              <a:t>und</a:t>
            </a:r>
            <a:r>
              <a:rPr lang="es-ES" sz="2000" dirty="0"/>
              <a:t> </a:t>
            </a:r>
            <a:r>
              <a:rPr lang="es-ES" sz="2000" dirty="0" err="1" smtClean="0"/>
              <a:t>lexikalischen</a:t>
            </a:r>
            <a:r>
              <a:rPr lang="es-ES" sz="2000" dirty="0" smtClean="0"/>
              <a:t> </a:t>
            </a:r>
            <a:r>
              <a:rPr lang="es-ES" sz="2000" dirty="0" err="1" smtClean="0"/>
              <a:t>Variationen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6. </a:t>
            </a:r>
            <a:r>
              <a:rPr lang="es-ES" sz="2000" dirty="0" err="1" smtClean="0"/>
              <a:t>Anschluss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775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deutsche </a:t>
            </a:r>
            <a:r>
              <a:rPr lang="en-US" dirty="0" err="1" smtClean="0"/>
              <a:t>Sprache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Indoeuropäische Sprache: westlich germanische Sprache</a:t>
            </a:r>
          </a:p>
          <a:p>
            <a:pPr marL="285750" indent="-285750">
              <a:buFont typeface="Arial" charset="0"/>
              <a:buChar char="•"/>
            </a:pPr>
            <a:r>
              <a:rPr lang="de-DE" smtClean="0"/>
              <a:t>Eine </a:t>
            </a:r>
            <a:r>
              <a:rPr lang="de-DE" dirty="0" smtClean="0"/>
              <a:t>der wichtigsten Sprachen im Welt 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16% Muttersprachler in der Europäische Union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Die Standardisierung </a:t>
            </a:r>
            <a:r>
              <a:rPr lang="es" dirty="0" smtClean="0"/>
              <a:t>de</a:t>
            </a:r>
            <a:r>
              <a:rPr lang="es-ES" dirty="0" smtClean="0"/>
              <a:t>r</a:t>
            </a:r>
            <a:r>
              <a:rPr lang="es" dirty="0" smtClean="0"/>
              <a:t> deutsche</a:t>
            </a:r>
            <a:r>
              <a:rPr lang="es-ES" dirty="0"/>
              <a:t>n</a:t>
            </a:r>
            <a:r>
              <a:rPr lang="es" dirty="0" smtClean="0"/>
              <a:t> </a:t>
            </a:r>
            <a:r>
              <a:rPr lang="es" dirty="0"/>
              <a:t>Sprache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s" dirty="0"/>
              <a:t>Gerichtlichen Schreiben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s" dirty="0"/>
              <a:t>Lutherbibel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s" dirty="0"/>
              <a:t>In der Mitte des 18. Jahrhunderts</a:t>
            </a:r>
          </a:p>
          <a:p>
            <a:pPr lvl="0" rtl="0">
              <a:spcBef>
                <a:spcPts val="0"/>
              </a:spcBef>
              <a:buNone/>
            </a:pPr>
            <a:r>
              <a:rPr lang="es" dirty="0"/>
              <a:t>Während des 19. Jahrhunderts   </a:t>
            </a:r>
          </a:p>
        </p:txBody>
      </p:sp>
      <p:sp>
        <p:nvSpPr>
          <p:cNvPr id="64" name="Shape 64"/>
          <p:cNvSpPr/>
          <p:nvPr/>
        </p:nvSpPr>
        <p:spPr>
          <a:xfrm>
            <a:off x="3788375" y="2898775"/>
            <a:ext cx="626100" cy="27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4781020" y="2681413"/>
            <a:ext cx="2462100" cy="3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geschriebene Standardsprache</a:t>
            </a:r>
          </a:p>
        </p:txBody>
      </p:sp>
      <p:sp>
        <p:nvSpPr>
          <p:cNvPr id="66" name="Shape 66"/>
          <p:cNvSpPr/>
          <p:nvPr/>
        </p:nvSpPr>
        <p:spPr>
          <a:xfrm>
            <a:off x="3794135" y="3432375"/>
            <a:ext cx="626100" cy="27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4781020" y="3343725"/>
            <a:ext cx="2827200" cy="44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Standardaussprache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51525" y="18607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STANDARDSPRACHE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987075"/>
            <a:ext cx="8520600" cy="3689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dirty="0"/>
              <a:t>Hochdeutsch steht für Standarddeutsch in den Varietäten: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s" dirty="0"/>
              <a:t>Bundesdeutsches Hochdeutsch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s" dirty="0"/>
              <a:t>Österreichisches Deutsch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s" dirty="0"/>
              <a:t>Schweizer Hochdeutsch</a:t>
            </a:r>
          </a:p>
          <a:p>
            <a:r>
              <a:rPr lang="es" dirty="0" smtClean="0"/>
              <a:t>Bühnendeutsch</a:t>
            </a:r>
            <a:r>
              <a:rPr lang="es-ES" dirty="0" smtClean="0"/>
              <a:t> </a:t>
            </a:r>
            <a:r>
              <a:rPr lang="es" dirty="0" smtClean="0"/>
              <a:t> </a:t>
            </a:r>
            <a:r>
              <a:rPr lang="es" dirty="0"/>
              <a:t>      </a:t>
            </a:r>
            <a:r>
              <a:rPr lang="es-ES" dirty="0" smtClean="0"/>
              <a:t>            </a:t>
            </a:r>
            <a:r>
              <a:rPr lang="es" dirty="0" smtClean="0"/>
              <a:t>19 </a:t>
            </a:r>
            <a:r>
              <a:rPr lang="es" dirty="0"/>
              <a:t>Jahrhundert etablierte</a:t>
            </a:r>
          </a:p>
          <a:p>
            <a:r>
              <a:rPr lang="es" dirty="0"/>
              <a:t>Neuhochdeutsch      </a:t>
            </a:r>
            <a:r>
              <a:rPr lang="es-ES" dirty="0" smtClean="0"/>
              <a:t>            </a:t>
            </a:r>
            <a:r>
              <a:rPr lang="es" dirty="0" smtClean="0"/>
              <a:t>15 </a:t>
            </a:r>
            <a:r>
              <a:rPr lang="es" dirty="0"/>
              <a:t>Jahrhundert als reine Schriftsprache entwickelt</a:t>
            </a:r>
          </a:p>
          <a:p>
            <a:r>
              <a:rPr lang="es" dirty="0"/>
              <a:t>Gesprochene Deutsch     </a:t>
            </a:r>
            <a:r>
              <a:rPr lang="es-ES" dirty="0" smtClean="0"/>
              <a:t>        </a:t>
            </a:r>
            <a:r>
              <a:rPr lang="es" dirty="0"/>
              <a:t> bis ins 19 Jahrhundert</a:t>
            </a:r>
          </a:p>
          <a:p>
            <a:r>
              <a:rPr lang="es" dirty="0"/>
              <a:t/>
            </a:r>
            <a:br>
              <a:rPr lang="es" dirty="0"/>
            </a:b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98"/>
          <p:cNvSpPr/>
          <p:nvPr/>
        </p:nvSpPr>
        <p:spPr>
          <a:xfrm>
            <a:off x="2090221" y="3054607"/>
            <a:ext cx="532200" cy="25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98"/>
          <p:cNvSpPr/>
          <p:nvPr/>
        </p:nvSpPr>
        <p:spPr>
          <a:xfrm>
            <a:off x="2516348" y="4106107"/>
            <a:ext cx="532200" cy="25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98"/>
          <p:cNvSpPr/>
          <p:nvPr/>
        </p:nvSpPr>
        <p:spPr>
          <a:xfrm>
            <a:off x="2090221" y="3544359"/>
            <a:ext cx="532200" cy="25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DIE DIALEKTE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"/>
              <a:t>VARIATIONEN </a:t>
            </a:r>
          </a:p>
        </p:txBody>
      </p:sp>
      <p:cxnSp>
        <p:nvCxnSpPr>
          <p:cNvPr id="80" name="Shape 80"/>
          <p:cNvCxnSpPr/>
          <p:nvPr/>
        </p:nvCxnSpPr>
        <p:spPr>
          <a:xfrm rot="10800000" flipH="1">
            <a:off x="2149200" y="1773675"/>
            <a:ext cx="1189500" cy="6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2149200" y="2743900"/>
            <a:ext cx="1064100" cy="84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2" name="Shape 82"/>
          <p:cNvSpPr txBox="1"/>
          <p:nvPr/>
        </p:nvSpPr>
        <p:spPr>
          <a:xfrm>
            <a:off x="3463775" y="1544175"/>
            <a:ext cx="3703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HOCHDEUTSCH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401175" y="3589000"/>
            <a:ext cx="2222100" cy="9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NIEDERDEUTSCH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DIE DIALEKTE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Beispiel von die einschließlich phonetischer Variationen:</a:t>
            </a:r>
          </a:p>
          <a:p>
            <a:pPr lvl="0">
              <a:spcBef>
                <a:spcPts val="0"/>
              </a:spcBef>
              <a:buNone/>
            </a:pPr>
            <a:r>
              <a:rPr lang="es" dirty="0"/>
              <a:t>		</a:t>
            </a:r>
            <a:r>
              <a:rPr lang="es-ES" dirty="0" smtClean="0"/>
              <a:t>            </a:t>
            </a:r>
            <a:r>
              <a:rPr lang="es" sz="1100" dirty="0" smtClean="0"/>
              <a:t>Niederdeutsch </a:t>
            </a:r>
            <a:r>
              <a:rPr lang="es-ES" sz="1100" dirty="0" smtClean="0"/>
              <a:t>       </a:t>
            </a:r>
            <a:r>
              <a:rPr lang="es" sz="1100" dirty="0" smtClean="0"/>
              <a:t>Hochdeutsch    </a:t>
            </a:r>
            <a:r>
              <a:rPr lang="es-ES" sz="1100" dirty="0" smtClean="0"/>
              <a:t>          </a:t>
            </a:r>
            <a:r>
              <a:rPr lang="es" sz="1100" dirty="0" smtClean="0"/>
              <a:t>Bedeutung </a:t>
            </a:r>
            <a:endParaRPr lang="es" sz="1100" dirty="0"/>
          </a:p>
        </p:txBody>
      </p:sp>
      <p:pic>
        <p:nvPicPr>
          <p:cNvPr id="90" name="Shape 90" descr="Screen Shot 2017-04-04 at 15.42.01.png"/>
          <p:cNvPicPr preferRelativeResize="0"/>
          <p:nvPr/>
        </p:nvPicPr>
        <p:blipFill rotWithShape="1">
          <a:blip r:embed="rId3">
            <a:alphaModFix/>
          </a:blip>
          <a:srcRect l="14217" t="40570" r="64610" b="34886"/>
          <a:stretch/>
        </p:blipFill>
        <p:spPr>
          <a:xfrm>
            <a:off x="2803599" y="2138799"/>
            <a:ext cx="3536823" cy="25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HOCHDEUTSCH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s" dirty="0"/>
              <a:t>Hochdeutsch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131475" y="509600"/>
            <a:ext cx="4788900" cy="31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Bairisch 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Rheinfränkisch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Nordhessisch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Mittelhessisch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Osthessisch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Ripuarische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Moselfränkisch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Fränkisch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Sächsisch 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Nordobersächsisch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Thüringisch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Schlesisch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Hochpreußisch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Pennsylvania Deutsch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Belgranodeutsch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dirty="0">
                <a:latin typeface="Source Code Pro"/>
                <a:ea typeface="Source Code Pro"/>
                <a:cs typeface="Source Code Pro"/>
                <a:sym typeface="Source Code Pro"/>
              </a:rPr>
              <a:t>Alemannisch      </a:t>
            </a:r>
            <a:r>
              <a:rPr lang="es-ES" sz="1800" dirty="0" smtClean="0">
                <a:latin typeface="Source Code Pro"/>
                <a:ea typeface="Source Code Pro"/>
                <a:cs typeface="Source Code Pro"/>
                <a:sym typeface="Source Code Pro"/>
              </a:rPr>
              <a:t>        </a:t>
            </a:r>
            <a:r>
              <a:rPr lang="es" sz="1800" dirty="0" smtClean="0">
                <a:latin typeface="Source Code Pro"/>
                <a:ea typeface="Source Code Pro"/>
                <a:cs typeface="Source Code Pro"/>
                <a:sym typeface="Source Code Pro"/>
              </a:rPr>
              <a:t>Schweizerdeutsch   </a:t>
            </a:r>
            <a:endParaRPr lang="es" sz="1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5596900" y="4776875"/>
            <a:ext cx="532200" cy="25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9" name="Shape 99"/>
          <p:cNvCxnSpPr/>
          <p:nvPr/>
        </p:nvCxnSpPr>
        <p:spPr>
          <a:xfrm rot="10800000" flipH="1">
            <a:off x="2117900" y="792925"/>
            <a:ext cx="1909200" cy="167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" name="Shape 100"/>
          <p:cNvCxnSpPr/>
          <p:nvPr/>
        </p:nvCxnSpPr>
        <p:spPr>
          <a:xfrm rot="10800000" flipH="1">
            <a:off x="2138775" y="1064425"/>
            <a:ext cx="1909200" cy="14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1" name="Shape 101"/>
          <p:cNvCxnSpPr/>
          <p:nvPr/>
        </p:nvCxnSpPr>
        <p:spPr>
          <a:xfrm rot="10800000" flipH="1">
            <a:off x="2159650" y="1325000"/>
            <a:ext cx="1898700" cy="116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2" name="Shape 102"/>
          <p:cNvCxnSpPr/>
          <p:nvPr/>
        </p:nvCxnSpPr>
        <p:spPr>
          <a:xfrm rot="10800000" flipH="1">
            <a:off x="2180500" y="1617200"/>
            <a:ext cx="1836300" cy="87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3" name="Shape 103"/>
          <p:cNvCxnSpPr/>
          <p:nvPr/>
        </p:nvCxnSpPr>
        <p:spPr>
          <a:xfrm rot="10800000" flipH="1">
            <a:off x="2170075" y="1846700"/>
            <a:ext cx="1825800" cy="6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4" name="Shape 104"/>
          <p:cNvCxnSpPr/>
          <p:nvPr/>
        </p:nvCxnSpPr>
        <p:spPr>
          <a:xfrm rot="10800000" flipH="1">
            <a:off x="2159650" y="2128225"/>
            <a:ext cx="1815300" cy="34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5" name="Shape 105"/>
          <p:cNvCxnSpPr/>
          <p:nvPr/>
        </p:nvCxnSpPr>
        <p:spPr>
          <a:xfrm rot="10800000" flipH="1">
            <a:off x="2180500" y="2420475"/>
            <a:ext cx="1752900" cy="9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6" name="Shape 106"/>
          <p:cNvCxnSpPr/>
          <p:nvPr/>
        </p:nvCxnSpPr>
        <p:spPr>
          <a:xfrm>
            <a:off x="2211800" y="2503925"/>
            <a:ext cx="1742400" cy="17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7" name="Shape 107"/>
          <p:cNvCxnSpPr/>
          <p:nvPr/>
        </p:nvCxnSpPr>
        <p:spPr>
          <a:xfrm>
            <a:off x="2180500" y="2503925"/>
            <a:ext cx="1763100" cy="44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" name="Shape 108"/>
          <p:cNvCxnSpPr/>
          <p:nvPr/>
        </p:nvCxnSpPr>
        <p:spPr>
          <a:xfrm>
            <a:off x="2180500" y="2514375"/>
            <a:ext cx="1731900" cy="70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109"/>
          <p:cNvCxnSpPr/>
          <p:nvPr/>
        </p:nvCxnSpPr>
        <p:spPr>
          <a:xfrm>
            <a:off x="2149200" y="2493500"/>
            <a:ext cx="1752900" cy="10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2170075" y="2503925"/>
            <a:ext cx="1731900" cy="12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1" name="Shape 111"/>
          <p:cNvCxnSpPr/>
          <p:nvPr/>
        </p:nvCxnSpPr>
        <p:spPr>
          <a:xfrm>
            <a:off x="2170075" y="2493500"/>
            <a:ext cx="1721400" cy="154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2" name="Shape 112"/>
          <p:cNvCxnSpPr/>
          <p:nvPr/>
        </p:nvCxnSpPr>
        <p:spPr>
          <a:xfrm>
            <a:off x="2170075" y="2514375"/>
            <a:ext cx="1669200" cy="18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3" name="Shape 113"/>
          <p:cNvCxnSpPr/>
          <p:nvPr/>
        </p:nvCxnSpPr>
        <p:spPr>
          <a:xfrm>
            <a:off x="2170075" y="2503925"/>
            <a:ext cx="1700700" cy="20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4" name="Shape 114"/>
          <p:cNvCxnSpPr/>
          <p:nvPr/>
        </p:nvCxnSpPr>
        <p:spPr>
          <a:xfrm>
            <a:off x="2117900" y="2534375"/>
            <a:ext cx="1672800" cy="22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SCHWEIZERDEUTSCH</a:t>
            </a:r>
          </a:p>
        </p:txBody>
      </p:sp>
      <p:pic>
        <p:nvPicPr>
          <p:cNvPr id="120" name="Shape 120" descr="SprachenSchweiz.jpg"/>
          <p:cNvPicPr preferRelativeResize="0"/>
          <p:nvPr/>
        </p:nvPicPr>
        <p:blipFill rotWithShape="1">
          <a:blip r:embed="rId3">
            <a:alphaModFix/>
          </a:blip>
          <a:srcRect l="11875" t="18496" r="11018" b="19247"/>
          <a:stretch/>
        </p:blipFill>
        <p:spPr>
          <a:xfrm>
            <a:off x="2072640" y="1439290"/>
            <a:ext cx="4998720" cy="289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184</Words>
  <Application>Microsoft Macintosh PowerPoint</Application>
  <PresentationFormat>On-screen Show (16:9)</PresentationFormat>
  <Paragraphs>75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Amatic SC</vt:lpstr>
      <vt:lpstr>Source Code Pro</vt:lpstr>
      <vt:lpstr>Arial</vt:lpstr>
      <vt:lpstr>beach-day</vt:lpstr>
      <vt:lpstr>Die dialekte des Deutsch</vt:lpstr>
      <vt:lpstr> Gliederung: 1. Die deutsche Sprache 2. Die Standarisierung der deutschen Sprache 3. Die Standardsprache 4. Die Dialekte 5. Beispiele für dialektal- und lexikalischen Variationen 6. Anschluss </vt:lpstr>
      <vt:lpstr>Die deutsche Sprache</vt:lpstr>
      <vt:lpstr>Die Standardisierung der deutschen Sprache</vt:lpstr>
      <vt:lpstr>STANDARDSPRACHE</vt:lpstr>
      <vt:lpstr>DIE DIALEKTE</vt:lpstr>
      <vt:lpstr>DIE DIALEKTE</vt:lpstr>
      <vt:lpstr>HOCHDEUTSCH </vt:lpstr>
      <vt:lpstr>SCHWEIZERDEUTSCH</vt:lpstr>
      <vt:lpstr>NIEDERDEUTSCH</vt:lpstr>
      <vt:lpstr>BEISPIEL FÜR VARIATIONEN DIALECTAL LEXIKALISCHER</vt:lpstr>
      <vt:lpstr>DANKE SCHÖN!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dialekte des Deutsch</dc:title>
  <cp:lastModifiedBy>Microsoft Office User</cp:lastModifiedBy>
  <cp:revision>11</cp:revision>
  <dcterms:modified xsi:type="dcterms:W3CDTF">2017-06-18T10:26:09Z</dcterms:modified>
</cp:coreProperties>
</file>