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embeddings/oleObject47.bin" ContentType="application/vnd.openxmlformats-officedocument.oleObject"/>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Layouts/slideLayout15.xml" ContentType="application/vnd.openxmlformats-officedocument.presentationml.slideLayout+xml"/>
  <Override PartName="/ppt/theme/theme1.xml" ContentType="application/vnd.openxmlformats-officedocument.theme+xml"/>
  <Override PartName="/ppt/notesSlides/notesSlide2.xml" ContentType="application/vnd.openxmlformats-officedocument.presentationml.notesSlide+xml"/>
  <Override PartName="/ppt/embeddings/oleObject1.bin" ContentType="application/vnd.openxmlformats-officedocument.oleObject"/>
  <Override PartName="/ppt/embeddings/oleObject13.bin" ContentType="application/vnd.openxmlformats-officedocument.oleObject"/>
  <Override PartName="/ppt/embeddings/oleObject23.bin" ContentType="application/vnd.openxmlformats-officedocument.oleObject"/>
  <Override PartName="/ppt/embeddings/oleObject33.bin" ContentType="application/vnd.openxmlformats-officedocument.oleObject"/>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embeddings/oleObject42.bin" ContentType="application/vnd.openxmlformats-officedocument.oleObject"/>
  <Override PartName="/ppt/notesSlides/notesSlide21.xml" ContentType="application/vnd.openxmlformats-officedocument.presentationml.notesSlide+xml"/>
  <Override PartName="/ppt/embeddings/oleObject7.bin" ContentType="application/vnd.openxmlformats-officedocument.oleObject"/>
  <Override PartName="/ppt/slides/slide23.xml" ContentType="application/vnd.openxmlformats-officedocument.presentationml.slide+xml"/>
  <Default Extension="doc" ContentType="application/msword"/>
  <Override PartName="/ppt/embeddings/oleObject19.bin" ContentType="application/vnd.openxmlformats-officedocument.oleObject"/>
  <Override PartName="/ppt/notesSlides/notesSlide31.xml" ContentType="application/vnd.openxmlformats-officedocument.presentationml.notesSlide+xml"/>
  <Override PartName="/ppt/slides/slide32.xml" ContentType="application/vnd.openxmlformats-officedocument.presentationml.slide+xml"/>
  <Override PartName="/ppt/embeddings/oleObject29.bin" ContentType="application/vnd.openxmlformats-officedocument.oleObject"/>
  <Override PartName="/ppt/slides/slide4.xml" ContentType="application/vnd.openxmlformats-officedocument.presentationml.slide+xml"/>
  <Override PartName="/ppt/slideLayouts/slideLayout5.xml" ContentType="application/vnd.openxmlformats-officedocument.presentationml.slideLayout+xml"/>
  <Override PartName="/ppt/embeddings/oleObject52.bin" ContentType="application/vnd.openxmlformats-officedocument.oleObject"/>
  <Override PartName="/ppt/slides/slide42.xml" ContentType="application/vnd.openxmlformats-officedocument.presentationml.slide+xml"/>
  <Override PartName="/ppt/embeddings/oleObject38.bin" ContentType="application/vnd.openxmlformats-officedocument.oleObject"/>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embeddings/oleObject48.bin" ContentType="application/vnd.openxmlformats-officedocument.oleObject"/>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48.xml" ContentType="application/vnd.openxmlformats-officedocument.presentationml.slide+xml"/>
  <Override PartName="/ppt/slideLayouts/slideLayout16.xml" ContentType="application/vnd.openxmlformats-officedocument.presentationml.slideLayout+xml"/>
  <Override PartName="/ppt/theme/theme2.xml" ContentType="application/vnd.openxmlformats-officedocument.theme+xml"/>
  <Override PartName="/ppt/notesSlides/notesSlide3.xml" ContentType="application/vnd.openxmlformats-officedocument.presentationml.notesSlide+xml"/>
  <Default Extension="emf" ContentType="image/x-emf"/>
  <Override PartName="/ppt/embeddings/oleObject2.bin" ContentType="application/vnd.openxmlformats-officedocument.oleObject"/>
  <Override PartName="/ppt/embeddings/oleObject14.bin" ContentType="application/vnd.openxmlformats-officedocument.oleObject"/>
  <Override PartName="/ppt/embeddings/oleObject24.bin" ContentType="application/vnd.openxmlformats-officedocument.oleObject"/>
  <Override PartName="/ppt/notesSlides/notesSlide8.xml" ContentType="application/vnd.openxmlformats-officedocument.presentationml.notesSlide+xml"/>
  <Override PartName="/ppt/embeddings/oleObject34.bin" ContentType="application/vnd.openxmlformats-officedocument.oleObject"/>
  <Override PartName="/ppt/notesSlides/notesSlide12.xml" ContentType="application/vnd.openxmlformats-officedocument.presentationml.notesSlide+xml"/>
  <Override PartName="/ppt/slides/slide14.xml" ContentType="application/vnd.openxmlformats-officedocument.presentationml.slide+xml"/>
  <Override PartName="/ppt/embeddings/oleObject43.bin" ContentType="application/vnd.openxmlformats-officedocument.oleObject"/>
  <Override PartName="/ppt/notesSlides/notesSlide22.xml" ContentType="application/vnd.openxmlformats-officedocument.presentationml.notesSlide+xml"/>
  <Override PartName="/ppt/embeddings/oleObject8.bin" ContentType="application/vnd.openxmlformats-officedocument.oleObject"/>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embeddings/oleObject53.bin" ContentType="application/vnd.openxmlformats-officedocument.oleObject"/>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embeddings/oleObject39.bin" ContentType="application/vnd.openxmlformats-officedocument.oleObject"/>
  <Override PartName="/ppt/notesSlides/notesSlide18.xml" ContentType="application/vnd.openxmlformats-officedocument.presentationml.notesSlide+xml"/>
  <Override PartName="/ppt/slides/slide52.xml" ContentType="application/vnd.openxmlformats-officedocument.presentationml.slide+xml"/>
  <Override PartName="/ppt/embeddings/oleObject49.bin" ContentType="application/vnd.openxmlformats-officedocument.oleObject"/>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slides/slide49.xml" ContentType="application/vnd.openxmlformats-officedocument.presentationml.slide+xml"/>
  <Override PartName="/ppt/embeddings/oleObject10.bin" ContentType="application/vnd.openxmlformats-officedocument.oleObject"/>
  <Override PartName="/docProps/core.xml" ContentType="application/vnd.openxmlformats-package.core-properties+xml"/>
  <Override PartName="/ppt/theme/theme3.xml" ContentType="application/vnd.openxmlformats-officedocument.theme+xml"/>
  <Override PartName="/ppt/notesSlides/notesSlide4.xml" ContentType="application/vnd.openxmlformats-officedocument.presentationml.notesSlide+xml"/>
  <Override PartName="/ppt/embeddings/oleObject3.bin" ContentType="application/vnd.openxmlformats-officedocument.oleObject"/>
  <Override PartName="/ppt/embeddings/oleObject15.bin" ContentType="application/vnd.openxmlformats-officedocument.oleObject"/>
  <Override PartName="/ppt/embeddings/oleObject25.bin" ContentType="application/vnd.openxmlformats-officedocument.oleObject"/>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embeddings/oleObject35.bin" ContentType="application/vnd.openxmlformats-officedocument.oleObject"/>
  <Override PartName="/ppt/slides/slide15.xml" ContentType="application/vnd.openxmlformats-officedocument.presentationml.slide+xml"/>
  <Override PartName="/ppt/embeddings/oleObject44.bin" ContentType="application/vnd.openxmlformats-officedocument.oleObject"/>
  <Override PartName="/ppt/notesSlides/notesSlide23.xml" ContentType="application/vnd.openxmlformats-officedocument.presentationml.notesSlide+xml"/>
  <Override PartName="/ppt/embeddings/oleObject9.bin" ContentType="application/vnd.openxmlformats-officedocument.oleObject"/>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embeddings/oleObject11.bin" ContentType="application/vnd.openxmlformats-officedocument.oleObject"/>
  <Override PartName="/ppt/embeddings/oleObject20.bin" ContentType="application/vnd.openxmlformats-officedocument.oleObject"/>
  <Override PartName="/ppt/embeddings/oleObject30.bin" ContentType="application/vnd.openxmlformats-officedocument.oleObject"/>
  <Override PartName="/ppt/notesSlides/notesSlide5.xml" ContentType="application/vnd.openxmlformats-officedocument.presentationml.notesSlide+xml"/>
  <Override PartName="/ppt/slides/slide10.xml" ContentType="application/vnd.openxmlformats-officedocument.presentationml.slide+xml"/>
  <Override PartName="/ppt/embeddings/oleObject4.bin" ContentType="application/vnd.openxmlformats-officedocument.oleObject"/>
  <Override PartName="/ppt/embeddings/oleObject16.bin" ContentType="application/vnd.openxmlformats-officedocument.oleObject"/>
  <Override PartName="/ppt/slides/slide20.xml" ContentType="application/vnd.openxmlformats-officedocument.presentationml.slide+xml"/>
  <Override PartName="/ppt/embeddings/oleObject26.bin" ContentType="application/vnd.openxmlformats-officedocument.oleObject"/>
  <Override PartName="/ppt/slides/slide1.xml" ContentType="application/vnd.openxmlformats-officedocument.presentationml.slide+xml"/>
  <Override PartName="/ppt/slideLayouts/slideLayout2.xml" ContentType="application/vnd.openxmlformats-officedocument.presentationml.slideLayout+xml"/>
  <Override PartName="/ppt/embeddings/oleObject36.bin" ContentType="application/vnd.openxmlformats-officedocument.oleObject"/>
  <Override PartName="/ppt/notesSlides/notesSlide14.xml" ContentType="application/vnd.openxmlformats-officedocument.presentationml.notesSlide+xml"/>
  <Override PartName="/ppt/slides/slide16.xml" ContentType="application/vnd.openxmlformats-officedocument.presentationml.slide+xml"/>
  <Override PartName="/ppt/embeddings/oleObject45.bin" ContentType="application/vnd.openxmlformats-officedocument.oleObject"/>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Default Extension="pict" ContentType="image/pict"/>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presentation.xml" ContentType="application/vnd.openxmlformats-officedocument.presentationml.presentation.main+xml"/>
  <Override PartName="/ppt/embeddings/oleObject12.bin" ContentType="application/vnd.openxmlformats-officedocument.oleObject"/>
  <Default Extension="tiff" ContentType="image/tiff"/>
  <Override PartName="/ppt/embeddings/oleObject21.bin" ContentType="application/vnd.openxmlformats-officedocument.oleObject"/>
  <Override PartName="/ppt/embeddings/oleObject31.bin" ContentType="application/vnd.openxmlformats-officedocument.oleObject"/>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embeddings/oleObject40.bin" ContentType="application/vnd.openxmlformats-officedocument.oleObject"/>
  <Override PartName="/ppt/embeddings/oleObject5.bin" ContentType="application/vnd.openxmlformats-officedocument.oleObject"/>
  <Override PartName="/ppt/embeddings/oleObject17.bin" ContentType="application/vnd.openxmlformats-officedocument.oleObject"/>
  <Override PartName="/ppt/slides/slide21.xml" ContentType="application/vnd.openxmlformats-officedocument.presentationml.slide+xml"/>
  <Override PartName="/ppt/embeddings/oleObject50.bin" ContentType="application/vnd.openxmlformats-officedocument.oleObject"/>
  <Override PartName="/ppt/slides/slide30.xml" ContentType="application/vnd.openxmlformats-officedocument.presentationml.slide+xml"/>
  <Override PartName="/ppt/embeddings/oleObject27.bin" ContentType="application/vnd.openxmlformats-officedocument.oleObject"/>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embeddings/oleObject37.bin" ContentType="application/vnd.openxmlformats-officedocument.oleObject"/>
  <Override PartName="/ppt/notesSlides/notesSlide15.xml" ContentType="application/vnd.openxmlformats-officedocument.presentationml.notesSlide+xml"/>
  <Override PartName="/ppt/media/audio1.bin" ContentType="audio/unknown"/>
  <Override PartName="/ppt/slides/slide17.xml" ContentType="application/vnd.openxmlformats-officedocument.presentationml.slide+xml"/>
  <Override PartName="/ppt/notesSlides/notesSlide25.xml" ContentType="application/vnd.openxmlformats-officedocument.presentationml.notesSlide+xml"/>
  <Override PartName="/ppt/embeddings/oleObject46.bin" ContentType="application/vnd.openxmlformats-officedocument.oleObject"/>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embeddings/oleObject22.bin" ContentType="application/vnd.openxmlformats-officedocument.oleObject"/>
  <Override PartName="/ppt/embeddings/oleObject32.bin" ContentType="application/vnd.openxmlformats-officedocument.oleObject"/>
  <Override PartName="/ppt/notesSlides/notesSlide7.xml" ContentType="application/vnd.openxmlformats-officedocument.presentationml.notesSlide+xml"/>
  <Override PartName="/ppt/slides/slide12.xml" ContentType="application/vnd.openxmlformats-officedocument.presentationml.slide+xml"/>
  <Override PartName="/ppt/embeddings/oleObject41.bin" ContentType="application/vnd.openxmlformats-officedocument.oleObject"/>
  <Override PartName="/ppt/notesSlides/notesSlide20.xml" ContentType="application/vnd.openxmlformats-officedocument.presentationml.notesSlide+xml"/>
  <Override PartName="/ppt/embeddings/oleObject6.bin" ContentType="application/vnd.openxmlformats-officedocument.oleObject"/>
  <Override PartName="/ppt/embeddings/oleObject18.bin" ContentType="application/vnd.openxmlformats-officedocument.oleObject"/>
  <Override PartName="/ppt/slides/slide22.xml" ContentType="application/vnd.openxmlformats-officedocument.presentationml.slide+xml"/>
  <Override PartName="/ppt/notesSlides/notesSlide30.xml" ContentType="application/vnd.openxmlformats-officedocument.presentationml.notesSlide+xml"/>
  <Override PartName="/ppt/embeddings/oleObject51.bin" ContentType="application/vnd.openxmlformats-officedocument.oleObject"/>
  <Override PartName="/ppt/slides/slide31.xml" ContentType="application/vnd.openxmlformats-officedocument.presentationml.slide+xml"/>
  <Override PartName="/ppt/embeddings/oleObject28.bin" ContentType="application/vnd.openxmlformats-officedocument.oleObject"/>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57"/>
  </p:notesMasterIdLst>
  <p:handoutMasterIdLst>
    <p:handoutMasterId r:id="rId58"/>
  </p:handout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316"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99FF"/>
  </p:clrMru>
</p:presentationPr>
</file>

<file path=ppt/tableStyles.xml><?xml version="1.0" encoding="utf-8"?>
<a:tblStyleLst xmlns:a="http://schemas.openxmlformats.org/drawingml/2006/main" def="{5C22544A-7EE6-4342-B048-85BDC9FD1C3A}">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50" d="100"/>
          <a:sy n="150"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496" y="-78"/>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2.emf"/><Relationship Id="rId4" Type="http://schemas.openxmlformats.org/officeDocument/2006/relationships/image" Target="../media/image93.emf"/><Relationship Id="rId1" Type="http://schemas.openxmlformats.org/officeDocument/2006/relationships/image" Target="../media/image90.emf"/><Relationship Id="rId2" Type="http://schemas.openxmlformats.org/officeDocument/2006/relationships/image" Target="../media/image9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4.emf"/><Relationship Id="rId2" Type="http://schemas.openxmlformats.org/officeDocument/2006/relationships/image" Target="../media/image9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0.emf"/><Relationship Id="rId4" Type="http://schemas.openxmlformats.org/officeDocument/2006/relationships/image" Target="../media/image101.wmf"/><Relationship Id="rId1" Type="http://schemas.openxmlformats.org/officeDocument/2006/relationships/image" Target="../media/image98.emf"/><Relationship Id="rId2" Type="http://schemas.openxmlformats.org/officeDocument/2006/relationships/image" Target="../media/image9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5.emf"/><Relationship Id="rId2" Type="http://schemas.openxmlformats.org/officeDocument/2006/relationships/image" Target="../media/image10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7.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8.emf"/><Relationship Id="rId2" Type="http://schemas.openxmlformats.org/officeDocument/2006/relationships/image" Target="../media/image10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0.emf"/><Relationship Id="rId2" Type="http://schemas.openxmlformats.org/officeDocument/2006/relationships/image" Target="../media/image1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3.emf"/><Relationship Id="rId2" Type="http://schemas.openxmlformats.org/officeDocument/2006/relationships/image" Target="../media/image11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9.emf"/><Relationship Id="rId2" Type="http://schemas.openxmlformats.org/officeDocument/2006/relationships/image" Target="../media/image12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1.emf"/><Relationship Id="rId2" Type="http://schemas.openxmlformats.org/officeDocument/2006/relationships/image" Target="../media/image12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5.emf"/><Relationship Id="rId4" Type="http://schemas.openxmlformats.org/officeDocument/2006/relationships/image" Target="../media/image66.emf"/><Relationship Id="rId1" Type="http://schemas.openxmlformats.org/officeDocument/2006/relationships/image" Target="../media/image63.emf"/><Relationship Id="rId2" Type="http://schemas.openxmlformats.org/officeDocument/2006/relationships/image" Target="../media/image6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8.emf"/><Relationship Id="rId2" Type="http://schemas.openxmlformats.org/officeDocument/2006/relationships/image" Target="../media/image6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2.emf"/><Relationship Id="rId4" Type="http://schemas.openxmlformats.org/officeDocument/2006/relationships/image" Target="../media/image73.emf"/><Relationship Id="rId5" Type="http://schemas.openxmlformats.org/officeDocument/2006/relationships/image" Target="../media/image74.emf"/><Relationship Id="rId6" Type="http://schemas.openxmlformats.org/officeDocument/2006/relationships/image" Target="../media/image75.emf"/><Relationship Id="rId1" Type="http://schemas.openxmlformats.org/officeDocument/2006/relationships/image" Target="../media/image70.emf"/><Relationship Id="rId2" Type="http://schemas.openxmlformats.org/officeDocument/2006/relationships/image" Target="../media/image7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8.emf"/><Relationship Id="rId4" Type="http://schemas.openxmlformats.org/officeDocument/2006/relationships/image" Target="../media/image79.emf"/><Relationship Id="rId5" Type="http://schemas.openxmlformats.org/officeDocument/2006/relationships/image" Target="../media/image80.emf"/><Relationship Id="rId6" Type="http://schemas.openxmlformats.org/officeDocument/2006/relationships/image" Target="../media/image81.emf"/><Relationship Id="rId7" Type="http://schemas.openxmlformats.org/officeDocument/2006/relationships/image" Target="../media/image82.emf"/><Relationship Id="rId8" Type="http://schemas.openxmlformats.org/officeDocument/2006/relationships/image" Target="../media/image83.emf"/><Relationship Id="rId1" Type="http://schemas.openxmlformats.org/officeDocument/2006/relationships/image" Target="../media/image76.emf"/><Relationship Id="rId2" Type="http://schemas.openxmlformats.org/officeDocument/2006/relationships/image" Target="../media/image7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7.emf"/><Relationship Id="rId2" Type="http://schemas.openxmlformats.org/officeDocument/2006/relationships/image" Target="../media/image88.emf"/><Relationship Id="rId3" Type="http://schemas.openxmlformats.org/officeDocument/2006/relationships/image" Target="../media/image8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ea typeface="+mn-ea"/>
                <a:cs typeface="+mn-cs"/>
              </a:defRPr>
            </a:lvl1pPr>
          </a:lstStyle>
          <a:p>
            <a:pPr>
              <a:defRPr/>
            </a:pPr>
            <a:endParaRPr lang="es-ES"/>
          </a:p>
        </p:txBody>
      </p:sp>
      <p:sp>
        <p:nvSpPr>
          <p:cNvPr id="3" name="2 Marcador de fecha"/>
          <p:cNvSpPr>
            <a:spLocks noGrp="1"/>
          </p:cNvSpPr>
          <p:nvPr>
            <p:ph type="dt" sz="quarter" idx="1"/>
          </p:nvPr>
        </p:nvSpPr>
        <p:spPr>
          <a:xfrm>
            <a:off x="4021294" y="0"/>
            <a:ext cx="3076363" cy="511731"/>
          </a:xfrm>
          <a:prstGeom prst="rect">
            <a:avLst/>
          </a:prstGeom>
        </p:spPr>
        <p:txBody>
          <a:bodyPr vert="horz" wrap="square" lIns="99048" tIns="49524" rIns="99048" bIns="49524" numCol="1" anchor="t" anchorCtr="0" compatLnSpc="1">
            <a:prstTxWarp prst="textNoShape">
              <a:avLst/>
            </a:prstTxWarp>
          </a:bodyPr>
          <a:lstStyle>
            <a:lvl1pPr algn="r">
              <a:defRPr sz="1300">
                <a:latin typeface="Calibri" pitchFamily="34" charset="0"/>
                <a:cs typeface="Arial" pitchFamily="34" charset="0"/>
              </a:defRPr>
            </a:lvl1pPr>
          </a:lstStyle>
          <a:p>
            <a:pPr>
              <a:defRPr/>
            </a:pPr>
            <a:fld id="{549612C5-AF59-4530-9CF2-2FEFA31B467C}" type="datetime1">
              <a:rPr lang="es-ES"/>
              <a:pPr>
                <a:defRPr/>
              </a:pPr>
              <a:t>6/6/12</a:t>
            </a:fld>
            <a:endParaRPr lang="es-ES"/>
          </a:p>
        </p:txBody>
      </p:sp>
      <p:sp>
        <p:nvSpPr>
          <p:cNvPr id="4" name="3 Marcador de pie de página"/>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ea typeface="+mn-ea"/>
                <a:cs typeface="+mn-cs"/>
              </a:defRPr>
            </a:lvl1pPr>
          </a:lstStyle>
          <a:p>
            <a:pPr>
              <a:defRPr/>
            </a:pPr>
            <a:endParaRPr lang="es-ES"/>
          </a:p>
        </p:txBody>
      </p:sp>
      <p:sp>
        <p:nvSpPr>
          <p:cNvPr id="5" name="4 Marcador de número de diapositiva"/>
          <p:cNvSpPr>
            <a:spLocks noGrp="1"/>
          </p:cNvSpPr>
          <p:nvPr>
            <p:ph type="sldNum" sz="quarter" idx="3"/>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a:defRPr sz="1300">
                <a:latin typeface="Calibri" pitchFamily="34" charset="0"/>
                <a:cs typeface="Arial" pitchFamily="34" charset="0"/>
              </a:defRPr>
            </a:lvl1pPr>
          </a:lstStyle>
          <a:p>
            <a:pPr>
              <a:defRPr/>
            </a:pPr>
            <a:fld id="{3789D3C7-F769-4766-AE9C-B78584F5ACB2}" type="slidenum">
              <a:rPr lang="es-ES"/>
              <a:pPr>
                <a:defRPr/>
              </a:pPr>
              <a:t>‹Nr.›</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charset="0"/>
                <a:ea typeface="+mn-ea"/>
                <a:cs typeface="Arial" charset="0"/>
              </a:defRPr>
            </a:lvl1pPr>
          </a:lstStyle>
          <a:p>
            <a:pPr>
              <a:defRPr/>
            </a:pPr>
            <a:endParaRPr lang="es-ES"/>
          </a:p>
        </p:txBody>
      </p:sp>
      <p:sp>
        <p:nvSpPr>
          <p:cNvPr id="3" name="2 Marcador de fecha"/>
          <p:cNvSpPr>
            <a:spLocks noGrp="1"/>
          </p:cNvSpPr>
          <p:nvPr>
            <p:ph type="dt" idx="1"/>
          </p:nvPr>
        </p:nvSpPr>
        <p:spPr>
          <a:xfrm>
            <a:off x="4021294" y="0"/>
            <a:ext cx="3076363" cy="511731"/>
          </a:xfrm>
          <a:prstGeom prst="rect">
            <a:avLst/>
          </a:prstGeom>
        </p:spPr>
        <p:txBody>
          <a:bodyPr vert="horz" wrap="square" lIns="99048" tIns="49524" rIns="99048" bIns="49524" numCol="1" anchor="t" anchorCtr="0" compatLnSpc="1">
            <a:prstTxWarp prst="textNoShape">
              <a:avLst/>
            </a:prstTxWarp>
          </a:bodyPr>
          <a:lstStyle>
            <a:lvl1pPr algn="r">
              <a:defRPr sz="1300">
                <a:latin typeface="Arial" pitchFamily="34" charset="0"/>
                <a:cs typeface="Arial" pitchFamily="34" charset="0"/>
              </a:defRPr>
            </a:lvl1pPr>
          </a:lstStyle>
          <a:p>
            <a:pPr>
              <a:defRPr/>
            </a:pPr>
            <a:fld id="{3986DF73-0376-4F53-B428-0D17ED2AAEB8}" type="datetime1">
              <a:rPr lang="es-ES"/>
              <a:pPr>
                <a:defRPr/>
              </a:pPr>
              <a:t>6/6/12</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s-ES" noProof="0" smtClean="0"/>
          </a:p>
        </p:txBody>
      </p:sp>
      <p:sp>
        <p:nvSpPr>
          <p:cNvPr id="5" name="4 Marcador de notas"/>
          <p:cNvSpPr>
            <a:spLocks noGrp="1"/>
          </p:cNvSpPr>
          <p:nvPr>
            <p:ph type="body" sz="quarter" idx="3"/>
          </p:nvPr>
        </p:nvSpPr>
        <p:spPr>
          <a:xfrm>
            <a:off x="709930" y="4861441"/>
            <a:ext cx="5679440" cy="4605576"/>
          </a:xfrm>
          <a:prstGeom prst="rect">
            <a:avLst/>
          </a:prstGeom>
        </p:spPr>
        <p:txBody>
          <a:bodyPr vert="horz" wrap="square" lIns="99048" tIns="49524" rIns="99048" bIns="49524" numCol="1" anchor="t" anchorCtr="0" compatLnSpc="1">
            <a:prstTxWarp prst="textNoShape">
              <a:avLst/>
            </a:prstTxWarp>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charset="0"/>
                <a:ea typeface="+mn-ea"/>
                <a:cs typeface="Arial" charset="0"/>
              </a:defRPr>
            </a:lvl1pPr>
          </a:lstStyle>
          <a:p>
            <a:pPr>
              <a:defRPr/>
            </a:pPr>
            <a:endParaRPr lang="es-ES"/>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a:defRPr sz="1300">
                <a:latin typeface="Arial" pitchFamily="34" charset="0"/>
                <a:cs typeface="Arial" pitchFamily="34" charset="0"/>
              </a:defRPr>
            </a:lvl1pPr>
          </a:lstStyle>
          <a:p>
            <a:pPr>
              <a:defRPr/>
            </a:pPr>
            <a:fld id="{106B11A3-676A-406D-B9A2-B4978538D99D}" type="slidenum">
              <a:rPr lang="es-ES"/>
              <a:pPr>
                <a:defRPr/>
              </a:pPr>
              <a:t>‹Nr.›</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73731" name="Marcador de notas 2"/>
          <p:cNvSpPr>
            <a:spLocks noGrp="1"/>
          </p:cNvSpPr>
          <p:nvPr>
            <p:ph type="body" idx="1"/>
          </p:nvPr>
        </p:nvSpPr>
        <p:spPr bwMode="auto">
          <a:noFill/>
        </p:spPr>
        <p:txBody>
          <a:bodyPr/>
          <a:lstStyle/>
          <a:p>
            <a:endParaRPr lang="es-ES_tradnl" smtClean="0"/>
          </a:p>
        </p:txBody>
      </p:sp>
      <p:sp>
        <p:nvSpPr>
          <p:cNvPr id="73732" name="Marcador de número de diapositiva 3"/>
          <p:cNvSpPr>
            <a:spLocks noGrp="1"/>
          </p:cNvSpPr>
          <p:nvPr>
            <p:ph type="sldNum" sz="quarter" idx="5"/>
          </p:nvPr>
        </p:nvSpPr>
        <p:spPr bwMode="auto">
          <a:noFill/>
          <a:ln>
            <a:miter lim="800000"/>
            <a:headEnd/>
            <a:tailEnd/>
          </a:ln>
        </p:spPr>
        <p:txBody>
          <a:bodyPr/>
          <a:lstStyle/>
          <a:p>
            <a:fld id="{15F0B7E4-2143-4DFE-AE56-B604D94B0EA7}" type="slidenum">
              <a:rPr lang="es-ES" smtClean="0">
                <a:latin typeface="Arial" charset="0"/>
                <a:cs typeface="Arial" charset="0"/>
              </a:rPr>
              <a:pPr/>
              <a:t>1</a:t>
            </a:fld>
            <a:endParaRPr lang="es-E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07EFF981-662A-48E8-9243-B51CEFC7FF71}" type="slidenum">
              <a:rPr lang="fr-FR" smtClean="0">
                <a:latin typeface="Arial" charset="0"/>
                <a:cs typeface="Arial" charset="0"/>
              </a:rPr>
              <a:pPr/>
              <a:t>26</a:t>
            </a:fld>
            <a:endParaRPr lang="fr-FR" smtClean="0">
              <a:latin typeface="Arial" charset="0"/>
              <a:cs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a:lstStyle/>
          <a:p>
            <a:fld id="{5F525A8F-1377-41A9-AFC7-9DF2B8B2218A}" type="slidenum">
              <a:rPr lang="fr-FR" smtClean="0">
                <a:latin typeface="Arial" charset="0"/>
                <a:cs typeface="Arial" charset="0"/>
              </a:rPr>
              <a:pPr/>
              <a:t>27</a:t>
            </a:fld>
            <a:endParaRPr lang="fr-FR" smtClean="0">
              <a:latin typeface="Arial" charset="0"/>
              <a:cs typeface="Arial"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a:lstStyle/>
          <a:p>
            <a:fld id="{FEDA7F9F-9DCA-497B-92D9-193C868FF03A}" type="slidenum">
              <a:rPr lang="fr-FR" smtClean="0">
                <a:latin typeface="Arial" charset="0"/>
                <a:cs typeface="Arial" charset="0"/>
              </a:rPr>
              <a:pPr/>
              <a:t>28</a:t>
            </a:fld>
            <a:endParaRPr lang="fr-FR" smtClean="0">
              <a:latin typeface="Arial" charset="0"/>
              <a:cs typeface="Arial"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a:lstStyle/>
          <a:p>
            <a:fld id="{5CCA09DF-0F39-4EE8-9F31-A8D0E6122E96}" type="slidenum">
              <a:rPr lang="fr-FR" smtClean="0">
                <a:latin typeface="Arial" charset="0"/>
                <a:cs typeface="Arial" charset="0"/>
              </a:rPr>
              <a:pPr/>
              <a:t>29</a:t>
            </a:fld>
            <a:endParaRPr lang="fr-FR" smtClean="0">
              <a:latin typeface="Arial" charset="0"/>
              <a:cs typeface="Arial"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a:lstStyle/>
          <a:p>
            <a:fld id="{A74E92C8-2CAE-40AD-AE59-50952AB20D3A}" type="slidenum">
              <a:rPr lang="fr-FR" smtClean="0">
                <a:latin typeface="Arial" charset="0"/>
                <a:cs typeface="Arial" charset="0"/>
              </a:rPr>
              <a:pPr/>
              <a:t>30</a:t>
            </a:fld>
            <a:endParaRPr lang="fr-FR" smtClean="0">
              <a:latin typeface="Arial" charset="0"/>
              <a:cs typeface="Arial"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a:lstStyle/>
          <a:p>
            <a:pPr eaLnBrk="1" hangingPunct="1"/>
            <a:r>
              <a:rPr lang="es-ES_tradnl" smtClean="0">
                <a:latin typeface="Times New Roman" pitchFamily="18" charset="0"/>
              </a:rPr>
              <a:t>Flatan ejemplos, Cyclopropano, 1-etil-1metilciclohexano </a:t>
            </a:r>
            <a:endParaRPr lang="es-E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a:lstStyle/>
          <a:p>
            <a:fld id="{C37CE6C7-17A6-49DB-B324-1730B8953BEB}" type="slidenum">
              <a:rPr lang="fr-FR" smtClean="0">
                <a:latin typeface="Arial" charset="0"/>
                <a:cs typeface="Arial" charset="0"/>
              </a:rPr>
              <a:pPr/>
              <a:t>31</a:t>
            </a:fld>
            <a:endParaRPr lang="fr-FR" smtClean="0">
              <a:latin typeface="Arial" charset="0"/>
              <a:cs typeface="Arial"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a:lstStyle/>
          <a:p>
            <a:fld id="{EA7FEA9E-6F44-4F5B-986C-0BB3E077CF61}" type="slidenum">
              <a:rPr lang="fr-FR" smtClean="0">
                <a:latin typeface="Arial" charset="0"/>
                <a:cs typeface="Arial" charset="0"/>
              </a:rPr>
              <a:pPr/>
              <a:t>32</a:t>
            </a:fld>
            <a:endParaRPr lang="fr-FR" smtClean="0">
              <a:latin typeface="Arial" charset="0"/>
              <a:cs typeface="Arial"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a:lstStyle/>
          <a:p>
            <a:fld id="{D1CC3E39-9AD6-458A-BF0B-9490885330FB}" type="slidenum">
              <a:rPr lang="fr-FR" smtClean="0">
                <a:latin typeface="Arial" charset="0"/>
                <a:cs typeface="Arial" charset="0"/>
              </a:rPr>
              <a:pPr/>
              <a:t>33</a:t>
            </a:fld>
            <a:endParaRPr lang="fr-FR" smtClean="0">
              <a:latin typeface="Arial" charset="0"/>
              <a:cs typeface="Arial"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A972CC4B-EF27-4502-A162-BFAEDFCB2917}" type="slidenum">
              <a:rPr lang="fr-FR" smtClean="0">
                <a:latin typeface="Arial" charset="0"/>
                <a:cs typeface="Arial" charset="0"/>
              </a:rPr>
              <a:pPr/>
              <a:t>34</a:t>
            </a:fld>
            <a:endParaRPr lang="fr-FR" smtClean="0">
              <a:latin typeface="Arial" charset="0"/>
              <a:cs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a:lstStyle/>
          <a:p>
            <a:fld id="{236274A2-D172-408B-A6D6-8094E6A84CD9}" type="slidenum">
              <a:rPr lang="fr-FR" smtClean="0">
                <a:latin typeface="Arial" charset="0"/>
                <a:cs typeface="Arial" charset="0"/>
              </a:rPr>
              <a:pPr/>
              <a:t>35</a:t>
            </a:fld>
            <a:endParaRPr lang="fr-FR" smtClean="0">
              <a:latin typeface="Arial" charset="0"/>
              <a:cs typeface="Arial"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a:lstStyle/>
          <a:p>
            <a:pPr eaLnBrk="1" hangingPunct="1"/>
            <a:r>
              <a:rPr lang="es-ES_tradnl" smtClean="0">
                <a:latin typeface="Times New Roman" pitchFamily="18" charset="0"/>
              </a:rPr>
              <a:t>La nomenclatura radicofuncional se suele usar cuando el éter es simétrico (lo radicales son iguales). Así mismo es importante darse cuenta que los radicales R-oxi (alquiloxi-) se abrevian, en los casos màs sencillos y frecuentes con el prefijo alcoxi (metoxi, etoxi, propoxi, etc…) </a:t>
            </a:r>
            <a:endParaRPr lang="es-E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74755" name="Marcador de notas 2"/>
          <p:cNvSpPr>
            <a:spLocks noGrp="1"/>
          </p:cNvSpPr>
          <p:nvPr>
            <p:ph type="body" idx="1"/>
          </p:nvPr>
        </p:nvSpPr>
        <p:spPr bwMode="auto">
          <a:noFill/>
        </p:spPr>
        <p:txBody>
          <a:bodyPr/>
          <a:lstStyle/>
          <a:p>
            <a:endParaRPr lang="es-ES_tradnl" smtClean="0"/>
          </a:p>
        </p:txBody>
      </p:sp>
      <p:sp>
        <p:nvSpPr>
          <p:cNvPr id="74756" name="Marcador de número de diapositiva 3"/>
          <p:cNvSpPr>
            <a:spLocks noGrp="1"/>
          </p:cNvSpPr>
          <p:nvPr>
            <p:ph type="sldNum" sz="quarter" idx="5"/>
          </p:nvPr>
        </p:nvSpPr>
        <p:spPr bwMode="auto">
          <a:noFill/>
          <a:ln>
            <a:miter lim="800000"/>
            <a:headEnd/>
            <a:tailEnd/>
          </a:ln>
        </p:spPr>
        <p:txBody>
          <a:bodyPr/>
          <a:lstStyle/>
          <a:p>
            <a:fld id="{DE32D8E8-AE52-42AA-8D86-14DF0267BDC0}" type="slidenum">
              <a:rPr lang="es-ES" smtClean="0">
                <a:latin typeface="Arial" charset="0"/>
                <a:cs typeface="Arial" charset="0"/>
              </a:rPr>
              <a:pPr/>
              <a:t>2</a:t>
            </a:fld>
            <a:endParaRPr lang="es-E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0DC9070E-7AF0-43E9-B03A-AAFB189174B5}" type="slidenum">
              <a:rPr lang="fr-FR" smtClean="0">
                <a:latin typeface="Arial" charset="0"/>
                <a:cs typeface="Arial" charset="0"/>
              </a:rPr>
              <a:pPr/>
              <a:t>36</a:t>
            </a:fld>
            <a:endParaRPr lang="fr-FR" smtClean="0">
              <a:latin typeface="Arial" charset="0"/>
              <a:cs typeface="Arial"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a:lstStyle/>
          <a:p>
            <a:pPr eaLnBrk="1" hangingPunct="1"/>
            <a:r>
              <a:rPr lang="es-ES" smtClean="0">
                <a:latin typeface="Times New Roman" pitchFamily="18" charset="0"/>
              </a:rPr>
              <a:t>el prefijo deriva de la palabra mercaptano, antiguo nombre con que se designaba a los tioles por su propiedad de capturar mercurio.</a:t>
            </a:r>
          </a:p>
          <a:p>
            <a:pPr eaLnBrk="1" hangingPunct="1"/>
            <a:endParaRPr lang="es-ES" smtClean="0">
              <a:latin typeface="Times New Roman" pitchFamily="18" charset="0"/>
            </a:endParaRPr>
          </a:p>
          <a:p>
            <a:pPr eaLnBrk="1" hangingPunct="1"/>
            <a:r>
              <a:rPr lang="es-ES" smtClean="0">
                <a:latin typeface="Times New Roman" pitchFamily="18" charset="0"/>
              </a:rPr>
              <a:t>Le groupe RS se nomme </a:t>
            </a:r>
            <a:r>
              <a:rPr lang="es-ES" b="1" smtClean="0">
                <a:latin typeface="Times New Roman" pitchFamily="18" charset="0"/>
              </a:rPr>
              <a:t>alkylsulfanyl</a:t>
            </a:r>
            <a:r>
              <a:rPr lang="es-ES" smtClean="0">
                <a:latin typeface="Times New Roman" pitchFamily="18" charset="0"/>
              </a:rPr>
              <a:t>, tandis que le groupe RS- est un </a:t>
            </a:r>
            <a:r>
              <a:rPr lang="es-ES" b="1" smtClean="0">
                <a:latin typeface="Times New Roman" pitchFamily="18" charset="0"/>
              </a:rPr>
              <a:t>alcanethiolate</a:t>
            </a:r>
            <a:r>
              <a:rPr lang="es-ES" smtClean="0">
                <a:latin typeface="Times New Roman" pitchFamily="18" charset="0"/>
              </a:rPr>
              <a:t>. </a:t>
            </a:r>
            <a:br>
              <a:rPr lang="es-ES" smtClean="0">
                <a:latin typeface="Times New Roman" pitchFamily="18" charset="0"/>
              </a:rPr>
            </a:br>
            <a:endParaRPr lang="es-E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a:lstStyle/>
          <a:p>
            <a:fld id="{417F7CF7-8505-4669-9A1C-BFAC18FB0369}" type="slidenum">
              <a:rPr lang="fr-FR" smtClean="0">
                <a:latin typeface="Arial" charset="0"/>
                <a:cs typeface="Arial" charset="0"/>
              </a:rPr>
              <a:pPr/>
              <a:t>37</a:t>
            </a:fld>
            <a:endParaRPr lang="fr-FR" smtClean="0">
              <a:latin typeface="Arial" charset="0"/>
              <a:cs typeface="Arial"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a:lstStyle/>
          <a:p>
            <a:pPr eaLnBrk="1" hangingPunct="1"/>
            <a:endParaRPr lang="es-ES" dirty="0" smtClean="0">
              <a:solidFill>
                <a:srgbClr val="000000"/>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0E676C17-B8C5-4547-89BA-4F8681438388}" type="slidenum">
              <a:rPr lang="fr-FR" smtClean="0">
                <a:latin typeface="Arial" charset="0"/>
                <a:cs typeface="Arial" charset="0"/>
              </a:rPr>
              <a:pPr/>
              <a:t>38</a:t>
            </a:fld>
            <a:endParaRPr lang="fr-FR" smtClean="0">
              <a:latin typeface="Arial" charset="0"/>
              <a:cs typeface="Arial"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a:lstStyle/>
          <a:p>
            <a:pPr eaLnBrk="1" hangingPunct="1"/>
            <a:r>
              <a:rPr lang="es-ES_tradnl" smtClean="0">
                <a:latin typeface="Times New Roman" pitchFamily="18" charset="0"/>
              </a:rPr>
              <a:t>Esta parte habra que verla en detalle de otra referencia de libros ya que la nomenclatura de jose luis soto parece antigua.</a:t>
            </a:r>
            <a:endParaRPr lang="es-E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a:lstStyle/>
          <a:p>
            <a:fld id="{940A2F7D-74DD-4FFE-9669-FF280496A202}" type="slidenum">
              <a:rPr lang="fr-FR" smtClean="0">
                <a:latin typeface="Arial" charset="0"/>
                <a:cs typeface="Arial" charset="0"/>
              </a:rPr>
              <a:pPr/>
              <a:t>39</a:t>
            </a:fld>
            <a:endParaRPr lang="fr-FR" smtClean="0">
              <a:latin typeface="Arial" charset="0"/>
              <a:cs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FE97A432-0CE3-4BEF-849B-E42E8A8EDA7D}" type="slidenum">
              <a:rPr lang="fr-FR" smtClean="0">
                <a:latin typeface="Arial" charset="0"/>
                <a:cs typeface="Arial" charset="0"/>
              </a:rPr>
              <a:pPr/>
              <a:t>40</a:t>
            </a:fld>
            <a:endParaRPr lang="fr-FR" smtClean="0">
              <a:latin typeface="Arial" charset="0"/>
              <a:cs typeface="Arial"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a:lstStyle/>
          <a:p>
            <a:fld id="{C98EE2D1-0F58-4BC5-A399-76160AC1A4B0}" type="slidenum">
              <a:rPr lang="fr-FR" smtClean="0">
                <a:latin typeface="Arial" charset="0"/>
                <a:cs typeface="Arial" charset="0"/>
              </a:rPr>
              <a:pPr/>
              <a:t>41</a:t>
            </a:fld>
            <a:endParaRPr lang="fr-FR" smtClean="0">
              <a:latin typeface="Arial" charset="0"/>
              <a:cs typeface="Arial"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821C79FD-7775-49AB-90EE-2FB8816E1B09}" type="slidenum">
              <a:rPr lang="fr-FR" smtClean="0">
                <a:latin typeface="Arial" charset="0"/>
                <a:cs typeface="Arial" charset="0"/>
              </a:rPr>
              <a:pPr/>
              <a:t>42</a:t>
            </a:fld>
            <a:endParaRPr lang="fr-FR" smtClean="0">
              <a:latin typeface="Arial" charset="0"/>
              <a:cs typeface="Arial"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r>
              <a:rPr lang="es-ES_tradnl" smtClean="0">
                <a:latin typeface="Times New Roman" pitchFamily="18" charset="0"/>
              </a:rPr>
              <a:t>A revoir l’exemple</a:t>
            </a:r>
            <a:endParaRPr lang="es-E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a:lstStyle/>
          <a:p>
            <a:fld id="{75575A27-7ED4-4186-BD8F-2C77EE7A3D60}" type="slidenum">
              <a:rPr lang="fr-FR" smtClean="0">
                <a:latin typeface="Arial" charset="0"/>
                <a:cs typeface="Arial" charset="0"/>
              </a:rPr>
              <a:pPr/>
              <a:t>43</a:t>
            </a:fld>
            <a:endParaRPr lang="fr-FR" smtClean="0">
              <a:latin typeface="Arial" charset="0"/>
              <a:cs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53FADE74-05CE-467E-A0F2-3945204CC69B}" type="slidenum">
              <a:rPr lang="fr-FR" smtClean="0">
                <a:latin typeface="Arial" charset="0"/>
                <a:cs typeface="Arial" charset="0"/>
              </a:rPr>
              <a:pPr/>
              <a:t>44</a:t>
            </a:fld>
            <a:endParaRPr lang="fr-FR" smtClean="0">
              <a:latin typeface="Arial" charset="0"/>
              <a:cs typeface="Arial"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r>
              <a:rPr lang="es-ES" smtClean="0">
                <a:latin typeface="Times New Roman" pitchFamily="18" charset="0"/>
              </a:rPr>
              <a:t>Procedente de la distilación destructuva de hormigas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a:lstStyle/>
          <a:p>
            <a:fld id="{C7AE0127-A4A3-45A4-800D-A8FA80CDAAE8}" type="slidenum">
              <a:rPr lang="fr-FR" smtClean="0">
                <a:latin typeface="Arial" charset="0"/>
                <a:cs typeface="Arial" charset="0"/>
              </a:rPr>
              <a:pPr/>
              <a:t>45</a:t>
            </a:fld>
            <a:endParaRPr lang="fr-FR" smtClean="0">
              <a:latin typeface="Arial" charset="0"/>
              <a:cs typeface="Arial"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75779" name="Marcador de notas 2"/>
          <p:cNvSpPr>
            <a:spLocks noGrp="1"/>
          </p:cNvSpPr>
          <p:nvPr>
            <p:ph type="body" idx="1"/>
          </p:nvPr>
        </p:nvSpPr>
        <p:spPr bwMode="auto">
          <a:noFill/>
        </p:spPr>
        <p:txBody>
          <a:bodyPr/>
          <a:lstStyle/>
          <a:p>
            <a:endParaRPr lang="es-ES_tradnl" smtClean="0"/>
          </a:p>
        </p:txBody>
      </p:sp>
      <p:sp>
        <p:nvSpPr>
          <p:cNvPr id="75780" name="Marcador de número de diapositiva 3"/>
          <p:cNvSpPr>
            <a:spLocks noGrp="1"/>
          </p:cNvSpPr>
          <p:nvPr>
            <p:ph type="sldNum" sz="quarter" idx="5"/>
          </p:nvPr>
        </p:nvSpPr>
        <p:spPr bwMode="auto">
          <a:noFill/>
          <a:ln>
            <a:miter lim="800000"/>
            <a:headEnd/>
            <a:tailEnd/>
          </a:ln>
        </p:spPr>
        <p:txBody>
          <a:bodyPr/>
          <a:lstStyle/>
          <a:p>
            <a:fld id="{40386410-F317-4395-8420-99C31196CBE9}" type="slidenum">
              <a:rPr lang="es-ES" smtClean="0">
                <a:latin typeface="Arial" charset="0"/>
                <a:cs typeface="Arial" charset="0"/>
              </a:rPr>
              <a:pPr/>
              <a:t>19</a:t>
            </a:fld>
            <a:endParaRPr lang="es-ES"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a:lstStyle/>
          <a:p>
            <a:fld id="{500B5D2B-1028-4F5C-A915-7D0CA55AABC3}" type="slidenum">
              <a:rPr lang="fr-FR" smtClean="0">
                <a:latin typeface="Arial" charset="0"/>
                <a:cs typeface="Arial" charset="0"/>
              </a:rPr>
              <a:pPr/>
              <a:t>46</a:t>
            </a:fld>
            <a:endParaRPr lang="fr-FR" smtClean="0">
              <a:latin typeface="Arial" charset="0"/>
              <a:cs typeface="Arial"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a:lstStyle/>
          <a:p>
            <a:fld id="{16F075DD-E956-4B4E-916C-8225C904F3BD}" type="slidenum">
              <a:rPr lang="fr-FR" smtClean="0">
                <a:latin typeface="Arial" charset="0"/>
                <a:cs typeface="Arial" charset="0"/>
              </a:rPr>
              <a:pPr/>
              <a:t>47</a:t>
            </a:fld>
            <a:endParaRPr lang="fr-FR" smtClean="0">
              <a:latin typeface="Arial" charset="0"/>
              <a:cs typeface="Arial"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a:lstStyle/>
          <a:p>
            <a:fld id="{440C58E1-DABA-479A-8C9B-7EA1E220A294}" type="slidenum">
              <a:rPr lang="fr-FR" smtClean="0">
                <a:latin typeface="Arial" charset="0"/>
                <a:cs typeface="Arial" charset="0"/>
              </a:rPr>
              <a:pPr/>
              <a:t>48</a:t>
            </a:fld>
            <a:endParaRPr lang="fr-FR" smtClean="0">
              <a:latin typeface="Arial" charset="0"/>
              <a:cs typeface="Arial"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a:lstStyle/>
          <a:p>
            <a:fld id="{2D5D9468-0A78-47BC-8F0E-FE8EB82DA79B}" type="slidenum">
              <a:rPr lang="fr-FR" smtClean="0">
                <a:latin typeface="Arial" charset="0"/>
                <a:cs typeface="Arial" charset="0"/>
              </a:rPr>
              <a:pPr/>
              <a:t>49</a:t>
            </a:fld>
            <a:endParaRPr lang="fr-FR" smtClean="0">
              <a:latin typeface="Arial" charset="0"/>
              <a:cs typeface="Arial" charset="0"/>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ln>
            <a:miter lim="800000"/>
            <a:headEnd/>
            <a:tailEnd/>
          </a:ln>
        </p:spPr>
        <p:txBody>
          <a:bodyPr/>
          <a:lstStyle/>
          <a:p>
            <a:fld id="{F840045B-DE21-4130-BCF0-1877C19D9117}" type="slidenum">
              <a:rPr lang="fr-FR" smtClean="0">
                <a:latin typeface="Arial" charset="0"/>
                <a:cs typeface="Arial" charset="0"/>
              </a:rPr>
              <a:pPr/>
              <a:t>50</a:t>
            </a:fld>
            <a:endParaRPr lang="fr-FR" smtClean="0">
              <a:latin typeface="Arial" charset="0"/>
              <a:cs typeface="Arial"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a:lstStyle/>
          <a:p>
            <a:fld id="{913D6FF2-65F6-486B-AA26-B326340F644F}" type="slidenum">
              <a:rPr lang="fr-FR" smtClean="0">
                <a:latin typeface="Arial" charset="0"/>
                <a:cs typeface="Arial" charset="0"/>
              </a:rPr>
              <a:pPr/>
              <a:t>51</a:t>
            </a:fld>
            <a:endParaRPr lang="fr-FR" smtClean="0">
              <a:latin typeface="Arial" charset="0"/>
              <a:cs typeface="Arial"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ln>
            <a:miter lim="800000"/>
            <a:headEnd/>
            <a:tailEnd/>
          </a:ln>
        </p:spPr>
        <p:txBody>
          <a:bodyPr/>
          <a:lstStyle/>
          <a:p>
            <a:fld id="{60FBFCB1-94BF-4E3A-BA1B-63025CC6B613}" type="slidenum">
              <a:rPr lang="fr-FR" smtClean="0">
                <a:latin typeface="Arial" charset="0"/>
                <a:cs typeface="Arial" charset="0"/>
              </a:rPr>
              <a:pPr/>
              <a:t>52</a:t>
            </a:fld>
            <a:endParaRPr lang="fr-FR" smtClean="0">
              <a:latin typeface="Arial" charset="0"/>
              <a:cs typeface="Arial" charset="0"/>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a:lstStyle/>
          <a:p>
            <a:fld id="{D1FC071C-A8EB-40D0-A8E2-D6F47FA5023D}" type="slidenum">
              <a:rPr lang="fr-FR" smtClean="0">
                <a:latin typeface="Arial" charset="0"/>
                <a:cs typeface="Arial" charset="0"/>
              </a:rPr>
              <a:pPr/>
              <a:t>53</a:t>
            </a:fld>
            <a:endParaRPr lang="fr-FR" smtClean="0">
              <a:latin typeface="Arial" charset="0"/>
              <a:cs typeface="Arial" charset="0"/>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ln>
            <a:miter lim="800000"/>
            <a:headEnd/>
            <a:tailEnd/>
          </a:ln>
        </p:spPr>
        <p:txBody>
          <a:bodyPr/>
          <a:lstStyle/>
          <a:p>
            <a:fld id="{B612C571-C89B-4EA5-816E-5C351A4CA76F}" type="slidenum">
              <a:rPr lang="fr-FR" smtClean="0">
                <a:latin typeface="Arial" charset="0"/>
                <a:cs typeface="Arial" charset="0"/>
              </a:rPr>
              <a:pPr/>
              <a:t>54</a:t>
            </a:fld>
            <a:endParaRPr lang="fr-FR" smtClean="0">
              <a:latin typeface="Arial" charset="0"/>
              <a:cs typeface="Arial"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a:lstStyle/>
          <a:p>
            <a:fld id="{389B34C7-57AA-429F-9FD5-BA3E126053E5}" type="slidenum">
              <a:rPr lang="fr-FR" smtClean="0">
                <a:latin typeface="Arial" charset="0"/>
                <a:cs typeface="Arial" charset="0"/>
              </a:rPr>
              <a:pPr/>
              <a:t>55</a:t>
            </a:fld>
            <a:endParaRPr lang="fr-FR" smtClean="0">
              <a:latin typeface="Arial" charset="0"/>
              <a:cs typeface="Arial"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16500C7B-EB49-404F-A1FD-88D65B801A9F}" type="slidenum">
              <a:rPr lang="fr-FR" smtClean="0">
                <a:latin typeface="Arial" charset="0"/>
                <a:cs typeface="Arial" charset="0"/>
              </a:rPr>
              <a:pPr/>
              <a:t>20</a:t>
            </a:fld>
            <a:endParaRPr lang="fr-FR" smtClean="0">
              <a:latin typeface="Arial" charset="0"/>
              <a:cs typeface="Arial"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a:lstStyle/>
          <a:p>
            <a:fld id="{95DBECD5-9416-45C6-82A4-7783ED90334A}" type="slidenum">
              <a:rPr lang="fr-FR" smtClean="0">
                <a:latin typeface="Arial" charset="0"/>
                <a:cs typeface="Arial" charset="0"/>
              </a:rPr>
              <a:pPr/>
              <a:t>21</a:t>
            </a:fld>
            <a:endParaRPr lang="fr-FR" smtClean="0">
              <a:latin typeface="Arial" charset="0"/>
              <a:cs typeface="Arial"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7BBA038A-C5E8-419B-A728-98207EB35AF2}" type="slidenum">
              <a:rPr lang="fr-FR" smtClean="0">
                <a:latin typeface="Arial" charset="0"/>
                <a:cs typeface="Arial" charset="0"/>
              </a:rPr>
              <a:pPr/>
              <a:t>22</a:t>
            </a:fld>
            <a:endParaRPr lang="fr-FR" smtClean="0">
              <a:latin typeface="Arial" charset="0"/>
              <a:cs typeface="Arial"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a:lstStyle/>
          <a:p>
            <a:fld id="{93BC0F8E-D65B-4E86-9368-53490F89DF54}" type="slidenum">
              <a:rPr lang="fr-FR" smtClean="0">
                <a:latin typeface="Arial" charset="0"/>
                <a:cs typeface="Arial" charset="0"/>
              </a:rPr>
              <a:pPr/>
              <a:t>23</a:t>
            </a:fld>
            <a:endParaRPr lang="fr-FR" smtClean="0">
              <a:latin typeface="Arial" charset="0"/>
              <a:cs typeface="Arial"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a:lstStyle/>
          <a:p>
            <a:fld id="{891D159C-584B-4EBA-A515-0DA0E52C89FA}" type="slidenum">
              <a:rPr lang="fr-FR" smtClean="0">
                <a:latin typeface="Arial" charset="0"/>
                <a:cs typeface="Arial" charset="0"/>
              </a:rPr>
              <a:pPr/>
              <a:t>24</a:t>
            </a:fld>
            <a:endParaRPr lang="fr-FR" smtClean="0">
              <a:latin typeface="Arial" charset="0"/>
              <a:cs typeface="Arial"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a:lstStyle/>
          <a:p>
            <a:fld id="{4059000E-F586-42CC-97F4-20438A048403}" type="slidenum">
              <a:rPr lang="fr-FR" smtClean="0">
                <a:latin typeface="Arial" charset="0"/>
                <a:cs typeface="Arial" charset="0"/>
              </a:rPr>
              <a:pPr/>
              <a:t>25</a:t>
            </a:fld>
            <a:endParaRPr lang="fr-FR" smtClean="0">
              <a:latin typeface="Arial" charset="0"/>
              <a:cs typeface="Arial"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a:lstStyle/>
          <a:p>
            <a:pPr eaLnBrk="1" hangingPunct="1"/>
            <a:endParaRPr lang="es-E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3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Rectángulo"/>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white">
          <a:xfrm>
            <a:off x="0" y="0"/>
            <a:ext cx="9144000" cy="2786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9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Conector recto"/>
          <p:cNvSpPr>
            <a:spLocks noChangeShapeType="1"/>
          </p:cNvSpPr>
          <p:nvPr/>
        </p:nvSpPr>
        <p:spPr bwMode="auto">
          <a:xfrm>
            <a:off x="155575" y="2786063"/>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1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12 Elipse"/>
          <p:cNvSpPr/>
          <p:nvPr/>
        </p:nvSpPr>
        <p:spPr>
          <a:xfrm>
            <a:off x="8509000" y="6223000"/>
            <a:ext cx="420688"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Subtítulo"/>
          <p:cNvSpPr>
            <a:spLocks noGrp="1"/>
          </p:cNvSpPr>
          <p:nvPr>
            <p:ph type="subTitle" idx="1"/>
          </p:nvPr>
        </p:nvSpPr>
        <p:spPr>
          <a:xfrm>
            <a:off x="285721" y="2962278"/>
            <a:ext cx="8615379" cy="1181104"/>
          </a:xfrm>
        </p:spPr>
        <p:txBody>
          <a:bodyPr>
            <a:noAutofit/>
          </a:bodyPr>
          <a:lstStyle>
            <a:lvl1pPr marL="0" indent="0" algn="ctr">
              <a:buNone/>
              <a:defRPr sz="2800" b="0" u="none" cap="all" spc="250" baseline="0">
                <a:solidFill>
                  <a:schemeClr val="tx2"/>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dirty="0" smtClean="0"/>
              <a:t>Haga clic para modificar el estilo de subtítulo del patrón</a:t>
            </a:r>
            <a:endParaRPr lang="en-US" dirty="0"/>
          </a:p>
        </p:txBody>
      </p:sp>
      <p:sp>
        <p:nvSpPr>
          <p:cNvPr id="8" name="7 Título"/>
          <p:cNvSpPr>
            <a:spLocks noGrp="1"/>
          </p:cNvSpPr>
          <p:nvPr>
            <p:ph type="ctrTitle"/>
          </p:nvPr>
        </p:nvSpPr>
        <p:spPr>
          <a:xfrm>
            <a:off x="657252" y="1295376"/>
            <a:ext cx="7772400" cy="1347806"/>
          </a:xfrm>
        </p:spPr>
        <p:txBody>
          <a:bodyPr/>
          <a:lstStyle>
            <a:lvl1pPr algn="ctr">
              <a:defRPr sz="4400" b="1">
                <a:solidFill>
                  <a:schemeClr val="accent1"/>
                </a:solidFill>
              </a:defRPr>
            </a:lvl1pPr>
          </a:lstStyle>
          <a:p>
            <a:r>
              <a:rPr lang="es-ES" dirty="0" smtClean="0"/>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ido con título">
    <p:spTree>
      <p:nvGrpSpPr>
        <p:cNvPr id="1" name=""/>
        <p:cNvGrpSpPr/>
        <p:nvPr/>
      </p:nvGrpSpPr>
      <p:grpSpPr>
        <a:xfrm>
          <a:off x="0" y="0"/>
          <a:ext cx="0" cy="0"/>
          <a:chOff x="0" y="0"/>
          <a:chExt cx="0" cy="0"/>
        </a:xfrm>
      </p:grpSpPr>
      <p:sp>
        <p:nvSpPr>
          <p:cNvPr id="5" name="4 Rectángulo"/>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9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11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12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13 Elipse"/>
          <p:cNvSpPr/>
          <p:nvPr/>
        </p:nvSpPr>
        <p:spPr>
          <a:xfrm>
            <a:off x="214313" y="6223000"/>
            <a:ext cx="42068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381000" y="714357"/>
            <a:ext cx="2362200" cy="1000132"/>
          </a:xfrm>
        </p:spPr>
        <p:txBody>
          <a:bodyPr anchor="b">
            <a:noAutofit/>
          </a:bodyPr>
          <a:lstStyle>
            <a:lvl1pPr algn="l">
              <a:buNone/>
              <a:defRPr sz="2000" b="1">
                <a:solidFill>
                  <a:srgbClr val="FFFFFF"/>
                </a:solidFill>
                <a:effectLst>
                  <a:outerShdw blurRad="38100" dist="38100" dir="2700000" algn="tl">
                    <a:srgbClr val="000000">
                      <a:alpha val="43137"/>
                    </a:srgbClr>
                  </a:outerShdw>
                </a:effectLst>
              </a:defRPr>
            </a:lvl1pPr>
          </a:lstStyle>
          <a:p>
            <a:r>
              <a:rPr lang="es-ES" dirty="0" smtClean="0"/>
              <a:t>Haga clic para modificar el estilo de título del patrón</a:t>
            </a:r>
            <a:endParaRPr lang="en-US" dirty="0"/>
          </a:p>
        </p:txBody>
      </p:sp>
      <p:sp>
        <p:nvSpPr>
          <p:cNvPr id="3" name="2 Marcador de texto"/>
          <p:cNvSpPr>
            <a:spLocks noGrp="1"/>
          </p:cNvSpPr>
          <p:nvPr>
            <p:ph type="body" idx="2"/>
          </p:nvPr>
        </p:nvSpPr>
        <p:spPr>
          <a:xfrm>
            <a:off x="381000" y="1857365"/>
            <a:ext cx="2362200" cy="4268799"/>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s-ES" dirty="0" smtClean="0"/>
              <a:t>Haga clic para modificar el estilo de texto del patrón</a:t>
            </a:r>
          </a:p>
        </p:txBody>
      </p:sp>
      <p:sp>
        <p:nvSpPr>
          <p:cNvPr id="20" name="19 Marcador de contenido"/>
          <p:cNvSpPr>
            <a:spLocks noGrp="1"/>
          </p:cNvSpPr>
          <p:nvPr>
            <p:ph sz="quarter" idx="1"/>
          </p:nvPr>
        </p:nvSpPr>
        <p:spPr>
          <a:xfrm>
            <a:off x="3124200" y="685800"/>
            <a:ext cx="5638800" cy="5410200"/>
          </a:xfrm>
        </p:spPr>
        <p:txBody>
          <a:bodyPr/>
          <a:lstStyle>
            <a:lvl2pPr>
              <a:defRPr/>
            </a:lvl2pPr>
          </a:lstStyle>
          <a:p>
            <a:pPr lvl="0"/>
            <a:r>
              <a:rPr lang="es-ES" dirty="0" smtClean="0"/>
              <a:t>Haga clic para modificar el estilo de texto del patrón</a:t>
            </a:r>
          </a:p>
          <a:p>
            <a:pPr lvl="1"/>
            <a:r>
              <a:rPr lang="es-ES" smtClean="0"/>
              <a:t> Segundo </a:t>
            </a:r>
            <a:r>
              <a:rPr lang="es-ES" dirty="0" smtClean="0"/>
              <a:t>nivel</a:t>
            </a:r>
          </a:p>
          <a:p>
            <a:pPr lvl="2"/>
            <a:r>
              <a:rPr lang="es-ES" dirty="0" smtClean="0"/>
              <a:t>Tercer nivel</a:t>
            </a:r>
          </a:p>
          <a:p>
            <a:pPr lvl="3"/>
            <a:r>
              <a:rPr lang="es-ES" dirty="0" smtClean="0"/>
              <a:t>Cuarto nivel</a:t>
            </a:r>
          </a:p>
          <a:p>
            <a:pPr lvl="4"/>
            <a:r>
              <a:rPr lang="es-ES" dirty="0" smtClean="0"/>
              <a:t>Quinto nivel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1_Contenido con título">
    <p:spTree>
      <p:nvGrpSpPr>
        <p:cNvPr id="1" name=""/>
        <p:cNvGrpSpPr/>
        <p:nvPr/>
      </p:nvGrpSpPr>
      <p:grpSpPr>
        <a:xfrm>
          <a:off x="0" y="0"/>
          <a:ext cx="0" cy="0"/>
          <a:chOff x="0" y="0"/>
          <a:chExt cx="0" cy="0"/>
        </a:xfrm>
      </p:grpSpPr>
      <p:sp>
        <p:nvSpPr>
          <p:cNvPr id="4" name="3 Rectángulo"/>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9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10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1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12 Elipse"/>
          <p:cNvSpPr/>
          <p:nvPr/>
        </p:nvSpPr>
        <p:spPr>
          <a:xfrm>
            <a:off x="214313" y="6223000"/>
            <a:ext cx="42068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381000" y="714356"/>
            <a:ext cx="2362200" cy="5357850"/>
          </a:xfrm>
        </p:spPr>
        <p:txBody>
          <a:bodyPr>
            <a:noAutofit/>
          </a:bodyPr>
          <a:lstStyle>
            <a:lvl1pPr algn="l">
              <a:buNone/>
              <a:defRPr sz="2800" b="1">
                <a:solidFill>
                  <a:srgbClr val="FFFFFF"/>
                </a:solidFill>
                <a:effectLst>
                  <a:outerShdw blurRad="38100" dist="38100" dir="2700000" algn="tl">
                    <a:srgbClr val="000000">
                      <a:alpha val="43137"/>
                    </a:srgbClr>
                  </a:outerShdw>
                </a:effectLst>
              </a:defRPr>
            </a:lvl1pPr>
          </a:lstStyle>
          <a:p>
            <a:r>
              <a:rPr lang="es-ES" dirty="0" smtClean="0"/>
              <a:t>Haga clic para modificar el estilo de título del patrón</a:t>
            </a:r>
            <a:endParaRPr lang="en-US" dirty="0"/>
          </a:p>
        </p:txBody>
      </p:sp>
      <p:sp>
        <p:nvSpPr>
          <p:cNvPr id="20" name="19 Marcador de contenido"/>
          <p:cNvSpPr>
            <a:spLocks noGrp="1"/>
          </p:cNvSpPr>
          <p:nvPr>
            <p:ph sz="quarter" idx="1"/>
          </p:nvPr>
        </p:nvSpPr>
        <p:spPr>
          <a:xfrm>
            <a:off x="3124200" y="685800"/>
            <a:ext cx="5638800" cy="5410200"/>
          </a:xfrm>
        </p:spPr>
        <p:txBody>
          <a:bodyPr/>
          <a:lstStyle>
            <a:lvl1pPr marL="457200" indent="-457200">
              <a:buFont typeface="+mj-lt"/>
              <a:buAutoNum type="arabicPeriod"/>
              <a:defRPr u="none"/>
            </a:lvl1pPr>
            <a:lvl2pPr marL="731520" indent="-457200">
              <a:buFont typeface="+mj-lt"/>
              <a:buAutoNum type="arabicPeriod"/>
              <a:defRPr/>
            </a:lvl2pPr>
            <a:lvl3pPr marL="937260" indent="-342900">
              <a:buFont typeface="+mj-lt"/>
              <a:buAutoNum type="arabicPeriod"/>
              <a:defRPr/>
            </a:lvl3pPr>
            <a:lvl4pPr marL="1211580" indent="-342900">
              <a:buFont typeface="+mj-lt"/>
              <a:buAutoNum type="arabicPeriod"/>
              <a:defRPr/>
            </a:lvl4pPr>
            <a:lvl5pPr marL="1485900" indent="-342900">
              <a:buFont typeface="+mj-lt"/>
              <a:buAutoNum type="arabicPeriod"/>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9 Rectángulo"/>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1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12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13 Elipse"/>
          <p:cNvSpPr/>
          <p:nvPr/>
        </p:nvSpPr>
        <p:spPr>
          <a:xfrm>
            <a:off x="293688" y="6215063"/>
            <a:ext cx="420687" cy="42068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285721" y="714356"/>
            <a:ext cx="2500331" cy="5534044"/>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s-ES" dirty="0" smtClean="0"/>
              <a:t>Haga clic para modificar el estilo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bg>
      <p:bgRef idx="1001">
        <a:schemeClr val="bg2"/>
      </p:bgRef>
    </p:bg>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 name="1 Título"/>
          <p:cNvSpPr>
            <a:spLocks noGrp="1"/>
          </p:cNvSpPr>
          <p:nvPr>
            <p:ph type="title"/>
          </p:nvPr>
        </p:nvSpPr>
        <p:spPr/>
        <p:txBody>
          <a:bodyPr/>
          <a:lstStyle/>
          <a:p>
            <a:r>
              <a:rPr lang="es-ES" smtClean="0"/>
              <a:t>Haga clic para modificar el estilo de título del patrón</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4" name="3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9 Conector recto"/>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Elipse"/>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1 Elipse"/>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vertical"/>
          <p:cNvSpPr>
            <a:spLocks noGrp="1"/>
          </p:cNvSpPr>
          <p:nvPr>
            <p:ph type="body" orient="vert" idx="1"/>
          </p:nvPr>
        </p:nvSpPr>
        <p:spPr>
          <a:xfrm>
            <a:off x="304800" y="304800"/>
            <a:ext cx="6553200" cy="582136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 name="1 Título vertical"/>
          <p:cNvSpPr>
            <a:spLocks noGrp="1"/>
          </p:cNvSpPr>
          <p:nvPr>
            <p:ph type="title" orient="vert"/>
          </p:nvPr>
        </p:nvSpPr>
        <p:spPr>
          <a:xfrm>
            <a:off x="7391400" y="304803"/>
            <a:ext cx="1447800" cy="5851525"/>
          </a:xfrm>
        </p:spPr>
        <p:txBody>
          <a:bodyPr vert="eaVert"/>
          <a:lstStyle/>
          <a:p>
            <a:r>
              <a:rPr lang="es-ES" smtClean="0"/>
              <a:t>Haga clic para modificar el estilo de título del patrón</a:t>
            </a:r>
            <a:endParaRPr lang="en-US"/>
          </a:p>
        </p:txBody>
      </p:sp>
      <p:sp>
        <p:nvSpPr>
          <p:cNvPr id="13" name="5 Marcador de número de diapositiva"/>
          <p:cNvSpPr>
            <a:spLocks noGrp="1"/>
          </p:cNvSpPr>
          <p:nvPr>
            <p:ph type="sldNum" sz="quarter" idx="10"/>
          </p:nvPr>
        </p:nvSpPr>
        <p:spPr>
          <a:xfrm>
            <a:off x="6915150" y="3009900"/>
            <a:ext cx="457200" cy="441325"/>
          </a:xfrm>
          <a:prstGeom prst="rect">
            <a:avLst/>
          </a:prstGeom>
        </p:spPr>
        <p:txBody>
          <a:bodyPr vert="horz" wrap="square" lIns="91440" tIns="45720" rIns="91440" bIns="45720" numCol="1" anchor="t" anchorCtr="0" compatLnSpc="1">
            <a:prstTxWarp prst="textNoShape">
              <a:avLst/>
            </a:prstTxWarp>
          </a:bodyPr>
          <a:lstStyle>
            <a:lvl1pPr>
              <a:defRPr>
                <a:latin typeface="Georgia" pitchFamily="18" charset="0"/>
                <a:cs typeface="Arial" pitchFamily="34" charset="0"/>
              </a:defRPr>
            </a:lvl1pPr>
          </a:lstStyle>
          <a:p>
            <a:pPr>
              <a:defRPr/>
            </a:pPr>
            <a:fld id="{A4D4EB95-0388-4D51-A0B7-47E8788EE734}" type="slidenum">
              <a:rPr lang="es-ES"/>
              <a:pPr>
                <a:defRPr/>
              </a:pPr>
              <a:t>‹Nr.›</a:t>
            </a:fld>
            <a:endParaRPr lang="es-ES"/>
          </a:p>
        </p:txBody>
      </p:sp>
      <p:sp>
        <p:nvSpPr>
          <p:cNvPr id="14" name="3 Marcador de fecha"/>
          <p:cNvSpPr>
            <a:spLocks noGrp="1"/>
          </p:cNvSpPr>
          <p:nvPr>
            <p:ph type="dt" sz="half" idx="11"/>
          </p:nvPr>
        </p:nvSpPr>
        <p:spPr>
          <a:xfrm>
            <a:off x="5791200" y="6405563"/>
            <a:ext cx="30448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s-ES"/>
          </a:p>
        </p:txBody>
      </p:sp>
      <p:sp>
        <p:nvSpPr>
          <p:cNvPr id="15" name="4 Marcador de pie de página"/>
          <p:cNvSpPr>
            <a:spLocks noGrp="1"/>
          </p:cNvSpPr>
          <p:nvPr>
            <p:ph type="ftr" sz="quarter" idx="12"/>
          </p:nvPr>
        </p:nvSpPr>
        <p:spPr>
          <a:xfrm>
            <a:off x="304800" y="6410325"/>
            <a:ext cx="3581400" cy="366713"/>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301752" y="300040"/>
            <a:ext cx="8534400" cy="485756"/>
          </a:xfrm>
        </p:spPr>
        <p:txBody>
          <a:bodyPr/>
          <a:lstStyle>
            <a:lvl1pPr algn="ctr">
              <a:defRPr/>
            </a:lvl1pPr>
          </a:lstStyle>
          <a:p>
            <a:r>
              <a:rPr lang="es-ES" dirty="0" smtClean="0"/>
              <a:t>Haga clic para modificar el estilo de título del patrón</a:t>
            </a:r>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ransparencias normales">
    <p:spTree>
      <p:nvGrpSpPr>
        <p:cNvPr id="1" name=""/>
        <p:cNvGrpSpPr/>
        <p:nvPr/>
      </p:nvGrpSpPr>
      <p:grpSpPr>
        <a:xfrm>
          <a:off x="0" y="0"/>
          <a:ext cx="0" cy="0"/>
          <a:chOff x="0" y="0"/>
          <a:chExt cx="0" cy="0"/>
        </a:xfrm>
      </p:grpSpPr>
      <p:sp>
        <p:nvSpPr>
          <p:cNvPr id="4" name="3 CuadroTexto"/>
          <p:cNvSpPr txBox="1"/>
          <p:nvPr userDrawn="1"/>
        </p:nvSpPr>
        <p:spPr>
          <a:xfrm>
            <a:off x="285750" y="1071563"/>
            <a:ext cx="8572500" cy="5214937"/>
          </a:xfrm>
          <a:prstGeom prst="rect">
            <a:avLst/>
          </a:prstGeom>
          <a:noFill/>
        </p:spPr>
        <p:txBody>
          <a:bodyPr/>
          <a:lstStyle/>
          <a:p>
            <a:pPr fontAlgn="auto">
              <a:spcBef>
                <a:spcPts val="0"/>
              </a:spcBef>
              <a:spcAft>
                <a:spcPts val="0"/>
              </a:spcAft>
              <a:defRPr/>
            </a:pPr>
            <a:endParaRPr lang="es-ES" dirty="0">
              <a:latin typeface="+mn-lt"/>
              <a:cs typeface="+mn-cs"/>
            </a:endParaRPr>
          </a:p>
        </p:txBody>
      </p:sp>
      <p:sp>
        <p:nvSpPr>
          <p:cNvPr id="2" name="1 Título"/>
          <p:cNvSpPr>
            <a:spLocks noGrp="1"/>
          </p:cNvSpPr>
          <p:nvPr>
            <p:ph type="title"/>
          </p:nvPr>
        </p:nvSpPr>
        <p:spPr/>
        <p:txBody>
          <a:bodyPr/>
          <a:lstStyle>
            <a:lvl1pPr>
              <a:defRPr sz="2700">
                <a:latin typeface="+mj-lt"/>
                <a:cs typeface="Arial" pitchFamily="34" charset="0"/>
              </a:defRPr>
            </a:lvl1pPr>
          </a:lstStyle>
          <a:p>
            <a:r>
              <a:rPr lang="es-ES" dirty="0" smtClean="0"/>
              <a:t>Haga clic para modificar el estilo de título del patrón</a:t>
            </a:r>
            <a:endParaRPr lang="en-US" dirty="0"/>
          </a:p>
        </p:txBody>
      </p:sp>
      <p:sp>
        <p:nvSpPr>
          <p:cNvPr id="7" name="7 Marcador de contenido"/>
          <p:cNvSpPr>
            <a:spLocks noGrp="1"/>
          </p:cNvSpPr>
          <p:nvPr>
            <p:ph sz="quarter" idx="1"/>
          </p:nvPr>
        </p:nvSpPr>
        <p:spPr>
          <a:xfrm>
            <a:off x="214283" y="928670"/>
            <a:ext cx="8591391" cy="5500726"/>
          </a:xfrm>
        </p:spPr>
        <p:txBody>
          <a:bodyPr>
            <a:normAutofit/>
          </a:bodyPr>
          <a:lstStyle>
            <a:lvl1pPr>
              <a:lnSpc>
                <a:spcPct val="150000"/>
              </a:lnSpc>
              <a:defRPr sz="2600" u="none">
                <a:solidFill>
                  <a:schemeClr val="tx2">
                    <a:lumMod val="50000"/>
                  </a:schemeClr>
                </a:solidFill>
                <a:effectLst>
                  <a:outerShdw blurRad="38100" dist="38100" dir="2700000" algn="tl">
                    <a:srgbClr val="000000">
                      <a:alpha val="43137"/>
                    </a:srgbClr>
                  </a:outerShdw>
                </a:effectLst>
                <a:latin typeface="+mj-lt"/>
                <a:cs typeface="Arial" pitchFamily="34" charset="0"/>
              </a:defRPr>
            </a:lvl1pPr>
            <a:lvl2pPr>
              <a:buSzPct val="95000"/>
              <a:buFont typeface="Wingdings" pitchFamily="2" charset="2"/>
              <a:buChar char=""/>
              <a:defRPr sz="2200">
                <a:solidFill>
                  <a:schemeClr val="tx1"/>
                </a:solidFill>
                <a:latin typeface="+mj-lt"/>
                <a:cs typeface="Arial" pitchFamily="34" charset="0"/>
              </a:defRPr>
            </a:lvl2pPr>
            <a:lvl3pPr>
              <a:lnSpc>
                <a:spcPct val="150000"/>
              </a:lnSpc>
              <a:defRPr sz="2000">
                <a:latin typeface="+mj-lt"/>
                <a:cs typeface="Arial" pitchFamily="34" charset="0"/>
              </a:defRPr>
            </a:lvl3pPr>
            <a:lvl4pPr>
              <a:lnSpc>
                <a:spcPct val="150000"/>
              </a:lnSpc>
              <a:defRPr sz="1800">
                <a:latin typeface="+mj-lt"/>
                <a:cs typeface="Arial" pitchFamily="34" charset="0"/>
              </a:defRPr>
            </a:lvl4pPr>
            <a:lvl5pPr>
              <a:lnSpc>
                <a:spcPct val="150000"/>
              </a:lnSpc>
              <a:defRPr sz="1600">
                <a:latin typeface="+mj-lt"/>
                <a:cs typeface="Arial" pitchFamily="34" charset="0"/>
              </a:defRPr>
            </a:lvl5pPr>
          </a:lstStyle>
          <a:p>
            <a:pPr lvl="0"/>
            <a:r>
              <a:rPr lang="es-ES" dirty="0" smtClean="0"/>
              <a:t>Haga clic para modificar el estilo de texto del patrón</a:t>
            </a:r>
          </a:p>
          <a:p>
            <a:pPr lvl="1"/>
            <a:r>
              <a:rPr lang="es-ES" dirty="0" smtClean="0"/>
              <a:t> Segundo nivel</a:t>
            </a:r>
          </a:p>
          <a:p>
            <a:pPr lvl="2"/>
            <a:r>
              <a:rPr lang="es-ES" dirty="0" smtClean="0"/>
              <a:t>Tercer nivel</a:t>
            </a:r>
          </a:p>
          <a:p>
            <a:pPr lvl="3"/>
            <a:r>
              <a:rPr lang="es-ES" dirty="0" smtClean="0"/>
              <a:t>Cuarto nivel</a:t>
            </a:r>
          </a:p>
          <a:p>
            <a:pPr lvl="4"/>
            <a:r>
              <a:rPr lang="es-ES" dirty="0"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1"/>
            <a:ext cx="8534400" cy="485756"/>
          </a:xfrm>
        </p:spPr>
        <p:txBody>
          <a:bodyPr/>
          <a:lstStyle>
            <a:lvl1pPr>
              <a:defRPr>
                <a:solidFill>
                  <a:schemeClr val="accent3">
                    <a:shade val="75000"/>
                  </a:schemeClr>
                </a:solidFill>
              </a:defRPr>
            </a:lvl1pPr>
          </a:lstStyle>
          <a:p>
            <a:r>
              <a:rPr lang="es-ES" dirty="0" smtClean="0"/>
              <a:t>Haga clic para modificar el estilo de título del patrón</a:t>
            </a:r>
            <a:endParaRPr lang="en-US" dirty="0"/>
          </a:p>
        </p:txBody>
      </p:sp>
      <p:sp>
        <p:nvSpPr>
          <p:cNvPr id="8" name="7 Marcador de contenido"/>
          <p:cNvSpPr>
            <a:spLocks noGrp="1"/>
          </p:cNvSpPr>
          <p:nvPr>
            <p:ph sz="quarter" idx="1"/>
          </p:nvPr>
        </p:nvSpPr>
        <p:spPr>
          <a:xfrm>
            <a:off x="301752" y="1527048"/>
            <a:ext cx="8503920" cy="4830910"/>
          </a:xfrm>
        </p:spPr>
        <p:txBody>
          <a:bodyPr/>
          <a:lstStyle>
            <a:lvl2pPr>
              <a:defRPr/>
            </a:lvl2pPr>
          </a:lstStyle>
          <a:p>
            <a:pPr lvl="0"/>
            <a:r>
              <a:rPr lang="es-ES" dirty="0" smtClean="0"/>
              <a:t>Haga clic para modificar el estilo de texto del patrón</a:t>
            </a:r>
          </a:p>
          <a:p>
            <a:pPr lvl="1"/>
            <a:r>
              <a:rPr lang="es-ES" dirty="0" smtClean="0"/>
              <a:t> Segundo nivel</a:t>
            </a:r>
          </a:p>
          <a:p>
            <a:pPr lvl="2"/>
            <a:r>
              <a:rPr lang="es-ES" dirty="0" smtClean="0"/>
              <a:t>Tercer nivel</a:t>
            </a:r>
          </a:p>
          <a:p>
            <a:pPr lvl="3"/>
            <a:r>
              <a:rPr lang="es-ES" dirty="0" smtClean="0"/>
              <a:t>Cuarto nivel</a:t>
            </a:r>
          </a:p>
          <a:p>
            <a:pPr lvl="4"/>
            <a:r>
              <a:rPr lang="es-ES" dirty="0" smtClean="0"/>
              <a:t>Quinto nivel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Encabezado de sección">
    <p:spTree>
      <p:nvGrpSpPr>
        <p:cNvPr id="1" name=""/>
        <p:cNvGrpSpPr/>
        <p:nvPr/>
      </p:nvGrpSpPr>
      <p:grpSpPr>
        <a:xfrm>
          <a:off x="0" y="0"/>
          <a:ext cx="0" cy="0"/>
          <a:chOff x="0" y="0"/>
          <a:chExt cx="0" cy="0"/>
        </a:xfrm>
      </p:grpSpPr>
      <p:sp>
        <p:nvSpPr>
          <p:cNvPr id="4" name="3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auto">
          <a:xfrm>
            <a:off x="155575" y="2143125"/>
            <a:ext cx="8832850" cy="149701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9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11 Conector recto"/>
          <p:cNvSpPr>
            <a:spLocks noChangeShapeType="1"/>
          </p:cNvSpPr>
          <p:nvPr/>
        </p:nvSpPr>
        <p:spPr bwMode="auto">
          <a:xfrm>
            <a:off x="152400" y="3786188"/>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12 Elipse"/>
          <p:cNvSpPr/>
          <p:nvPr/>
        </p:nvSpPr>
        <p:spPr>
          <a:xfrm>
            <a:off x="8509000" y="214313"/>
            <a:ext cx="420688" cy="42068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2500299" y="4000504"/>
            <a:ext cx="6480175" cy="928694"/>
          </a:xfrm>
        </p:spPr>
        <p:txBody>
          <a:bodyPr>
            <a:noAutofit/>
          </a:bodyPr>
          <a:lstStyle>
            <a:lvl1pPr marL="0" indent="0" algn="l">
              <a:buNone/>
              <a:defRPr sz="2800" b="0" u="none" cap="all" spc="250" baseline="0">
                <a:solidFill>
                  <a:schemeClr val="tx2"/>
                </a:solidFill>
                <a:effectLst>
                  <a:outerShdw blurRad="38100" dist="38100" dir="2700000" algn="tl">
                    <a:srgbClr val="000000">
                      <a:alpha val="43137"/>
                    </a:srgbClr>
                  </a:outerShdw>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dirty="0" smtClean="0"/>
              <a:t>Haga clic para modificar el estilo de texto del patrón</a:t>
            </a:r>
          </a:p>
        </p:txBody>
      </p:sp>
      <p:sp>
        <p:nvSpPr>
          <p:cNvPr id="2" name="1 Título"/>
          <p:cNvSpPr>
            <a:spLocks noGrp="1"/>
          </p:cNvSpPr>
          <p:nvPr>
            <p:ph type="title"/>
          </p:nvPr>
        </p:nvSpPr>
        <p:spPr>
          <a:xfrm>
            <a:off x="142844" y="2285992"/>
            <a:ext cx="7772400" cy="1285884"/>
          </a:xfrm>
        </p:spPr>
        <p:txBody>
          <a:bodyPr anchor="b"/>
          <a:lstStyle>
            <a:lvl1pPr algn="ctr">
              <a:buNone/>
              <a:defRPr sz="3600" b="0" cap="none" baseline="0">
                <a:solidFill>
                  <a:srgbClr val="FFFFFF"/>
                </a:solidFill>
              </a:defRPr>
            </a:lvl1pPr>
          </a:lstStyle>
          <a:p>
            <a:r>
              <a:rPr lang="es-ES" dirty="0" smtClean="0"/>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entre secciones">
    <p:spTree>
      <p:nvGrpSpPr>
        <p:cNvPr id="1" name=""/>
        <p:cNvGrpSpPr/>
        <p:nvPr/>
      </p:nvGrpSpPr>
      <p:grpSpPr>
        <a:xfrm>
          <a:off x="0" y="0"/>
          <a:ext cx="0" cy="0"/>
          <a:chOff x="0" y="0"/>
          <a:chExt cx="0" cy="0"/>
        </a:xfrm>
      </p:grpSpPr>
      <p:sp>
        <p:nvSpPr>
          <p:cNvPr id="3" name="2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3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auto">
          <a:xfrm>
            <a:off x="155575" y="2714625"/>
            <a:ext cx="8832850" cy="78581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9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10 Elipse"/>
          <p:cNvSpPr/>
          <p:nvPr userDrawn="1"/>
        </p:nvSpPr>
        <p:spPr>
          <a:xfrm>
            <a:off x="8580438" y="3365500"/>
            <a:ext cx="42068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1 Rectángulo"/>
          <p:cNvSpPr>
            <a:spLocks noChangeArrowheads="1"/>
          </p:cNvSpPr>
          <p:nvPr userDrawn="1"/>
        </p:nvSpPr>
        <p:spPr bwMode="auto">
          <a:xfrm>
            <a:off x="168275" y="1428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12 Elipse"/>
          <p:cNvSpPr/>
          <p:nvPr/>
        </p:nvSpPr>
        <p:spPr>
          <a:xfrm>
            <a:off x="722313" y="214313"/>
            <a:ext cx="420687" cy="420687"/>
          </a:xfrm>
          <a:prstGeom prst="ellipse">
            <a:avLst/>
          </a:prstGeom>
          <a:solidFill>
            <a:srgbClr val="FFFFFF"/>
          </a:solidFill>
          <a:ln w="50800" cap="rnd" cmpd="dbl" algn="ctr">
            <a:solidFill>
              <a:schemeClr val="accent2">
                <a:lumMod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Elipse"/>
          <p:cNvSpPr/>
          <p:nvPr userDrawn="1"/>
        </p:nvSpPr>
        <p:spPr>
          <a:xfrm>
            <a:off x="214313" y="214313"/>
            <a:ext cx="420687" cy="420687"/>
          </a:xfrm>
          <a:prstGeom prst="ellipse">
            <a:avLst/>
          </a:prstGeom>
          <a:solidFill>
            <a:srgbClr val="FFFFFF"/>
          </a:solidFill>
          <a:ln w="50800" cap="rnd" cmpd="dbl" algn="ctr">
            <a:solidFill>
              <a:schemeClr val="accent1">
                <a:lumMod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Elipse"/>
          <p:cNvSpPr/>
          <p:nvPr userDrawn="1"/>
        </p:nvSpPr>
        <p:spPr>
          <a:xfrm>
            <a:off x="1214438" y="214313"/>
            <a:ext cx="420687" cy="420687"/>
          </a:xfrm>
          <a:prstGeom prst="ellipse">
            <a:avLst/>
          </a:prstGeom>
          <a:solidFill>
            <a:srgbClr val="FFFFFF"/>
          </a:solidFill>
          <a:ln w="50800" cap="rnd" cmpd="dbl" algn="ctr">
            <a:solidFill>
              <a:schemeClr val="accent1">
                <a:lumMod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657252" y="2714622"/>
            <a:ext cx="7772400" cy="785818"/>
          </a:xfrm>
        </p:spPr>
        <p:txBody>
          <a:bodyPr/>
          <a:lstStyle>
            <a:lvl1pPr algn="ctr">
              <a:buNone/>
              <a:defRPr sz="3200" b="0" cap="none" baseline="0">
                <a:solidFill>
                  <a:srgbClr val="FFFFFF"/>
                </a:solidFill>
              </a:defRPr>
            </a:lvl1pPr>
          </a:lstStyle>
          <a:p>
            <a:r>
              <a:rPr lang="es-ES" dirty="0" smtClean="0"/>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bg>
      <p:bgRef idx="1001">
        <a:schemeClr val="bg2"/>
      </p:bgRef>
    </p:bg>
    <p:spTree>
      <p:nvGrpSpPr>
        <p:cNvPr id="1" name=""/>
        <p:cNvGrpSpPr/>
        <p:nvPr/>
      </p:nvGrpSpPr>
      <p:grpSpPr>
        <a:xfrm>
          <a:off x="0" y="0"/>
          <a:ext cx="0" cy="0"/>
          <a:chOff x="0" y="0"/>
          <a:chExt cx="0" cy="0"/>
        </a:xfrm>
      </p:grpSpPr>
      <p:sp>
        <p:nvSpPr>
          <p:cNvPr id="5" name="4 Conector recto"/>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301754" y="300040"/>
            <a:ext cx="8627967" cy="485756"/>
          </a:xfrm>
        </p:spPr>
        <p:txBody>
          <a:bodyPr/>
          <a:lstStyle/>
          <a:p>
            <a:r>
              <a:rPr lang="es-ES" dirty="0" smtClean="0"/>
              <a:t>Haga clic para modificar el estilo de título del patrón</a:t>
            </a:r>
            <a:endParaRPr lang="en-US" dirty="0"/>
          </a:p>
        </p:txBody>
      </p:sp>
      <p:sp>
        <p:nvSpPr>
          <p:cNvPr id="10" name="9 Marcador de contenido"/>
          <p:cNvSpPr>
            <a:spLocks noGrp="1"/>
          </p:cNvSpPr>
          <p:nvPr>
            <p:ph sz="half" idx="1"/>
          </p:nvPr>
        </p:nvSpPr>
        <p:spPr>
          <a:xfrm>
            <a:off x="301752" y="1371600"/>
            <a:ext cx="4038600" cy="4681728"/>
          </a:xfrm>
        </p:spPr>
        <p:txBody>
          <a:bodyPr/>
          <a:lstStyle>
            <a:lvl1pPr>
              <a:defRPr sz="2500"/>
            </a:lvl1pPr>
            <a:lvl2pPr>
              <a:defRPr/>
            </a:lvl2pPr>
          </a:lstStyle>
          <a:p>
            <a:pPr lvl="0"/>
            <a:r>
              <a:rPr lang="es-ES" dirty="0" smtClean="0"/>
              <a:t>Haga clic para modificar el estilo de texto del patrón</a:t>
            </a:r>
          </a:p>
          <a:p>
            <a:pPr lvl="1"/>
            <a:r>
              <a:rPr lang="es-ES" dirty="0" smtClean="0"/>
              <a:t> 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12" name="11 Marcador de contenido"/>
          <p:cNvSpPr>
            <a:spLocks noGrp="1"/>
          </p:cNvSpPr>
          <p:nvPr>
            <p:ph sz="half" idx="2"/>
          </p:nvPr>
        </p:nvSpPr>
        <p:spPr>
          <a:xfrm>
            <a:off x="4800600" y="1371600"/>
            <a:ext cx="4038600" cy="4681728"/>
          </a:xfrm>
        </p:spPr>
        <p:txBody>
          <a:bodyPr/>
          <a:lstStyle>
            <a:lvl1pPr>
              <a:defRPr sz="2500"/>
            </a:lvl1pPr>
            <a:lvl2pPr>
              <a:defRPr/>
            </a:lvl2pPr>
          </a:lstStyle>
          <a:p>
            <a:pPr lvl="0"/>
            <a:r>
              <a:rPr lang="es-ES" dirty="0" smtClean="0"/>
              <a:t>Haga clic para modificar el estilo de texto del patrón</a:t>
            </a:r>
          </a:p>
          <a:p>
            <a:pPr lvl="1"/>
            <a:r>
              <a:rPr lang="es-ES" dirty="0" smtClean="0"/>
              <a:t> Segundo nivel</a:t>
            </a:r>
          </a:p>
          <a:p>
            <a:pPr lvl="2"/>
            <a:r>
              <a:rPr lang="es-ES" dirty="0" smtClean="0"/>
              <a:t>Tercer nivel</a:t>
            </a:r>
          </a:p>
          <a:p>
            <a:pPr lvl="3"/>
            <a:r>
              <a:rPr lang="es-ES" dirty="0" smtClean="0"/>
              <a:t>Cuarto nivel</a:t>
            </a:r>
          </a:p>
          <a:p>
            <a:pPr lvl="4"/>
            <a:r>
              <a:rPr lang="es-ES" dirty="0" smtClean="0"/>
              <a:t>Quinto nivel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Comparación 2">
    <p:bg>
      <p:bgRef idx="1001">
        <a:schemeClr val="bg2"/>
      </p:bgRef>
    </p:bg>
    <p:spTree>
      <p:nvGrpSpPr>
        <p:cNvPr id="1" name=""/>
        <p:cNvGrpSpPr/>
        <p:nvPr/>
      </p:nvGrpSpPr>
      <p:grpSpPr>
        <a:xfrm>
          <a:off x="0" y="0"/>
          <a:ext cx="0" cy="0"/>
          <a:chOff x="0" y="0"/>
          <a:chExt cx="0" cy="0"/>
        </a:xfrm>
      </p:grpSpPr>
      <p:sp>
        <p:nvSpPr>
          <p:cNvPr id="8" name="7 Conector recto"/>
          <p:cNvSpPr>
            <a:spLocks noChangeShapeType="1"/>
          </p:cNvSpPr>
          <p:nvPr/>
        </p:nvSpPr>
        <p:spPr bwMode="auto">
          <a:xfrm flipV="1">
            <a:off x="4572000" y="2170113"/>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white">
          <a:xfrm>
            <a:off x="0" y="0"/>
            <a:ext cx="9144000" cy="314325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9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12 Rectángulo"/>
          <p:cNvSpPr/>
          <p:nvPr/>
        </p:nvSpPr>
        <p:spPr>
          <a:xfrm>
            <a:off x="152400" y="2928938"/>
            <a:ext cx="8832850" cy="500062"/>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Rectángulo"/>
          <p:cNvSpPr>
            <a:spLocks noChangeArrowheads="1"/>
          </p:cNvSpPr>
          <p:nvPr/>
        </p:nvSpPr>
        <p:spPr bwMode="auto">
          <a:xfrm>
            <a:off x="146050" y="6500813"/>
            <a:ext cx="8832850" cy="2857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15 Conector recto"/>
          <p:cNvSpPr>
            <a:spLocks noChangeShapeType="1"/>
          </p:cNvSpPr>
          <p:nvPr/>
        </p:nvSpPr>
        <p:spPr bwMode="auto">
          <a:xfrm>
            <a:off x="152400" y="928688"/>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2 Marcador de texto"/>
          <p:cNvSpPr>
            <a:spLocks noGrp="1"/>
          </p:cNvSpPr>
          <p:nvPr>
            <p:ph type="body" idx="1"/>
          </p:nvPr>
        </p:nvSpPr>
        <p:spPr>
          <a:xfrm>
            <a:off x="285721" y="2857497"/>
            <a:ext cx="4214843" cy="57150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lgn="ctr">
              <a:lnSpc>
                <a:spcPct val="100000"/>
              </a:lnSpc>
              <a:buNone/>
              <a:defRPr lang="en-US" sz="2200" b="0" u="none" dirty="0" smtClean="0">
                <a:solidFill>
                  <a:srgbClr val="FFFFFF"/>
                </a:solidFill>
                <a:effectLst>
                  <a:outerShdw blurRad="38100" dist="38100" dir="2700000" algn="tl">
                    <a:srgbClr val="000000">
                      <a:alpha val="43137"/>
                    </a:srgbClr>
                  </a:outerShdw>
                </a:effectLst>
                <a:latin typeface="+mj-lt"/>
                <a:cs typeface="Arial" pitchFamily="34" charset="0"/>
              </a:defRPr>
            </a:lvl1pPr>
            <a:lvl2pPr>
              <a:buNone/>
              <a:defRPr sz="2000" b="1"/>
            </a:lvl2pPr>
            <a:lvl3pPr>
              <a:buNone/>
              <a:defRPr sz="1800" b="1"/>
            </a:lvl3pPr>
            <a:lvl4pPr>
              <a:buNone/>
              <a:defRPr sz="1600" b="1"/>
            </a:lvl4pPr>
            <a:lvl5pPr>
              <a:buNone/>
              <a:defRPr sz="1600" b="1"/>
            </a:lvl5pPr>
          </a:lstStyle>
          <a:p>
            <a:pPr lvl="0"/>
            <a:r>
              <a:rPr lang="es-ES" dirty="0" smtClean="0"/>
              <a:t>Haga clic para modificar el estilo de texto del patrón</a:t>
            </a:r>
          </a:p>
        </p:txBody>
      </p:sp>
      <p:sp>
        <p:nvSpPr>
          <p:cNvPr id="4" name="3 Marcador de texto"/>
          <p:cNvSpPr>
            <a:spLocks noGrp="1"/>
          </p:cNvSpPr>
          <p:nvPr>
            <p:ph type="body" sz="half" idx="3"/>
          </p:nvPr>
        </p:nvSpPr>
        <p:spPr>
          <a:xfrm>
            <a:off x="4643437" y="2857497"/>
            <a:ext cx="4214843" cy="571504"/>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lgn="ctr">
              <a:lnSpc>
                <a:spcPct val="100000"/>
              </a:lnSpc>
              <a:buNone/>
              <a:defRPr sz="2200" b="0" u="none">
                <a:effectLst>
                  <a:outerShdw blurRad="38100" dist="38100" dir="2700000" algn="tl">
                    <a:srgbClr val="000000">
                      <a:alpha val="43137"/>
                    </a:srgbClr>
                  </a:outerShdw>
                </a:effectLst>
                <a:latin typeface="+mj-lt"/>
                <a:cs typeface="Arial" pitchFamily="34" charset="0"/>
              </a:defRPr>
            </a:lvl1pPr>
            <a:lvl2pPr>
              <a:buNone/>
              <a:defRPr sz="2000" b="1"/>
            </a:lvl2pPr>
            <a:lvl3pPr>
              <a:buNone/>
              <a:defRPr sz="1800" b="1"/>
            </a:lvl3pPr>
            <a:lvl4pPr>
              <a:buNone/>
              <a:defRPr sz="1600" b="1"/>
            </a:lvl4pPr>
            <a:lvl5pPr>
              <a:buNone/>
              <a:defRPr sz="1600" b="1"/>
            </a:lvl5pPr>
          </a:lstStyle>
          <a:p>
            <a:pPr lvl="0"/>
            <a:r>
              <a:rPr lang="es-ES" dirty="0" smtClean="0"/>
              <a:t>Haga clic para modificar el estilo de texto del patrón</a:t>
            </a:r>
          </a:p>
        </p:txBody>
      </p:sp>
      <p:sp>
        <p:nvSpPr>
          <p:cNvPr id="24" name="23 Marcador de contenido"/>
          <p:cNvSpPr>
            <a:spLocks noGrp="1"/>
          </p:cNvSpPr>
          <p:nvPr>
            <p:ph sz="quarter" idx="2"/>
          </p:nvPr>
        </p:nvSpPr>
        <p:spPr>
          <a:xfrm>
            <a:off x="301752" y="3429001"/>
            <a:ext cx="4041648" cy="3071834"/>
          </a:xfrm>
        </p:spPr>
        <p:txBody>
          <a:bodyPr/>
          <a:lstStyle>
            <a:lvl2pPr>
              <a:defRPr/>
            </a:lvl2pPr>
            <a:lvl5pPr>
              <a:defRPr/>
            </a:lvl5pPr>
          </a:lstStyle>
          <a:p>
            <a:pPr lvl="0"/>
            <a:r>
              <a:rPr lang="es-ES" dirty="0" smtClean="0"/>
              <a:t>Haga clic para modificar el estilo de texto del patrón</a:t>
            </a:r>
          </a:p>
          <a:p>
            <a:pPr lvl="1"/>
            <a:r>
              <a:rPr lang="es-ES" dirty="0" smtClean="0"/>
              <a:t> 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26" name="25 Marcador de contenido"/>
          <p:cNvSpPr>
            <a:spLocks noGrp="1"/>
          </p:cNvSpPr>
          <p:nvPr>
            <p:ph sz="quarter" idx="4"/>
          </p:nvPr>
        </p:nvSpPr>
        <p:spPr>
          <a:xfrm>
            <a:off x="4800600" y="3429001"/>
            <a:ext cx="4038600" cy="3071834"/>
          </a:xfrm>
        </p:spPr>
        <p:txBody>
          <a:bodyPr/>
          <a:lstStyle>
            <a:lvl2pPr>
              <a:defRPr/>
            </a:lvl2pPr>
          </a:lstStyle>
          <a:p>
            <a:pPr lvl="0"/>
            <a:r>
              <a:rPr lang="es-ES" dirty="0" smtClean="0"/>
              <a:t>Haga clic para modificar el estilo de texto del patrón</a:t>
            </a:r>
          </a:p>
          <a:p>
            <a:pPr lvl="1"/>
            <a:r>
              <a:rPr lang="es-ES" dirty="0" smtClean="0"/>
              <a:t> 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23" name="22 Título"/>
          <p:cNvSpPr>
            <a:spLocks noGrp="1"/>
          </p:cNvSpPr>
          <p:nvPr>
            <p:ph type="title"/>
          </p:nvPr>
        </p:nvSpPr>
        <p:spPr>
          <a:xfrm>
            <a:off x="214281" y="300038"/>
            <a:ext cx="8786875" cy="485775"/>
          </a:xfrm>
        </p:spPr>
        <p:txBody>
          <a:bodyPr rtlCol="0" anchor="b"/>
          <a:lstStyle/>
          <a:p>
            <a:r>
              <a:rPr lang="es-ES" dirty="0" smtClean="0"/>
              <a:t>Haga clic para modificar el estilo de título del patrón</a:t>
            </a:r>
            <a:endParaRPr lang="en-US" dirty="0"/>
          </a:p>
        </p:txBody>
      </p:sp>
      <p:sp>
        <p:nvSpPr>
          <p:cNvPr id="15" name="23 Marcador de contenido"/>
          <p:cNvSpPr>
            <a:spLocks noGrp="1"/>
          </p:cNvSpPr>
          <p:nvPr>
            <p:ph sz="quarter" idx="10"/>
          </p:nvPr>
        </p:nvSpPr>
        <p:spPr>
          <a:xfrm>
            <a:off x="214281" y="1000108"/>
            <a:ext cx="8786875" cy="2000264"/>
          </a:xfrm>
        </p:spPr>
        <p:txBody>
          <a:bodyPr/>
          <a:lstStyle>
            <a:lvl1pPr>
              <a:lnSpc>
                <a:spcPct val="100000"/>
              </a:lnSpc>
              <a:spcBef>
                <a:spcPts val="600"/>
              </a:spcBef>
              <a:defRPr/>
            </a:lvl1pPr>
            <a:lvl2pPr>
              <a:defRPr/>
            </a:lvl2pPr>
          </a:lstStyle>
          <a:p>
            <a:pPr lvl="0"/>
            <a:r>
              <a:rPr lang="es-ES" dirty="0" smtClean="0"/>
              <a:t>Haga clic para modificar el estilo de texto del patrón</a:t>
            </a:r>
          </a:p>
          <a:p>
            <a:pPr lvl="1"/>
            <a:r>
              <a:rPr lang="es-ES" dirty="0" smtClean="0"/>
              <a:t> Segundo nivel</a:t>
            </a:r>
          </a:p>
          <a:p>
            <a:pPr lvl="2"/>
            <a:r>
              <a:rPr lang="es-ES" dirty="0" smtClean="0"/>
              <a:t>Tercer nivel</a:t>
            </a:r>
          </a:p>
          <a:p>
            <a:pPr lvl="3"/>
            <a:r>
              <a:rPr lang="es-ES" dirty="0" smtClean="0"/>
              <a:t>Cuarto nivel</a:t>
            </a:r>
          </a:p>
          <a:p>
            <a:pPr lvl="4"/>
            <a:r>
              <a:rPr lang="es-ES" dirty="0" smtClean="0"/>
              <a:t>Quinto nivel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ación">
    <p:bg>
      <p:bgRef idx="1001">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flipV="1">
            <a:off x="4572000" y="2000250"/>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white">
          <a:xfrm>
            <a:off x="0" y="0"/>
            <a:ext cx="9144000" cy="142875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10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11 Rectángulo"/>
          <p:cNvSpPr/>
          <p:nvPr/>
        </p:nvSpPr>
        <p:spPr>
          <a:xfrm>
            <a:off x="152400" y="1285875"/>
            <a:ext cx="8832850" cy="714375"/>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12 Rectángulo"/>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13 Conector recto"/>
          <p:cNvSpPr>
            <a:spLocks noChangeShapeType="1"/>
          </p:cNvSpPr>
          <p:nvPr/>
        </p:nvSpPr>
        <p:spPr bwMode="auto">
          <a:xfrm>
            <a:off x="152400" y="928688"/>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2 Marcador de texto"/>
          <p:cNvSpPr>
            <a:spLocks noGrp="1"/>
          </p:cNvSpPr>
          <p:nvPr>
            <p:ph type="body" idx="1"/>
          </p:nvPr>
        </p:nvSpPr>
        <p:spPr>
          <a:xfrm>
            <a:off x="301754" y="1357299"/>
            <a:ext cx="4040188" cy="57150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lgn="ctr">
              <a:lnSpc>
                <a:spcPct val="100000"/>
              </a:lnSpc>
              <a:buNone/>
              <a:defRPr lang="en-US" sz="2200" b="1" u="none" dirty="0" smtClean="0">
                <a:solidFill>
                  <a:srgbClr val="FFFFFF"/>
                </a:solidFill>
                <a:effectLst>
                  <a:outerShdw blurRad="38100" dist="38100" dir="2700000" algn="tl">
                    <a:srgbClr val="000000">
                      <a:alpha val="43137"/>
                    </a:srgbClr>
                  </a:outerShdw>
                </a:effectLst>
                <a:latin typeface="+mj-lt"/>
                <a:cs typeface="Arial" pitchFamily="34" charset="0"/>
              </a:defRPr>
            </a:lvl1pPr>
            <a:lvl2pPr>
              <a:buNone/>
              <a:defRPr sz="2000" b="1"/>
            </a:lvl2pPr>
            <a:lvl3pPr>
              <a:buNone/>
              <a:defRPr sz="1800" b="1"/>
            </a:lvl3pPr>
            <a:lvl4pPr>
              <a:buNone/>
              <a:defRPr sz="1600" b="1"/>
            </a:lvl4pPr>
            <a:lvl5pPr>
              <a:buNone/>
              <a:defRPr sz="1600" b="1"/>
            </a:lvl5pPr>
          </a:lstStyle>
          <a:p>
            <a:pPr lvl="0"/>
            <a:r>
              <a:rPr lang="es-ES" dirty="0" smtClean="0"/>
              <a:t>Haga clic para modificar el estilo de texto del patrón</a:t>
            </a:r>
          </a:p>
        </p:txBody>
      </p:sp>
      <p:sp>
        <p:nvSpPr>
          <p:cNvPr id="4" name="3 Marcador de texto"/>
          <p:cNvSpPr>
            <a:spLocks noGrp="1"/>
          </p:cNvSpPr>
          <p:nvPr>
            <p:ph type="body" sz="half" idx="3"/>
          </p:nvPr>
        </p:nvSpPr>
        <p:spPr>
          <a:xfrm>
            <a:off x="4786317" y="1357299"/>
            <a:ext cx="4041775" cy="571504"/>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lgn="ctr">
              <a:lnSpc>
                <a:spcPct val="100000"/>
              </a:lnSpc>
              <a:buNone/>
              <a:defRPr sz="2200" b="1" u="none">
                <a:effectLst>
                  <a:outerShdw blurRad="38100" dist="38100" dir="2700000" algn="tl">
                    <a:srgbClr val="000000">
                      <a:alpha val="43137"/>
                    </a:srgbClr>
                  </a:outerShdw>
                </a:effectLst>
                <a:latin typeface="+mj-lt"/>
                <a:cs typeface="Arial" pitchFamily="34" charset="0"/>
              </a:defRPr>
            </a:lvl1pPr>
            <a:lvl2pPr>
              <a:buNone/>
              <a:defRPr sz="2000" b="1"/>
            </a:lvl2pPr>
            <a:lvl3pPr>
              <a:buNone/>
              <a:defRPr sz="1800" b="1"/>
            </a:lvl3pPr>
            <a:lvl4pPr>
              <a:buNone/>
              <a:defRPr sz="1600" b="1"/>
            </a:lvl4pPr>
            <a:lvl5pPr>
              <a:buNone/>
              <a:defRPr sz="1600" b="1"/>
            </a:lvl5pPr>
          </a:lstStyle>
          <a:p>
            <a:pPr lvl="0"/>
            <a:r>
              <a:rPr lang="es-ES" dirty="0" smtClean="0"/>
              <a:t>Haga clic para modificar el estilo de texto del patrón</a:t>
            </a:r>
          </a:p>
        </p:txBody>
      </p:sp>
      <p:sp>
        <p:nvSpPr>
          <p:cNvPr id="24" name="23 Marcador de contenido"/>
          <p:cNvSpPr>
            <a:spLocks noGrp="1"/>
          </p:cNvSpPr>
          <p:nvPr>
            <p:ph sz="quarter" idx="2"/>
          </p:nvPr>
        </p:nvSpPr>
        <p:spPr>
          <a:xfrm>
            <a:off x="301752" y="1996975"/>
            <a:ext cx="4041648" cy="4360985"/>
          </a:xfrm>
        </p:spPr>
        <p:txBody>
          <a:bodyPr/>
          <a:lstStyle>
            <a:lvl2pPr>
              <a:defRPr/>
            </a:lvl2pPr>
          </a:lstStyle>
          <a:p>
            <a:pPr lvl="0"/>
            <a:r>
              <a:rPr lang="es-ES" dirty="0" smtClean="0"/>
              <a:t>Haga clic para modificar el estilo de texto del patrón</a:t>
            </a:r>
          </a:p>
          <a:p>
            <a:pPr lvl="1"/>
            <a:r>
              <a:rPr lang="es-ES" dirty="0" smtClean="0"/>
              <a:t> 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26" name="25 Marcador de contenido"/>
          <p:cNvSpPr>
            <a:spLocks noGrp="1"/>
          </p:cNvSpPr>
          <p:nvPr>
            <p:ph sz="quarter" idx="4"/>
          </p:nvPr>
        </p:nvSpPr>
        <p:spPr>
          <a:xfrm>
            <a:off x="4800600" y="2000242"/>
            <a:ext cx="4038600" cy="4364773"/>
          </a:xfrm>
        </p:spPr>
        <p:txBody>
          <a:bodyPr/>
          <a:lstStyle>
            <a:lvl2pPr>
              <a:defRPr/>
            </a:lvl2pPr>
          </a:lstStyle>
          <a:p>
            <a:pPr lvl="0"/>
            <a:r>
              <a:rPr lang="es-ES" dirty="0" smtClean="0"/>
              <a:t>Haga clic para modificar el estilo de texto del patrón</a:t>
            </a:r>
          </a:p>
          <a:p>
            <a:pPr lvl="1"/>
            <a:r>
              <a:rPr lang="es-ES" dirty="0" smtClean="0"/>
              <a:t> 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23" name="22 Título"/>
          <p:cNvSpPr>
            <a:spLocks noGrp="1"/>
          </p:cNvSpPr>
          <p:nvPr>
            <p:ph type="title"/>
          </p:nvPr>
        </p:nvSpPr>
        <p:spPr>
          <a:xfrm>
            <a:off x="214281" y="300038"/>
            <a:ext cx="8786875" cy="485775"/>
          </a:xfrm>
        </p:spPr>
        <p:txBody>
          <a:bodyPr rtlCol="0" anchor="b"/>
          <a:lstStyle/>
          <a:p>
            <a:r>
              <a:rPr lang="es-ES" dirty="0" smtClean="0"/>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En blanco">
    <p:spTree>
      <p:nvGrpSpPr>
        <p:cNvPr id="1" name=""/>
        <p:cNvGrpSpPr/>
        <p:nvPr/>
      </p:nvGrpSpPr>
      <p:grpSpPr>
        <a:xfrm>
          <a:off x="0" y="0"/>
          <a:ext cx="0" cy="0"/>
          <a:chOff x="0" y="0"/>
          <a:chExt cx="0" cy="0"/>
        </a:xfrm>
      </p:grpSpPr>
      <p:sp>
        <p:nvSpPr>
          <p:cNvPr id="2" name="1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2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3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4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5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6 Rectángulo"/>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15 Rectángulo"/>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8 Rectángulo"/>
          <p:cNvSpPr>
            <a:spLocks noChangeArrowheads="1"/>
          </p:cNvSpPr>
          <p:nvPr/>
        </p:nvSpPr>
        <p:spPr bwMode="auto">
          <a:xfrm>
            <a:off x="149225" y="6500813"/>
            <a:ext cx="8832850" cy="1968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7 Rectángulo"/>
          <p:cNvSpPr>
            <a:spLocks noChangeArrowheads="1"/>
          </p:cNvSpPr>
          <p:nvPr/>
        </p:nvSpPr>
        <p:spPr bwMode="auto">
          <a:xfrm>
            <a:off x="152400" y="142875"/>
            <a:ext cx="8832850" cy="65595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9 Conector recto"/>
          <p:cNvSpPr>
            <a:spLocks noChangeShapeType="1"/>
          </p:cNvSpPr>
          <p:nvPr/>
        </p:nvSpPr>
        <p:spPr bwMode="auto">
          <a:xfrm>
            <a:off x="152400" y="928688"/>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endParaRPr>
          </a:p>
        </p:txBody>
      </p:sp>
      <p:sp>
        <p:nvSpPr>
          <p:cNvPr id="12" name="11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802" name="21 Marcador de título"/>
          <p:cNvSpPr>
            <a:spLocks noGrp="1"/>
          </p:cNvSpPr>
          <p:nvPr>
            <p:ph type="title"/>
          </p:nvPr>
        </p:nvSpPr>
        <p:spPr bwMode="auto">
          <a:xfrm>
            <a:off x="214313" y="300038"/>
            <a:ext cx="8699500" cy="485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35" name="12 Marcador de texto"/>
          <p:cNvSpPr>
            <a:spLocks noGrp="1"/>
          </p:cNvSpPr>
          <p:nvPr>
            <p:ph type="body" idx="1"/>
          </p:nvPr>
        </p:nvSpPr>
        <p:spPr bwMode="auto">
          <a:xfrm>
            <a:off x="214313" y="928688"/>
            <a:ext cx="8748712" cy="5500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 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15" r:id="rId12"/>
    <p:sldLayoutId id="2147484128" r:id="rId13"/>
    <p:sldLayoutId id="2147484129" r:id="rId14"/>
    <p:sldLayoutId id="2147484130" r:id="rId15"/>
    <p:sldLayoutId id="2147484116" r:id="rId16"/>
  </p:sldLayoutIdLst>
  <p:hf hdr="0" ftr="0" dt="0"/>
  <p:txStyles>
    <p:titleStyle>
      <a:lvl1pPr algn="ctr" rtl="0" eaLnBrk="0" fontAlgn="base" hangingPunct="0">
        <a:spcBef>
          <a:spcPct val="0"/>
        </a:spcBef>
        <a:spcAft>
          <a:spcPct val="0"/>
        </a:spcAft>
        <a:defRPr sz="2700" kern="1200">
          <a:solidFill>
            <a:schemeClr val="accent1"/>
          </a:solidFill>
          <a:latin typeface="+mj-lt"/>
          <a:ea typeface="Arial Unicode MS" pitchFamily="34" charset="-128"/>
          <a:cs typeface="Arial" pitchFamily="34" charset="0"/>
        </a:defRPr>
      </a:lvl1pPr>
      <a:lvl2pPr algn="ctr" rtl="0" eaLnBrk="0" fontAlgn="base" hangingPunct="0">
        <a:spcBef>
          <a:spcPct val="0"/>
        </a:spcBef>
        <a:spcAft>
          <a:spcPct val="0"/>
        </a:spcAft>
        <a:defRPr sz="2700">
          <a:solidFill>
            <a:schemeClr val="accent1"/>
          </a:solidFill>
          <a:latin typeface="Georgia" pitchFamily="18" charset="0"/>
          <a:ea typeface="Arial Unicode MS" pitchFamily="34" charset="-128"/>
          <a:cs typeface="Arial" charset="0"/>
        </a:defRPr>
      </a:lvl2pPr>
      <a:lvl3pPr algn="ctr" rtl="0" eaLnBrk="0" fontAlgn="base" hangingPunct="0">
        <a:spcBef>
          <a:spcPct val="0"/>
        </a:spcBef>
        <a:spcAft>
          <a:spcPct val="0"/>
        </a:spcAft>
        <a:defRPr sz="2700">
          <a:solidFill>
            <a:schemeClr val="accent1"/>
          </a:solidFill>
          <a:latin typeface="Georgia" pitchFamily="18" charset="0"/>
          <a:ea typeface="Arial Unicode MS" pitchFamily="34" charset="-128"/>
          <a:cs typeface="Arial" charset="0"/>
        </a:defRPr>
      </a:lvl3pPr>
      <a:lvl4pPr algn="ctr" rtl="0" eaLnBrk="0" fontAlgn="base" hangingPunct="0">
        <a:spcBef>
          <a:spcPct val="0"/>
        </a:spcBef>
        <a:spcAft>
          <a:spcPct val="0"/>
        </a:spcAft>
        <a:defRPr sz="2700">
          <a:solidFill>
            <a:schemeClr val="accent1"/>
          </a:solidFill>
          <a:latin typeface="Georgia" pitchFamily="18" charset="0"/>
          <a:ea typeface="Arial Unicode MS" pitchFamily="34" charset="-128"/>
          <a:cs typeface="Arial" charset="0"/>
        </a:defRPr>
      </a:lvl4pPr>
      <a:lvl5pPr algn="ctr" rtl="0" eaLnBrk="0" fontAlgn="base" hangingPunct="0">
        <a:spcBef>
          <a:spcPct val="0"/>
        </a:spcBef>
        <a:spcAft>
          <a:spcPct val="0"/>
        </a:spcAft>
        <a:defRPr sz="2700">
          <a:solidFill>
            <a:schemeClr val="accent1"/>
          </a:solidFill>
          <a:latin typeface="Georgia" pitchFamily="18" charset="0"/>
          <a:ea typeface="Arial Unicode MS" pitchFamily="34" charset="-128"/>
          <a:cs typeface="Arial" charset="0"/>
        </a:defRPr>
      </a:lvl5pPr>
      <a:lvl6pPr marL="457200" algn="ctr" rtl="0" fontAlgn="base">
        <a:spcBef>
          <a:spcPct val="0"/>
        </a:spcBef>
        <a:spcAft>
          <a:spcPct val="0"/>
        </a:spcAft>
        <a:defRPr sz="2800">
          <a:solidFill>
            <a:schemeClr val="accent1"/>
          </a:solidFill>
          <a:latin typeface="Verdana" pitchFamily="34" charset="0"/>
          <a:ea typeface="Verdana" pitchFamily="34" charset="0"/>
          <a:cs typeface="Verdana" pitchFamily="34" charset="0"/>
        </a:defRPr>
      </a:lvl6pPr>
      <a:lvl7pPr marL="914400" algn="ctr" rtl="0" fontAlgn="base">
        <a:spcBef>
          <a:spcPct val="0"/>
        </a:spcBef>
        <a:spcAft>
          <a:spcPct val="0"/>
        </a:spcAft>
        <a:defRPr sz="2800">
          <a:solidFill>
            <a:schemeClr val="accent1"/>
          </a:solidFill>
          <a:latin typeface="Verdana" pitchFamily="34" charset="0"/>
          <a:ea typeface="Verdana" pitchFamily="34" charset="0"/>
          <a:cs typeface="Verdana" pitchFamily="34" charset="0"/>
        </a:defRPr>
      </a:lvl7pPr>
      <a:lvl8pPr marL="1371600" algn="ctr" rtl="0" fontAlgn="base">
        <a:spcBef>
          <a:spcPct val="0"/>
        </a:spcBef>
        <a:spcAft>
          <a:spcPct val="0"/>
        </a:spcAft>
        <a:defRPr sz="2800">
          <a:solidFill>
            <a:schemeClr val="accent1"/>
          </a:solidFill>
          <a:latin typeface="Verdana" pitchFamily="34" charset="0"/>
          <a:ea typeface="Verdana" pitchFamily="34" charset="0"/>
          <a:cs typeface="Verdana" pitchFamily="34" charset="0"/>
        </a:defRPr>
      </a:lvl8pPr>
      <a:lvl9pPr marL="1828800" algn="ctr" rtl="0" fontAlgn="base">
        <a:spcBef>
          <a:spcPct val="0"/>
        </a:spcBef>
        <a:spcAft>
          <a:spcPct val="0"/>
        </a:spcAft>
        <a:defRPr sz="2800">
          <a:solidFill>
            <a:schemeClr val="accent1"/>
          </a:solidFill>
          <a:latin typeface="Verdana" pitchFamily="34" charset="0"/>
          <a:ea typeface="Verdana" pitchFamily="34" charset="0"/>
          <a:cs typeface="Verdana" pitchFamily="34" charset="0"/>
        </a:defRPr>
      </a:lvl9pPr>
    </p:titleStyle>
    <p:bodyStyle>
      <a:lvl1pPr marL="571500" indent="-571500" algn="ctr" rtl="0" eaLnBrk="0" fontAlgn="base" hangingPunct="0">
        <a:lnSpc>
          <a:spcPct val="150000"/>
        </a:lnSpc>
        <a:spcBef>
          <a:spcPct val="20000"/>
        </a:spcBef>
        <a:spcAft>
          <a:spcPct val="0"/>
        </a:spcAft>
        <a:buClr>
          <a:schemeClr val="accent1"/>
        </a:buClr>
        <a:buSzPct val="90000"/>
        <a:buFont typeface="Georgia" pitchFamily="18" charset="0"/>
        <a:buAutoNum type="romanUcPeriod"/>
        <a:defRPr sz="2600" kern="1200">
          <a:solidFill>
            <a:srgbClr val="10253F"/>
          </a:solidFill>
          <a:effectLst>
            <a:outerShdw blurRad="38100" dist="38100" dir="2700000" algn="tl">
              <a:srgbClr val="000000">
                <a:alpha val="43137"/>
              </a:srgbClr>
            </a:outerShdw>
          </a:effectLst>
          <a:latin typeface="+mn-lt"/>
          <a:ea typeface="Arial Unicode MS" pitchFamily="34" charset="-128"/>
          <a:cs typeface="Arial" pitchFamily="34" charset="0"/>
        </a:defRPr>
      </a:lvl1pPr>
      <a:lvl2pPr marL="547688" indent="-273050" algn="l" rtl="0" eaLnBrk="0" fontAlgn="base" hangingPunct="0">
        <a:spcBef>
          <a:spcPct val="20000"/>
        </a:spcBef>
        <a:spcAft>
          <a:spcPct val="0"/>
        </a:spcAft>
        <a:buClr>
          <a:schemeClr val="accent2"/>
        </a:buClr>
        <a:buSzPct val="95000"/>
        <a:buFont typeface="Wingdings" pitchFamily="2" charset="2"/>
        <a:buChar char="è"/>
        <a:defRPr sz="2200" kern="1200">
          <a:solidFill>
            <a:schemeClr val="tx1"/>
          </a:solidFill>
          <a:latin typeface="+mn-lt"/>
          <a:ea typeface="Arial Unicode MS" pitchFamily="34" charset="-128"/>
          <a:cs typeface="Arial" pitchFamily="34" charset="0"/>
        </a:defRPr>
      </a:lvl2pPr>
      <a:lvl3pPr marL="822325" indent="-228600" algn="l" rtl="0" eaLnBrk="0" fontAlgn="base" hangingPunct="0">
        <a:lnSpc>
          <a:spcPct val="150000"/>
        </a:lnSpc>
        <a:spcBef>
          <a:spcPct val="20000"/>
        </a:spcBef>
        <a:spcAft>
          <a:spcPct val="0"/>
        </a:spcAft>
        <a:buClr>
          <a:srgbClr val="9BBB59"/>
        </a:buClr>
        <a:buSzPct val="75000"/>
        <a:buFont typeface="Wingdings 2" pitchFamily="18" charset="2"/>
        <a:buChar char=""/>
        <a:defRPr sz="2000" kern="1200">
          <a:solidFill>
            <a:schemeClr val="tx1"/>
          </a:solidFill>
          <a:latin typeface="+mn-lt"/>
          <a:ea typeface="Verdana" pitchFamily="34" charset="0"/>
          <a:cs typeface="Arial" pitchFamily="34" charset="0"/>
        </a:defRPr>
      </a:lvl3pPr>
      <a:lvl4pPr marL="1096963" indent="-228600" algn="l" rtl="0" eaLnBrk="0" fontAlgn="base" hangingPunct="0">
        <a:lnSpc>
          <a:spcPct val="150000"/>
        </a:lnSpc>
        <a:spcBef>
          <a:spcPct val="20000"/>
        </a:spcBef>
        <a:spcAft>
          <a:spcPct val="0"/>
        </a:spcAft>
        <a:buClr>
          <a:srgbClr val="8064A2"/>
        </a:buClr>
        <a:buSzPct val="70000"/>
        <a:buFont typeface="Wingdings" pitchFamily="2" charset="2"/>
        <a:buChar char=""/>
        <a:defRPr sz="2000" kern="1200">
          <a:solidFill>
            <a:schemeClr val="tx2"/>
          </a:solidFill>
          <a:latin typeface="+mn-lt"/>
          <a:ea typeface="Verdana" pitchFamily="34" charset="0"/>
          <a:cs typeface="Arial" pitchFamily="34" charset="0"/>
        </a:defRPr>
      </a:lvl4pPr>
      <a:lvl5pPr marL="1371600" indent="-228600" algn="l" rtl="0" eaLnBrk="0" fontAlgn="base" hangingPunct="0">
        <a:lnSpc>
          <a:spcPct val="150000"/>
        </a:lnSpc>
        <a:spcBef>
          <a:spcPct val="20000"/>
        </a:spcBef>
        <a:spcAft>
          <a:spcPct val="0"/>
        </a:spcAft>
        <a:buClr>
          <a:srgbClr val="4BACC6"/>
        </a:buClr>
        <a:buChar char="•"/>
        <a:defRPr sz="1600" kern="1200">
          <a:solidFill>
            <a:schemeClr val="tx1"/>
          </a:solidFill>
          <a:latin typeface="+mn-lt"/>
          <a:ea typeface="Verdana" pitchFamily="34" charset="0"/>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tiff"/><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9.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9.xml"/><Relationship Id="rId2"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9.xml"/><Relationship Id="rId2"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4.png"/><Relationship Id="rId3" Type="http://schemas.openxmlformats.org/officeDocument/2006/relationships/image" Target="../media/image45.png"/></Relationships>
</file>

<file path=ppt/slides/_rels/slide15.xml.rels><?xml version="1.0" encoding="UTF-8" standalone="yes"?>
<Relationships xmlns="http://schemas.openxmlformats.org/package/2006/relationships"><Relationship Id="rId11" Type="http://schemas.openxmlformats.org/officeDocument/2006/relationships/image" Target="../media/image55.png"/><Relationship Id="rId12" Type="http://schemas.openxmlformats.org/officeDocument/2006/relationships/image" Target="../media/image56.png"/><Relationship Id="rId1" Type="http://schemas.openxmlformats.org/officeDocument/2006/relationships/slideLayout" Target="../slideLayouts/slideLayout9.xml"/><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1" Type="http://schemas.openxmlformats.org/officeDocument/2006/relationships/slideLayout" Target="../slideLayouts/slideLayout9.xml"/><Relationship Id="rId2" Type="http://schemas.openxmlformats.org/officeDocument/2006/relationships/image" Target="../media/image5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hyperlink" Target="http://www.iupac.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bin"/><Relationship Id="rId5" Type="http://schemas.openxmlformats.org/officeDocument/2006/relationships/oleObject" Target="../embeddings/oleObject5.bin"/><Relationship Id="rId6" Type="http://schemas.openxmlformats.org/officeDocument/2006/relationships/oleObject" Target="../embeddings/oleObject6.bin"/><Relationship Id="rId7" Type="http://schemas.openxmlformats.org/officeDocument/2006/relationships/oleObject" Target="../embeddings/oleObject7.bin"/><Relationship Id="rId1" Type="http://schemas.openxmlformats.org/officeDocument/2006/relationships/vmlDrawing" Target="../drawings/vmlDrawing3.vml"/><Relationship Id="rId2"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Documento_de_Microsoft_Word_97_-_20041.doc"/><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Documento_de_Microsoft_Word_97_-_20042.doc"/><Relationship Id="rId5" Type="http://schemas.openxmlformats.org/officeDocument/2006/relationships/oleObject" Target="../embeddings/oleObject8.bin"/><Relationship Id="rId1" Type="http://schemas.openxmlformats.org/officeDocument/2006/relationships/vmlDrawing" Target="../drawings/vmlDrawing5.vml"/><Relationship Id="rId2"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9.bin"/><Relationship Id="rId5" Type="http://schemas.openxmlformats.org/officeDocument/2006/relationships/oleObject" Target="../embeddings/oleObject10.bin"/><Relationship Id="rId6" Type="http://schemas.openxmlformats.org/officeDocument/2006/relationships/oleObject" Target="../embeddings/oleObject11.bin"/><Relationship Id="rId7" Type="http://schemas.openxmlformats.org/officeDocument/2006/relationships/oleObject" Target="../embeddings/oleObject12.bin"/><Relationship Id="rId8" Type="http://schemas.openxmlformats.org/officeDocument/2006/relationships/oleObject" Target="../embeddings/oleObject13.bin"/><Relationship Id="rId9" Type="http://schemas.openxmlformats.org/officeDocument/2006/relationships/oleObject" Target="../embeddings/oleObject14.bin"/><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5.bin"/><Relationship Id="rId5" Type="http://schemas.openxmlformats.org/officeDocument/2006/relationships/oleObject" Target="../embeddings/oleObject16.bin"/><Relationship Id="rId6" Type="http://schemas.openxmlformats.org/officeDocument/2006/relationships/oleObject" Target="../embeddings/oleObject17.bin"/><Relationship Id="rId7" Type="http://schemas.openxmlformats.org/officeDocument/2006/relationships/oleObject" Target="../embeddings/oleObject18.bin"/><Relationship Id="rId8" Type="http://schemas.openxmlformats.org/officeDocument/2006/relationships/oleObject" Target="../embeddings/oleObject19.bin"/><Relationship Id="rId9" Type="http://schemas.openxmlformats.org/officeDocument/2006/relationships/oleObject" Target="../embeddings/oleObject20.bin"/><Relationship Id="rId10" Type="http://schemas.openxmlformats.org/officeDocument/2006/relationships/oleObject" Target="../embeddings/oleObject21.bin"/><Relationship Id="rId11" Type="http://schemas.openxmlformats.org/officeDocument/2006/relationships/oleObject" Target="../embeddings/oleObject22.bin"/><Relationship Id="rId1" Type="http://schemas.openxmlformats.org/officeDocument/2006/relationships/vmlDrawing" Target="../drawings/vmlDrawing7.vml"/><Relationship Id="rId2"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3.bin"/><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4.bin"/><Relationship Id="rId5" Type="http://schemas.openxmlformats.org/officeDocument/2006/relationships/oleObject" Target="../embeddings/oleObject25.bin"/><Relationship Id="rId6" Type="http://schemas.openxmlformats.org/officeDocument/2006/relationships/oleObject" Target="../embeddings/oleObject26.bin"/><Relationship Id="rId1" Type="http://schemas.openxmlformats.org/officeDocument/2006/relationships/vmlDrawing" Target="../drawings/vmlDrawing9.vml"/><Relationship Id="rId2"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27.bin"/><Relationship Id="rId5" Type="http://schemas.openxmlformats.org/officeDocument/2006/relationships/oleObject" Target="../embeddings/oleObject28.bin"/><Relationship Id="rId6" Type="http://schemas.openxmlformats.org/officeDocument/2006/relationships/oleObject" Target="../embeddings/oleObject29.bin"/><Relationship Id="rId7" Type="http://schemas.openxmlformats.org/officeDocument/2006/relationships/oleObject" Target="../embeddings/oleObject30.bin"/><Relationship Id="rId1" Type="http://schemas.openxmlformats.org/officeDocument/2006/relationships/vmlDrawing" Target="../drawings/vmlDrawing10.vml"/><Relationship Id="rId2"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96.png"/><Relationship Id="rId5" Type="http://schemas.openxmlformats.org/officeDocument/2006/relationships/oleObject" Target="../embeddings/oleObject31.bin"/><Relationship Id="rId6" Type="http://schemas.openxmlformats.org/officeDocument/2006/relationships/oleObject" Target="../embeddings/oleObject32.bin"/><Relationship Id="rId1" Type="http://schemas.openxmlformats.org/officeDocument/2006/relationships/vmlDrawing" Target="../drawings/vmlDrawing11.vml"/><Relationship Id="rId2"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9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33.bin"/><Relationship Id="rId5" Type="http://schemas.openxmlformats.org/officeDocument/2006/relationships/oleObject" Target="../embeddings/oleObject34.bin"/><Relationship Id="rId6" Type="http://schemas.openxmlformats.org/officeDocument/2006/relationships/oleObject" Target="../embeddings/oleObject35.bin"/><Relationship Id="rId7" Type="http://schemas.openxmlformats.org/officeDocument/2006/relationships/oleObject" Target="../embeddings/oleObject36.bin"/><Relationship Id="rId1" Type="http://schemas.openxmlformats.org/officeDocument/2006/relationships/vmlDrawing" Target="../drawings/vmlDrawing12.v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oleObject" Target="../embeddings/oleObject1.bin"/><Relationship Id="rId14" Type="http://schemas.openxmlformats.org/officeDocument/2006/relationships/oleObject" Target="../embeddings/oleObject2.bin"/><Relationship Id="rId15"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1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37.bin"/><Relationship Id="rId1" Type="http://schemas.openxmlformats.org/officeDocument/2006/relationships/vmlDrawing" Target="../drawings/vmlDrawing13.vml"/><Relationship Id="rId2"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0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38.bin"/><Relationship Id="rId1" Type="http://schemas.openxmlformats.org/officeDocument/2006/relationships/vmlDrawing" Target="../drawings/vmlDrawing14.vml"/><Relationship Id="rId2"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39.bin"/><Relationship Id="rId5" Type="http://schemas.openxmlformats.org/officeDocument/2006/relationships/oleObject" Target="../embeddings/oleObject40.bin"/><Relationship Id="rId1" Type="http://schemas.openxmlformats.org/officeDocument/2006/relationships/vmlDrawing" Target="../drawings/vmlDrawing15.vml"/><Relationship Id="rId2"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Documento_de_Microsoft_Word_97_-_20043.doc"/><Relationship Id="rId1" Type="http://schemas.openxmlformats.org/officeDocument/2006/relationships/vmlDrawing" Target="../drawings/vmlDrawing16.vml"/><Relationship Id="rId2"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41.bin"/><Relationship Id="rId5" Type="http://schemas.openxmlformats.org/officeDocument/2006/relationships/oleObject" Target="../embeddings/oleObject42.bin"/><Relationship Id="rId1" Type="http://schemas.openxmlformats.org/officeDocument/2006/relationships/vmlDrawing" Target="../drawings/vmlDrawing17.vml"/><Relationship Id="rId2"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43.bin"/><Relationship Id="rId5" Type="http://schemas.openxmlformats.org/officeDocument/2006/relationships/oleObject" Target="../embeddings/oleObject44.bin"/><Relationship Id="rId1" Type="http://schemas.openxmlformats.org/officeDocument/2006/relationships/vmlDrawing" Target="../drawings/vmlDrawing18.vml"/><Relationship Id="rId2"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45.bin"/><Relationship Id="rId1" Type="http://schemas.openxmlformats.org/officeDocument/2006/relationships/vmlDrawing" Target="../drawings/vmlDrawing19.vml"/><Relationship Id="rId2"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46.bin"/><Relationship Id="rId5" Type="http://schemas.openxmlformats.org/officeDocument/2006/relationships/oleObject" Target="../embeddings/oleObject47.bin"/><Relationship Id="rId1" Type="http://schemas.openxmlformats.org/officeDocument/2006/relationships/vmlDrawing" Target="../drawings/vmlDrawing20.vml"/><Relationship Id="rId2"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116.png"/><Relationship Id="rId5" Type="http://schemas.openxmlformats.org/officeDocument/2006/relationships/image" Target="../media/image117.png"/><Relationship Id="rId6" Type="http://schemas.openxmlformats.org/officeDocument/2006/relationships/oleObject" Target="../embeddings/oleObject48.bin"/><Relationship Id="rId1" Type="http://schemas.openxmlformats.org/officeDocument/2006/relationships/vmlDrawing" Target="../drawings/vmlDrawing21.v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49.bin"/><Relationship Id="rId1" Type="http://schemas.openxmlformats.org/officeDocument/2006/relationships/vmlDrawing" Target="../drawings/vmlDrawing22.vml"/><Relationship Id="rId2"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50.bin"/><Relationship Id="rId5" Type="http://schemas.openxmlformats.org/officeDocument/2006/relationships/oleObject" Target="../embeddings/oleObject51.bin"/><Relationship Id="rId1" Type="http://schemas.openxmlformats.org/officeDocument/2006/relationships/vmlDrawing" Target="../drawings/vmlDrawing23.vml"/><Relationship Id="rId2"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52.bin"/><Relationship Id="rId5" Type="http://schemas.openxmlformats.org/officeDocument/2006/relationships/oleObject" Target="../embeddings/oleObject53.bin"/><Relationship Id="rId1" Type="http://schemas.openxmlformats.org/officeDocument/2006/relationships/vmlDrawing" Target="../drawings/vmlDrawing24.vml"/><Relationship Id="rId2"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1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audio" Target="../media/audio1.bin"/></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9.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pPr eaLnBrk="1" hangingPunct="1">
              <a:buFont typeface="Wingdings 2" pitchFamily="18" charset="2"/>
              <a:buNone/>
            </a:pPr>
            <a:r>
              <a:rPr lang="es-ES" cap="none" smtClean="0">
                <a:effectLst>
                  <a:outerShdw blurRad="38100" dist="38100" dir="2700000" algn="tl">
                    <a:srgbClr val="000000"/>
                  </a:outerShdw>
                </a:effectLst>
                <a:cs typeface="Arial" charset="0"/>
              </a:rPr>
              <a:t>ESQUELETO HIDROCARBONADO, GRUPOS FUNCIONALES Y NOMENCLATURA</a:t>
            </a:r>
          </a:p>
        </p:txBody>
      </p:sp>
      <p:sp>
        <p:nvSpPr>
          <p:cNvPr id="49155" name="1 Título"/>
          <p:cNvSpPr>
            <a:spLocks noGrp="1"/>
          </p:cNvSpPr>
          <p:nvPr>
            <p:ph type="ctrTitle"/>
          </p:nvPr>
        </p:nvSpPr>
        <p:spPr/>
        <p:txBody>
          <a:bodyPr/>
          <a:lstStyle/>
          <a:p>
            <a:pPr eaLnBrk="1" hangingPunct="1"/>
            <a:r>
              <a:rPr lang="es-ES" smtClean="0">
                <a:cs typeface="Arial" charset="0"/>
              </a:rPr>
              <a:t>Anexo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620713" y="393700"/>
            <a:ext cx="7989887" cy="1490663"/>
          </a:xfrm>
          <a:prstGeom prst="rect">
            <a:avLst/>
          </a:prstGeom>
          <a:solidFill>
            <a:srgbClr val="008080"/>
          </a:solidFill>
          <a:ln w="25400">
            <a:noFill/>
            <a:miter lim="800000"/>
            <a:headEnd/>
            <a:tailEnd/>
          </a:ln>
          <a:effectLst>
            <a:prstShdw prst="shdw17" dist="17961" dir="2700000">
              <a:srgbClr val="008080">
                <a:gamma/>
                <a:shade val="60000"/>
                <a:invGamma/>
              </a:srgbClr>
            </a:prstShdw>
          </a:effectLst>
        </p:spPr>
        <p:txBody>
          <a:bodyPr wrap="none" lIns="91424" tIns="45712" rIns="91424" bIns="45712">
            <a:spAutoFit/>
          </a:bodyPr>
          <a:lstStyle/>
          <a:p>
            <a:pPr eaLnBrk="0" hangingPunct="0">
              <a:lnSpc>
                <a:spcPct val="115000"/>
              </a:lnSpc>
              <a:defRPr/>
            </a:pPr>
            <a:r>
              <a:rPr lang="es-ES_tradnl" sz="2000" b="1" dirty="0">
                <a:solidFill>
                  <a:schemeClr val="bg1"/>
                </a:solidFill>
                <a:effectLst>
                  <a:outerShdw blurRad="38100" dist="38100" dir="2700000" algn="tl">
                    <a:srgbClr val="000000"/>
                  </a:outerShdw>
                </a:effectLst>
                <a:latin typeface="Comic Sans MS" pitchFamily="66" charset="0"/>
                <a:cs typeface="Arial" pitchFamily="34" charset="0"/>
              </a:rPr>
              <a:t>		FÓRMULAS SEMIDESARROLLADAS</a:t>
            </a:r>
            <a:r>
              <a:rPr lang="es-ES_tradnl" b="1" dirty="0">
                <a:solidFill>
                  <a:schemeClr val="bg1"/>
                </a:solidFill>
                <a:effectLst>
                  <a:outerShdw blurRad="38100" dist="38100" dir="2700000" algn="tl">
                    <a:srgbClr val="000000"/>
                  </a:outerShdw>
                </a:effectLst>
                <a:latin typeface="Comic Sans MS" pitchFamily="66" charset="0"/>
                <a:cs typeface="Arial" pitchFamily="34" charset="0"/>
              </a:rPr>
              <a:t> </a:t>
            </a:r>
          </a:p>
          <a:p>
            <a:pPr eaLnBrk="0" hangingPunct="0">
              <a:lnSpc>
                <a:spcPct val="115000"/>
              </a:lnSpc>
              <a:defRPr/>
            </a:pPr>
            <a:r>
              <a:rPr lang="es-ES_tradnl" sz="2000" b="1" dirty="0">
                <a:solidFill>
                  <a:schemeClr val="bg1"/>
                </a:solidFill>
                <a:effectLst>
                  <a:outerShdw blurRad="38100" dist="38100" dir="2700000" algn="tl">
                    <a:srgbClr val="000000"/>
                  </a:outerShdw>
                </a:effectLst>
                <a:latin typeface="Comic Sans MS" pitchFamily="66" charset="0"/>
                <a:cs typeface="Arial" pitchFamily="34" charset="0"/>
              </a:rPr>
              <a:t>		(</a:t>
            </a:r>
            <a:r>
              <a:rPr lang="es-ES_tradnl" sz="2000" b="1" dirty="0" err="1">
                <a:solidFill>
                  <a:schemeClr val="bg1"/>
                </a:solidFill>
                <a:effectLst>
                  <a:outerShdw blurRad="38100" dist="38100" dir="2700000" algn="tl">
                    <a:srgbClr val="000000"/>
                  </a:outerShdw>
                </a:effectLst>
                <a:latin typeface="Comic Sans MS" pitchFamily="66" charset="0"/>
                <a:cs typeface="Arial" pitchFamily="34" charset="0"/>
              </a:rPr>
              <a:t>Semiexpandidas</a:t>
            </a:r>
            <a:r>
              <a:rPr lang="es-ES_tradnl" sz="2000" b="1" dirty="0">
                <a:solidFill>
                  <a:schemeClr val="bg1"/>
                </a:solidFill>
                <a:effectLst>
                  <a:outerShdw blurRad="38100" dist="38100" dir="2700000" algn="tl">
                    <a:srgbClr val="000000"/>
                  </a:outerShdw>
                </a:effectLst>
                <a:latin typeface="Comic Sans MS" pitchFamily="66" charset="0"/>
                <a:cs typeface="Arial" pitchFamily="34" charset="0"/>
              </a:rPr>
              <a:t> o condensadas):</a:t>
            </a:r>
            <a:endParaRPr lang="es-ES_tradnl" b="1" dirty="0">
              <a:solidFill>
                <a:schemeClr val="bg1"/>
              </a:solidFill>
              <a:effectLst>
                <a:outerShdw blurRad="38100" dist="38100" dir="2700000" algn="tl">
                  <a:srgbClr val="000000"/>
                </a:outerShdw>
              </a:effectLst>
              <a:latin typeface="Comic Sans MS" pitchFamily="66" charset="0"/>
              <a:cs typeface="Arial" pitchFamily="34" charset="0"/>
            </a:endParaRPr>
          </a:p>
          <a:p>
            <a:pPr eaLnBrk="0" hangingPunct="0">
              <a:lnSpc>
                <a:spcPct val="115000"/>
              </a:lnSpc>
              <a:defRPr/>
            </a:pPr>
            <a:r>
              <a:rPr lang="es-ES_tradnl" b="1" dirty="0">
                <a:solidFill>
                  <a:schemeClr val="bg1"/>
                </a:solidFill>
                <a:effectLst>
                  <a:outerShdw blurRad="38100" dist="38100" dir="2700000" algn="tl">
                    <a:srgbClr val="000000"/>
                  </a:outerShdw>
                </a:effectLst>
                <a:latin typeface="Comic Sans MS" pitchFamily="66" charset="0"/>
                <a:cs typeface="Arial" pitchFamily="34" charset="0"/>
              </a:rPr>
              <a:t>  </a:t>
            </a:r>
            <a:r>
              <a:rPr lang="es-ES_tradnl" dirty="0">
                <a:solidFill>
                  <a:schemeClr val="bg1"/>
                </a:solidFill>
                <a:effectLst>
                  <a:outerShdw blurRad="38100" dist="38100" dir="2700000" algn="tl">
                    <a:srgbClr val="000000"/>
                  </a:outerShdw>
                </a:effectLst>
                <a:latin typeface="Comic Sans MS" pitchFamily="66" charset="0"/>
                <a:cs typeface="Arial" pitchFamily="34" charset="0"/>
              </a:rPr>
              <a:t>Se omiten los enlaces con los hidrógenos y se indica el número de estos</a:t>
            </a:r>
          </a:p>
          <a:p>
            <a:pPr eaLnBrk="0" hangingPunct="0">
              <a:lnSpc>
                <a:spcPct val="115000"/>
              </a:lnSpc>
              <a:defRPr/>
            </a:pPr>
            <a:r>
              <a:rPr lang="es-ES_tradnl" dirty="0">
                <a:solidFill>
                  <a:schemeClr val="bg1"/>
                </a:solidFill>
                <a:effectLst>
                  <a:outerShdw blurRad="38100" dist="38100" dir="2700000" algn="tl">
                    <a:srgbClr val="000000"/>
                  </a:outerShdw>
                </a:effectLst>
                <a:latin typeface="Comic Sans MS" pitchFamily="66" charset="0"/>
                <a:cs typeface="Arial" pitchFamily="34" charset="0"/>
              </a:rPr>
              <a:t>  con un subíndice. A veces también se omiten los enlaces sencillos C-C</a:t>
            </a:r>
          </a:p>
        </p:txBody>
      </p:sp>
      <p:sp>
        <p:nvSpPr>
          <p:cNvPr id="128005" name="AutoShape 5"/>
          <p:cNvSpPr>
            <a:spLocks noChangeAspect="1" noChangeArrowheads="1"/>
          </p:cNvSpPr>
          <p:nvPr/>
        </p:nvSpPr>
        <p:spPr bwMode="auto">
          <a:xfrm>
            <a:off x="1219200" y="3657600"/>
            <a:ext cx="1925638" cy="1004888"/>
          </a:xfrm>
          <a:prstGeom prst="upDownArrowCallout">
            <a:avLst>
              <a:gd name="adj1" fmla="val 47907"/>
              <a:gd name="adj2" fmla="val 47907"/>
              <a:gd name="adj3" fmla="val 12500"/>
              <a:gd name="adj4" fmla="val 50000"/>
            </a:avLst>
          </a:prstGeom>
          <a:solidFill>
            <a:srgbClr val="008080"/>
          </a:solidFill>
          <a:ln w="9525">
            <a:noFill/>
            <a:miter lim="800000"/>
            <a:headEnd/>
            <a:tailEnd/>
          </a:ln>
          <a:effectLst>
            <a:prstShdw prst="shdw18" dist="17961" dir="13500000">
              <a:srgbClr val="008080">
                <a:gamma/>
                <a:shade val="60000"/>
                <a:invGamma/>
              </a:srgbClr>
            </a:prstShdw>
          </a:effectLst>
        </p:spPr>
        <p:txBody>
          <a:bodyPr wrap="none" lIns="91424" tIns="45712" rIns="91424" bIns="45712" anchor="ctr"/>
          <a:lstStyle/>
          <a:p>
            <a:pPr algn="ctr" eaLnBrk="0" hangingPunct="0">
              <a:defRPr/>
            </a:pPr>
            <a:r>
              <a:rPr lang="es-ES_tradnl" b="1" dirty="0">
                <a:solidFill>
                  <a:srgbClr val="FFFF00"/>
                </a:solidFill>
                <a:effectLst>
                  <a:outerShdw blurRad="38100" dist="38100" dir="2700000" algn="tl">
                    <a:srgbClr val="000000"/>
                  </a:outerShdw>
                </a:effectLst>
                <a:latin typeface="Arial" pitchFamily="34" charset="0"/>
                <a:cs typeface="Arial" pitchFamily="34" charset="0"/>
              </a:rPr>
              <a:t>C</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6</a:t>
            </a:r>
            <a:r>
              <a:rPr lang="es-ES_tradnl" b="1" dirty="0">
                <a:solidFill>
                  <a:srgbClr val="FFFF00"/>
                </a:solidFill>
                <a:effectLst>
                  <a:outerShdw blurRad="38100" dist="38100" dir="2700000" algn="tl">
                    <a:srgbClr val="000000"/>
                  </a:outerShdw>
                </a:effectLst>
                <a:latin typeface="Arial" pitchFamily="34" charset="0"/>
                <a:cs typeface="Arial" pitchFamily="34" charset="0"/>
              </a:rPr>
              <a:t>H</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8</a:t>
            </a:r>
            <a:endParaRPr lang="es-ES_tradnl" b="1" dirty="0">
              <a:latin typeface="Arial" pitchFamily="34" charset="0"/>
              <a:cs typeface="Arial" pitchFamily="34" charset="0"/>
            </a:endParaRPr>
          </a:p>
        </p:txBody>
      </p:sp>
      <p:sp>
        <p:nvSpPr>
          <p:cNvPr id="128006" name="AutoShape 6"/>
          <p:cNvSpPr>
            <a:spLocks noChangeArrowheads="1"/>
          </p:cNvSpPr>
          <p:nvPr/>
        </p:nvSpPr>
        <p:spPr bwMode="auto">
          <a:xfrm>
            <a:off x="4038600" y="2286000"/>
            <a:ext cx="609600" cy="304800"/>
          </a:xfrm>
          <a:prstGeom prst="notchedRightArrow">
            <a:avLst>
              <a:gd name="adj1" fmla="val 50000"/>
              <a:gd name="adj2" fmla="val 50000"/>
            </a:avLst>
          </a:prstGeom>
          <a:solidFill>
            <a:srgbClr val="009999"/>
          </a:solidFill>
          <a:ln w="9525">
            <a:noFill/>
            <a:miter lim="800000"/>
            <a:headEnd/>
            <a:tailEnd/>
          </a:ln>
          <a:effectLst>
            <a:prstShdw prst="shdw17" dist="17961" dir="13500000">
              <a:srgbClr val="005C5C"/>
            </a:prstShdw>
          </a:effectLst>
        </p:spPr>
        <p:txBody>
          <a:bodyPr wrap="none" lIns="91424" tIns="45712" rIns="91424" bIns="45712" anchor="ctr"/>
          <a:lstStyle/>
          <a:p>
            <a:endParaRPr lang="es-ES"/>
          </a:p>
        </p:txBody>
      </p:sp>
      <p:sp>
        <p:nvSpPr>
          <p:cNvPr id="128007" name="AutoShape 7"/>
          <p:cNvSpPr>
            <a:spLocks noChangeArrowheads="1"/>
          </p:cNvSpPr>
          <p:nvPr/>
        </p:nvSpPr>
        <p:spPr bwMode="auto">
          <a:xfrm>
            <a:off x="4038600" y="3048000"/>
            <a:ext cx="609600" cy="304800"/>
          </a:xfrm>
          <a:prstGeom prst="notchedRightArrow">
            <a:avLst>
              <a:gd name="adj1" fmla="val 50000"/>
              <a:gd name="adj2" fmla="val 50000"/>
            </a:avLst>
          </a:prstGeom>
          <a:solidFill>
            <a:srgbClr val="009999"/>
          </a:solidFill>
          <a:ln w="9525">
            <a:noFill/>
            <a:miter lim="800000"/>
            <a:headEnd/>
            <a:tailEnd/>
          </a:ln>
          <a:effectLst>
            <a:prstShdw prst="shdw17" dist="17961" dir="13500000">
              <a:srgbClr val="005C5C"/>
            </a:prstShdw>
          </a:effectLst>
        </p:spPr>
        <p:txBody>
          <a:bodyPr wrap="none" lIns="91424" tIns="45712" rIns="91424" bIns="45712" anchor="ctr"/>
          <a:lstStyle/>
          <a:p>
            <a:endParaRPr lang="es-ES"/>
          </a:p>
        </p:txBody>
      </p:sp>
      <p:sp>
        <p:nvSpPr>
          <p:cNvPr id="128008" name="AutoShape 8"/>
          <p:cNvSpPr>
            <a:spLocks noChangeArrowheads="1"/>
          </p:cNvSpPr>
          <p:nvPr/>
        </p:nvSpPr>
        <p:spPr bwMode="auto">
          <a:xfrm>
            <a:off x="4038600" y="4953000"/>
            <a:ext cx="609600" cy="304800"/>
          </a:xfrm>
          <a:prstGeom prst="notchedRightArrow">
            <a:avLst>
              <a:gd name="adj1" fmla="val 50000"/>
              <a:gd name="adj2" fmla="val 50000"/>
            </a:avLst>
          </a:prstGeom>
          <a:solidFill>
            <a:srgbClr val="009999"/>
          </a:solidFill>
          <a:ln w="9525">
            <a:noFill/>
            <a:miter lim="800000"/>
            <a:headEnd/>
            <a:tailEnd/>
          </a:ln>
          <a:effectLst>
            <a:prstShdw prst="shdw17" dist="17961" dir="13500000">
              <a:srgbClr val="005C5C"/>
            </a:prstShdw>
          </a:effectLst>
        </p:spPr>
        <p:txBody>
          <a:bodyPr wrap="none" lIns="91424" tIns="45712" rIns="91424" bIns="45712" anchor="ctr"/>
          <a:lstStyle/>
          <a:p>
            <a:endParaRPr lang="es-ES"/>
          </a:p>
        </p:txBody>
      </p:sp>
      <p:sp>
        <p:nvSpPr>
          <p:cNvPr id="128009" name="AutoShape 9"/>
          <p:cNvSpPr>
            <a:spLocks noChangeArrowheads="1"/>
          </p:cNvSpPr>
          <p:nvPr/>
        </p:nvSpPr>
        <p:spPr bwMode="auto">
          <a:xfrm>
            <a:off x="4038600" y="5715000"/>
            <a:ext cx="609600" cy="304800"/>
          </a:xfrm>
          <a:prstGeom prst="notchedRightArrow">
            <a:avLst>
              <a:gd name="adj1" fmla="val 50000"/>
              <a:gd name="adj2" fmla="val 50000"/>
            </a:avLst>
          </a:prstGeom>
          <a:solidFill>
            <a:srgbClr val="009999"/>
          </a:solidFill>
          <a:ln w="9525">
            <a:noFill/>
            <a:miter lim="800000"/>
            <a:headEnd/>
            <a:tailEnd/>
          </a:ln>
          <a:effectLst>
            <a:prstShdw prst="shdw17" dist="17961" dir="13500000">
              <a:srgbClr val="005C5C"/>
            </a:prstShdw>
          </a:effectLst>
        </p:spPr>
        <p:txBody>
          <a:bodyPr wrap="none" lIns="91424" tIns="45712" rIns="91424" bIns="45712" anchor="ctr"/>
          <a:lstStyle/>
          <a:p>
            <a:endParaRPr lang="es-ES"/>
          </a:p>
        </p:txBody>
      </p:sp>
      <p:pic>
        <p:nvPicPr>
          <p:cNvPr id="14" name="Imagen 13" descr="10-1.png"/>
          <p:cNvPicPr>
            <a:picLocks noChangeAspect="1"/>
          </p:cNvPicPr>
          <p:nvPr/>
        </p:nvPicPr>
        <p:blipFill>
          <a:blip r:embed="rId2"/>
          <a:stretch>
            <a:fillRect/>
          </a:stretch>
        </p:blipFill>
        <p:spPr>
          <a:xfrm>
            <a:off x="762000" y="2133600"/>
            <a:ext cx="2901503" cy="1444656"/>
          </a:xfrm>
          <a:prstGeom prst="rect">
            <a:avLst/>
          </a:prstGeom>
        </p:spPr>
      </p:pic>
      <p:pic>
        <p:nvPicPr>
          <p:cNvPr id="15" name="Imagen 14" descr="10-2.png"/>
          <p:cNvPicPr>
            <a:picLocks noChangeAspect="1"/>
          </p:cNvPicPr>
          <p:nvPr/>
        </p:nvPicPr>
        <p:blipFill>
          <a:blip r:embed="rId3"/>
          <a:stretch>
            <a:fillRect/>
          </a:stretch>
        </p:blipFill>
        <p:spPr>
          <a:xfrm>
            <a:off x="762000" y="4724400"/>
            <a:ext cx="2883216" cy="1444656"/>
          </a:xfrm>
          <a:prstGeom prst="rect">
            <a:avLst/>
          </a:prstGeom>
        </p:spPr>
      </p:pic>
      <p:pic>
        <p:nvPicPr>
          <p:cNvPr id="16" name="Imagen 15" descr="10-3.tif"/>
          <p:cNvPicPr>
            <a:picLocks noChangeAspect="1"/>
          </p:cNvPicPr>
          <p:nvPr/>
        </p:nvPicPr>
        <p:blipFill>
          <a:blip r:embed="rId4"/>
          <a:stretch>
            <a:fillRect/>
          </a:stretch>
        </p:blipFill>
        <p:spPr>
          <a:xfrm>
            <a:off x="4953000" y="2133600"/>
            <a:ext cx="3395472" cy="438912"/>
          </a:xfrm>
          <a:prstGeom prst="rect">
            <a:avLst/>
          </a:prstGeom>
        </p:spPr>
      </p:pic>
      <p:pic>
        <p:nvPicPr>
          <p:cNvPr id="17" name="Imagen 16" descr="10-4.png"/>
          <p:cNvPicPr>
            <a:picLocks noChangeAspect="1"/>
          </p:cNvPicPr>
          <p:nvPr/>
        </p:nvPicPr>
        <p:blipFill>
          <a:blip r:embed="rId5"/>
          <a:stretch>
            <a:fillRect/>
          </a:stretch>
        </p:blipFill>
        <p:spPr>
          <a:xfrm>
            <a:off x="4953000" y="3124200"/>
            <a:ext cx="3041701" cy="505934"/>
          </a:xfrm>
          <a:prstGeom prst="rect">
            <a:avLst/>
          </a:prstGeom>
        </p:spPr>
      </p:pic>
      <p:pic>
        <p:nvPicPr>
          <p:cNvPr id="18" name="Imagen 17" descr="10-5.png"/>
          <p:cNvPicPr>
            <a:picLocks noChangeAspect="1"/>
          </p:cNvPicPr>
          <p:nvPr/>
        </p:nvPicPr>
        <p:blipFill>
          <a:blip r:embed="rId6"/>
          <a:stretch>
            <a:fillRect/>
          </a:stretch>
        </p:blipFill>
        <p:spPr>
          <a:xfrm>
            <a:off x="4953000" y="4724400"/>
            <a:ext cx="3169709" cy="432787"/>
          </a:xfrm>
          <a:prstGeom prst="rect">
            <a:avLst/>
          </a:prstGeom>
        </p:spPr>
      </p:pic>
      <p:pic>
        <p:nvPicPr>
          <p:cNvPr id="19" name="Imagen 18" descr="10-6.png"/>
          <p:cNvPicPr>
            <a:picLocks noChangeAspect="1"/>
          </p:cNvPicPr>
          <p:nvPr/>
        </p:nvPicPr>
        <p:blipFill>
          <a:blip r:embed="rId7"/>
          <a:stretch>
            <a:fillRect/>
          </a:stretch>
        </p:blipFill>
        <p:spPr>
          <a:xfrm>
            <a:off x="4953000" y="5715000"/>
            <a:ext cx="2999032" cy="420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28006"/>
                                        </p:tgtEl>
                                        <p:attrNameLst>
                                          <p:attrName>style.visibility</p:attrName>
                                        </p:attrNameLst>
                                      </p:cBhvr>
                                      <p:to>
                                        <p:strVal val="visible"/>
                                      </p:to>
                                    </p:set>
                                    <p:anim calcmode="lin" valueType="num">
                                      <p:cBhvr additive="base">
                                        <p:cTn id="11" dur="500" fill="hold"/>
                                        <p:tgtEl>
                                          <p:spTgt spid="128006"/>
                                        </p:tgtEl>
                                        <p:attrNameLst>
                                          <p:attrName>ppt_x</p:attrName>
                                        </p:attrNameLst>
                                      </p:cBhvr>
                                      <p:tavLst>
                                        <p:tav tm="0">
                                          <p:val>
                                            <p:strVal val="0-#ppt_w/2"/>
                                          </p:val>
                                        </p:tav>
                                        <p:tav tm="100000">
                                          <p:val>
                                            <p:strVal val="#ppt_x"/>
                                          </p:val>
                                        </p:tav>
                                      </p:tavLst>
                                    </p:anim>
                                    <p:anim calcmode="lin" valueType="num">
                                      <p:cBhvr additive="base">
                                        <p:cTn id="12" dur="500" fill="hold"/>
                                        <p:tgtEl>
                                          <p:spTgt spid="12800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28007"/>
                                        </p:tgtEl>
                                        <p:attrNameLst>
                                          <p:attrName>style.visibility</p:attrName>
                                        </p:attrNameLst>
                                      </p:cBhvr>
                                      <p:to>
                                        <p:strVal val="visible"/>
                                      </p:to>
                                    </p:set>
                                    <p:anim calcmode="lin" valueType="num">
                                      <p:cBhvr additive="base">
                                        <p:cTn id="20" dur="500" fill="hold"/>
                                        <p:tgtEl>
                                          <p:spTgt spid="128007"/>
                                        </p:tgtEl>
                                        <p:attrNameLst>
                                          <p:attrName>ppt_x</p:attrName>
                                        </p:attrNameLst>
                                      </p:cBhvr>
                                      <p:tavLst>
                                        <p:tav tm="0">
                                          <p:val>
                                            <p:strVal val="0-#ppt_w/2"/>
                                          </p:val>
                                        </p:tav>
                                        <p:tav tm="100000">
                                          <p:val>
                                            <p:strVal val="#ppt_x"/>
                                          </p:val>
                                        </p:tav>
                                      </p:tavLst>
                                    </p:anim>
                                    <p:anim calcmode="lin" valueType="num">
                                      <p:cBhvr additive="base">
                                        <p:cTn id="21" dur="500" fill="hold"/>
                                        <p:tgtEl>
                                          <p:spTgt spid="128007"/>
                                        </p:tgtEl>
                                        <p:attrNameLst>
                                          <p:attrName>ppt_y</p:attrName>
                                        </p:attrNameLst>
                                      </p:cBhvr>
                                      <p:tavLst>
                                        <p:tav tm="0">
                                          <p:val>
                                            <p:strVal val="#ppt_y"/>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28008"/>
                                        </p:tgtEl>
                                        <p:attrNameLst>
                                          <p:attrName>style.visibility</p:attrName>
                                        </p:attrNameLst>
                                      </p:cBhvr>
                                      <p:to>
                                        <p:strVal val="visible"/>
                                      </p:to>
                                    </p:set>
                                    <p:anim calcmode="lin" valueType="num">
                                      <p:cBhvr additive="base">
                                        <p:cTn id="32" dur="500" fill="hold"/>
                                        <p:tgtEl>
                                          <p:spTgt spid="128008"/>
                                        </p:tgtEl>
                                        <p:attrNameLst>
                                          <p:attrName>ppt_x</p:attrName>
                                        </p:attrNameLst>
                                      </p:cBhvr>
                                      <p:tavLst>
                                        <p:tav tm="0">
                                          <p:val>
                                            <p:strVal val="0-#ppt_w/2"/>
                                          </p:val>
                                        </p:tav>
                                        <p:tav tm="100000">
                                          <p:val>
                                            <p:strVal val="#ppt_x"/>
                                          </p:val>
                                        </p:tav>
                                      </p:tavLst>
                                    </p:anim>
                                    <p:anim calcmode="lin" valueType="num">
                                      <p:cBhvr additive="base">
                                        <p:cTn id="33" dur="500" fill="hold"/>
                                        <p:tgtEl>
                                          <p:spTgt spid="128008"/>
                                        </p:tgtEl>
                                        <p:attrNameLst>
                                          <p:attrName>ppt_y</p:attrName>
                                        </p:attrNameLst>
                                      </p:cBhvr>
                                      <p:tavLst>
                                        <p:tav tm="0">
                                          <p:val>
                                            <p:strVal val="#ppt_y"/>
                                          </p:val>
                                        </p:tav>
                                        <p:tav tm="100000">
                                          <p:val>
                                            <p:strVal val="#ppt_y"/>
                                          </p:val>
                                        </p:tav>
                                      </p:tavLst>
                                    </p:anim>
                                  </p:childTnLst>
                                </p:cTn>
                              </p:par>
                              <p:par>
                                <p:cTn id="34" presetID="1"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28009"/>
                                        </p:tgtEl>
                                        <p:attrNameLst>
                                          <p:attrName>style.visibility</p:attrName>
                                        </p:attrNameLst>
                                      </p:cBhvr>
                                      <p:to>
                                        <p:strVal val="visible"/>
                                      </p:to>
                                    </p:set>
                                    <p:anim calcmode="lin" valueType="num">
                                      <p:cBhvr additive="base">
                                        <p:cTn id="40" dur="500" fill="hold"/>
                                        <p:tgtEl>
                                          <p:spTgt spid="128009"/>
                                        </p:tgtEl>
                                        <p:attrNameLst>
                                          <p:attrName>ppt_x</p:attrName>
                                        </p:attrNameLst>
                                      </p:cBhvr>
                                      <p:tavLst>
                                        <p:tav tm="0">
                                          <p:val>
                                            <p:strVal val="0-#ppt_w/2"/>
                                          </p:val>
                                        </p:tav>
                                        <p:tav tm="100000">
                                          <p:val>
                                            <p:strVal val="#ppt_x"/>
                                          </p:val>
                                        </p:tav>
                                      </p:tavLst>
                                    </p:anim>
                                    <p:anim calcmode="lin" valueType="num">
                                      <p:cBhvr additive="base">
                                        <p:cTn id="41" dur="500" fill="hold"/>
                                        <p:tgtEl>
                                          <p:spTgt spid="128009"/>
                                        </p:tgtEl>
                                        <p:attrNameLst>
                                          <p:attrName>ppt_y</p:attrName>
                                        </p:attrNameLst>
                                      </p:cBhvr>
                                      <p:tavLst>
                                        <p:tav tm="0">
                                          <p:val>
                                            <p:strVal val="#ppt_y"/>
                                          </p:val>
                                        </p:tav>
                                        <p:tav tm="100000">
                                          <p:val>
                                            <p:strVal val="#ppt_y"/>
                                          </p:val>
                                        </p:tav>
                                      </p:tavLst>
                                    </p:anim>
                                  </p:childTnLst>
                                </p:cTn>
                              </p:par>
                              <p:par>
                                <p:cTn id="42" presetID="1"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animBg="1"/>
      <p:bldP spid="128007" grpId="0" animBg="1"/>
      <p:bldP spid="128008" grpId="0" animBg="1"/>
      <p:bldP spid="128009"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7" name="AutoShape 3"/>
          <p:cNvSpPr>
            <a:spLocks noChangeArrowheads="1"/>
          </p:cNvSpPr>
          <p:nvPr/>
        </p:nvSpPr>
        <p:spPr bwMode="auto">
          <a:xfrm>
            <a:off x="1325563" y="3757613"/>
            <a:ext cx="1752600" cy="1003300"/>
          </a:xfrm>
          <a:prstGeom prst="upDownArrowCallout">
            <a:avLst>
              <a:gd name="adj1" fmla="val 43671"/>
              <a:gd name="adj2" fmla="val 43671"/>
              <a:gd name="adj3" fmla="val 12500"/>
              <a:gd name="adj4" fmla="val 50000"/>
            </a:avLst>
          </a:prstGeom>
          <a:solidFill>
            <a:srgbClr val="008080"/>
          </a:solidFill>
          <a:ln w="9525">
            <a:noFill/>
            <a:miter lim="800000"/>
            <a:headEnd/>
            <a:tailEnd/>
          </a:ln>
          <a:effectLst>
            <a:prstShdw prst="shdw18" dist="17961" dir="13500000">
              <a:srgbClr val="008080">
                <a:gamma/>
                <a:shade val="60000"/>
                <a:invGamma/>
              </a:srgbClr>
            </a:prstShdw>
          </a:effectLst>
        </p:spPr>
        <p:txBody>
          <a:bodyPr wrap="none" lIns="91424" tIns="45712" rIns="91424" bIns="45712" anchor="ctr"/>
          <a:lstStyle/>
          <a:p>
            <a:pPr algn="ctr" eaLnBrk="0" hangingPunct="0">
              <a:defRPr/>
            </a:pPr>
            <a:r>
              <a:rPr lang="es-ES_tradnl" b="1" dirty="0">
                <a:solidFill>
                  <a:srgbClr val="FFFF00"/>
                </a:solidFill>
                <a:effectLst>
                  <a:outerShdw blurRad="38100" dist="38100" dir="2700000" algn="tl">
                    <a:srgbClr val="000000"/>
                  </a:outerShdw>
                </a:effectLst>
                <a:latin typeface="Arial" pitchFamily="34" charset="0"/>
                <a:cs typeface="Arial" pitchFamily="34" charset="0"/>
              </a:rPr>
              <a:t>C</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4</a:t>
            </a:r>
            <a:r>
              <a:rPr lang="es-ES_tradnl" b="1" dirty="0">
                <a:solidFill>
                  <a:srgbClr val="FFFF00"/>
                </a:solidFill>
                <a:effectLst>
                  <a:outerShdw blurRad="38100" dist="38100" dir="2700000" algn="tl">
                    <a:srgbClr val="000000"/>
                  </a:outerShdw>
                </a:effectLst>
                <a:latin typeface="Arial" pitchFamily="34" charset="0"/>
                <a:cs typeface="Arial" pitchFamily="34" charset="0"/>
              </a:rPr>
              <a:t>H</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9</a:t>
            </a:r>
            <a:r>
              <a:rPr lang="es-ES_tradnl" b="1" dirty="0">
                <a:solidFill>
                  <a:srgbClr val="FFFF00"/>
                </a:solidFill>
                <a:effectLst>
                  <a:outerShdw blurRad="38100" dist="38100" dir="2700000" algn="tl">
                    <a:srgbClr val="000000"/>
                  </a:outerShdw>
                </a:effectLst>
                <a:latin typeface="Arial" pitchFamily="34" charset="0"/>
                <a:cs typeface="Arial" pitchFamily="34" charset="0"/>
              </a:rPr>
              <a:t>BrO</a:t>
            </a:r>
            <a:endParaRPr lang="es-ES_tradnl" b="1" dirty="0">
              <a:latin typeface="Arial" pitchFamily="34" charset="0"/>
              <a:cs typeface="Arial" pitchFamily="34" charset="0"/>
            </a:endParaRPr>
          </a:p>
        </p:txBody>
      </p:sp>
      <p:sp>
        <p:nvSpPr>
          <p:cNvPr id="129028" name="AutoShape 4"/>
          <p:cNvSpPr>
            <a:spLocks noChangeArrowheads="1"/>
          </p:cNvSpPr>
          <p:nvPr/>
        </p:nvSpPr>
        <p:spPr bwMode="auto">
          <a:xfrm>
            <a:off x="4038600" y="2398713"/>
            <a:ext cx="609600" cy="304800"/>
          </a:xfrm>
          <a:prstGeom prst="notchedRightArrow">
            <a:avLst>
              <a:gd name="adj1" fmla="val 50000"/>
              <a:gd name="adj2" fmla="val 50000"/>
            </a:avLst>
          </a:prstGeom>
          <a:solidFill>
            <a:srgbClr val="009999"/>
          </a:solidFill>
          <a:ln w="9525">
            <a:noFill/>
            <a:miter lim="800000"/>
            <a:headEnd/>
            <a:tailEnd/>
          </a:ln>
          <a:effectLst>
            <a:prstShdw prst="shdw17" dist="17961" dir="13500000">
              <a:srgbClr val="005C5C"/>
            </a:prstShdw>
          </a:effectLst>
        </p:spPr>
        <p:txBody>
          <a:bodyPr wrap="none" lIns="91424" tIns="45712" rIns="91424" bIns="45712" anchor="ctr"/>
          <a:lstStyle/>
          <a:p>
            <a:endParaRPr lang="es-ES"/>
          </a:p>
        </p:txBody>
      </p:sp>
      <p:sp>
        <p:nvSpPr>
          <p:cNvPr id="129029" name="AutoShape 5"/>
          <p:cNvSpPr>
            <a:spLocks noChangeArrowheads="1"/>
          </p:cNvSpPr>
          <p:nvPr/>
        </p:nvSpPr>
        <p:spPr bwMode="auto">
          <a:xfrm>
            <a:off x="4038600" y="3160713"/>
            <a:ext cx="609600" cy="304800"/>
          </a:xfrm>
          <a:prstGeom prst="notchedRightArrow">
            <a:avLst>
              <a:gd name="adj1" fmla="val 50000"/>
              <a:gd name="adj2" fmla="val 50000"/>
            </a:avLst>
          </a:prstGeom>
          <a:solidFill>
            <a:srgbClr val="009999"/>
          </a:solidFill>
          <a:ln w="9525">
            <a:noFill/>
            <a:miter lim="800000"/>
            <a:headEnd/>
            <a:tailEnd/>
          </a:ln>
          <a:effectLst>
            <a:prstShdw prst="shdw17" dist="17961" dir="13500000">
              <a:srgbClr val="005C5C"/>
            </a:prstShdw>
          </a:effectLst>
        </p:spPr>
        <p:txBody>
          <a:bodyPr wrap="none" lIns="91424" tIns="45712" rIns="91424" bIns="45712" anchor="ctr"/>
          <a:lstStyle/>
          <a:p>
            <a:endParaRPr lang="es-ES"/>
          </a:p>
        </p:txBody>
      </p:sp>
      <p:sp>
        <p:nvSpPr>
          <p:cNvPr id="129030" name="AutoShape 6"/>
          <p:cNvSpPr>
            <a:spLocks noChangeArrowheads="1"/>
          </p:cNvSpPr>
          <p:nvPr/>
        </p:nvSpPr>
        <p:spPr bwMode="auto">
          <a:xfrm>
            <a:off x="4038600" y="5065713"/>
            <a:ext cx="609600" cy="304800"/>
          </a:xfrm>
          <a:prstGeom prst="notchedRightArrow">
            <a:avLst>
              <a:gd name="adj1" fmla="val 50000"/>
              <a:gd name="adj2" fmla="val 50000"/>
            </a:avLst>
          </a:prstGeom>
          <a:solidFill>
            <a:srgbClr val="009999"/>
          </a:solidFill>
          <a:ln w="9525">
            <a:noFill/>
            <a:miter lim="800000"/>
            <a:headEnd/>
            <a:tailEnd/>
          </a:ln>
          <a:effectLst>
            <a:prstShdw prst="shdw17" dist="17961" dir="13500000">
              <a:srgbClr val="005C5C"/>
            </a:prstShdw>
          </a:effectLst>
        </p:spPr>
        <p:txBody>
          <a:bodyPr wrap="none" lIns="91424" tIns="45712" rIns="91424" bIns="45712" anchor="ctr"/>
          <a:lstStyle/>
          <a:p>
            <a:endParaRPr lang="es-ES"/>
          </a:p>
        </p:txBody>
      </p:sp>
      <p:sp>
        <p:nvSpPr>
          <p:cNvPr id="129031" name="AutoShape 7"/>
          <p:cNvSpPr>
            <a:spLocks noChangeArrowheads="1"/>
          </p:cNvSpPr>
          <p:nvPr/>
        </p:nvSpPr>
        <p:spPr bwMode="auto">
          <a:xfrm>
            <a:off x="4038600" y="5827713"/>
            <a:ext cx="609600" cy="304800"/>
          </a:xfrm>
          <a:prstGeom prst="notchedRightArrow">
            <a:avLst>
              <a:gd name="adj1" fmla="val 50000"/>
              <a:gd name="adj2" fmla="val 50000"/>
            </a:avLst>
          </a:prstGeom>
          <a:solidFill>
            <a:srgbClr val="009999"/>
          </a:solidFill>
          <a:ln w="9525">
            <a:noFill/>
            <a:miter lim="800000"/>
            <a:headEnd/>
            <a:tailEnd/>
          </a:ln>
          <a:effectLst>
            <a:prstShdw prst="shdw17" dist="17961" dir="13500000">
              <a:srgbClr val="005C5C"/>
            </a:prstShdw>
          </a:effectLst>
        </p:spPr>
        <p:txBody>
          <a:bodyPr wrap="none" lIns="91424" tIns="45712" rIns="91424" bIns="45712" anchor="ctr"/>
          <a:lstStyle/>
          <a:p>
            <a:endParaRPr lang="es-ES"/>
          </a:p>
        </p:txBody>
      </p:sp>
      <p:sp>
        <p:nvSpPr>
          <p:cNvPr id="129037" name="Text Box 13"/>
          <p:cNvSpPr txBox="1">
            <a:spLocks noChangeArrowheads="1"/>
          </p:cNvSpPr>
          <p:nvPr/>
        </p:nvSpPr>
        <p:spPr bwMode="auto">
          <a:xfrm>
            <a:off x="620713" y="393700"/>
            <a:ext cx="7989887" cy="1490663"/>
          </a:xfrm>
          <a:prstGeom prst="rect">
            <a:avLst/>
          </a:prstGeom>
          <a:solidFill>
            <a:srgbClr val="008080"/>
          </a:solidFill>
          <a:ln w="25400">
            <a:noFill/>
            <a:miter lim="800000"/>
            <a:headEnd/>
            <a:tailEnd/>
          </a:ln>
          <a:effectLst>
            <a:prstShdw prst="shdw17" dist="17961" dir="2700000">
              <a:srgbClr val="008080">
                <a:gamma/>
                <a:shade val="60000"/>
                <a:invGamma/>
              </a:srgbClr>
            </a:prstShdw>
          </a:effectLst>
        </p:spPr>
        <p:txBody>
          <a:bodyPr wrap="none" lIns="91424" tIns="45712" rIns="91424" bIns="45712">
            <a:spAutoFit/>
          </a:bodyPr>
          <a:lstStyle/>
          <a:p>
            <a:pPr eaLnBrk="0" hangingPunct="0">
              <a:lnSpc>
                <a:spcPct val="115000"/>
              </a:lnSpc>
              <a:defRPr/>
            </a:pPr>
            <a:r>
              <a:rPr lang="es-ES_tradnl" sz="2000" b="1" dirty="0">
                <a:solidFill>
                  <a:schemeClr val="bg1"/>
                </a:solidFill>
                <a:effectLst>
                  <a:outerShdw blurRad="38100" dist="38100" dir="2700000" algn="tl">
                    <a:srgbClr val="000000"/>
                  </a:outerShdw>
                </a:effectLst>
                <a:latin typeface="Comic Sans MS" pitchFamily="66" charset="0"/>
                <a:cs typeface="Arial" pitchFamily="34" charset="0"/>
              </a:rPr>
              <a:t>		FÓRMULAS SEMIDESARROLLADAS</a:t>
            </a:r>
            <a:r>
              <a:rPr lang="es-ES_tradnl" b="1" dirty="0">
                <a:solidFill>
                  <a:schemeClr val="bg1"/>
                </a:solidFill>
                <a:effectLst>
                  <a:outerShdw blurRad="38100" dist="38100" dir="2700000" algn="tl">
                    <a:srgbClr val="000000"/>
                  </a:outerShdw>
                </a:effectLst>
                <a:latin typeface="Comic Sans MS" pitchFamily="66" charset="0"/>
                <a:cs typeface="Arial" pitchFamily="34" charset="0"/>
              </a:rPr>
              <a:t> </a:t>
            </a:r>
          </a:p>
          <a:p>
            <a:pPr eaLnBrk="0" hangingPunct="0">
              <a:lnSpc>
                <a:spcPct val="115000"/>
              </a:lnSpc>
              <a:defRPr/>
            </a:pPr>
            <a:r>
              <a:rPr lang="es-ES_tradnl" sz="2000" b="1" dirty="0">
                <a:solidFill>
                  <a:schemeClr val="bg1"/>
                </a:solidFill>
                <a:effectLst>
                  <a:outerShdw blurRad="38100" dist="38100" dir="2700000" algn="tl">
                    <a:srgbClr val="000000"/>
                  </a:outerShdw>
                </a:effectLst>
                <a:latin typeface="Comic Sans MS" pitchFamily="66" charset="0"/>
                <a:cs typeface="Arial" pitchFamily="34" charset="0"/>
              </a:rPr>
              <a:t>		(</a:t>
            </a:r>
            <a:r>
              <a:rPr lang="es-ES_tradnl" sz="2000" b="1" dirty="0" err="1">
                <a:solidFill>
                  <a:schemeClr val="bg1"/>
                </a:solidFill>
                <a:effectLst>
                  <a:outerShdw blurRad="38100" dist="38100" dir="2700000" algn="tl">
                    <a:srgbClr val="000000"/>
                  </a:outerShdw>
                </a:effectLst>
                <a:latin typeface="Comic Sans MS" pitchFamily="66" charset="0"/>
                <a:cs typeface="Arial" pitchFamily="34" charset="0"/>
              </a:rPr>
              <a:t>Semiexpandidas</a:t>
            </a:r>
            <a:r>
              <a:rPr lang="es-ES_tradnl" sz="2000" b="1" dirty="0">
                <a:solidFill>
                  <a:schemeClr val="bg1"/>
                </a:solidFill>
                <a:effectLst>
                  <a:outerShdw blurRad="38100" dist="38100" dir="2700000" algn="tl">
                    <a:srgbClr val="000000"/>
                  </a:outerShdw>
                </a:effectLst>
                <a:latin typeface="Comic Sans MS" pitchFamily="66" charset="0"/>
                <a:cs typeface="Arial" pitchFamily="34" charset="0"/>
              </a:rPr>
              <a:t> o condensadas):</a:t>
            </a:r>
            <a:endParaRPr lang="es-ES_tradnl" b="1" dirty="0">
              <a:solidFill>
                <a:schemeClr val="bg1"/>
              </a:solidFill>
              <a:effectLst>
                <a:outerShdw blurRad="38100" dist="38100" dir="2700000" algn="tl">
                  <a:srgbClr val="000000"/>
                </a:outerShdw>
              </a:effectLst>
              <a:latin typeface="Comic Sans MS" pitchFamily="66" charset="0"/>
              <a:cs typeface="Arial" pitchFamily="34" charset="0"/>
            </a:endParaRPr>
          </a:p>
          <a:p>
            <a:pPr eaLnBrk="0" hangingPunct="0">
              <a:lnSpc>
                <a:spcPct val="115000"/>
              </a:lnSpc>
              <a:defRPr/>
            </a:pPr>
            <a:r>
              <a:rPr lang="es-ES_tradnl" b="1" dirty="0">
                <a:solidFill>
                  <a:schemeClr val="bg1"/>
                </a:solidFill>
                <a:effectLst>
                  <a:outerShdw blurRad="38100" dist="38100" dir="2700000" algn="tl">
                    <a:srgbClr val="000000"/>
                  </a:outerShdw>
                </a:effectLst>
                <a:latin typeface="Comic Sans MS" pitchFamily="66" charset="0"/>
                <a:cs typeface="Arial" pitchFamily="34" charset="0"/>
              </a:rPr>
              <a:t>  </a:t>
            </a:r>
            <a:r>
              <a:rPr lang="es-ES_tradnl" dirty="0">
                <a:solidFill>
                  <a:schemeClr val="bg1"/>
                </a:solidFill>
                <a:effectLst>
                  <a:outerShdw blurRad="38100" dist="38100" dir="2700000" algn="tl">
                    <a:srgbClr val="000000"/>
                  </a:outerShdw>
                </a:effectLst>
                <a:latin typeface="Comic Sans MS" pitchFamily="66" charset="0"/>
                <a:cs typeface="Arial" pitchFamily="34" charset="0"/>
              </a:rPr>
              <a:t>Se omiten los enlaces con los hidrógenos y se indica el número de estos</a:t>
            </a:r>
          </a:p>
          <a:p>
            <a:pPr eaLnBrk="0" hangingPunct="0">
              <a:lnSpc>
                <a:spcPct val="115000"/>
              </a:lnSpc>
              <a:defRPr/>
            </a:pPr>
            <a:r>
              <a:rPr lang="es-ES_tradnl" dirty="0">
                <a:solidFill>
                  <a:schemeClr val="bg1"/>
                </a:solidFill>
                <a:effectLst>
                  <a:outerShdw blurRad="38100" dist="38100" dir="2700000" algn="tl">
                    <a:srgbClr val="000000"/>
                  </a:outerShdw>
                </a:effectLst>
                <a:latin typeface="Comic Sans MS" pitchFamily="66" charset="0"/>
                <a:cs typeface="Arial" pitchFamily="34" charset="0"/>
              </a:rPr>
              <a:t>  con un subíndice. A veces también se omiten los enlaces sencillos C-C</a:t>
            </a:r>
          </a:p>
        </p:txBody>
      </p:sp>
      <p:pic>
        <p:nvPicPr>
          <p:cNvPr id="14" name="Imagen 13" descr="11-1.png"/>
          <p:cNvPicPr>
            <a:picLocks noChangeAspect="1"/>
          </p:cNvPicPr>
          <p:nvPr/>
        </p:nvPicPr>
        <p:blipFill>
          <a:blip r:embed="rId2"/>
          <a:stretch>
            <a:fillRect/>
          </a:stretch>
        </p:blipFill>
        <p:spPr>
          <a:xfrm>
            <a:off x="914400" y="2209800"/>
            <a:ext cx="2523576" cy="1334935"/>
          </a:xfrm>
          <a:prstGeom prst="rect">
            <a:avLst/>
          </a:prstGeom>
        </p:spPr>
      </p:pic>
      <p:pic>
        <p:nvPicPr>
          <p:cNvPr id="15" name="Imagen 14" descr="11-2.png"/>
          <p:cNvPicPr>
            <a:picLocks noChangeAspect="1"/>
          </p:cNvPicPr>
          <p:nvPr/>
        </p:nvPicPr>
        <p:blipFill>
          <a:blip r:embed="rId3"/>
          <a:stretch>
            <a:fillRect/>
          </a:stretch>
        </p:blipFill>
        <p:spPr>
          <a:xfrm>
            <a:off x="914400" y="4876800"/>
            <a:ext cx="2657679" cy="1328839"/>
          </a:xfrm>
          <a:prstGeom prst="rect">
            <a:avLst/>
          </a:prstGeom>
        </p:spPr>
      </p:pic>
      <p:pic>
        <p:nvPicPr>
          <p:cNvPr id="16" name="Imagen 15" descr="11-3.png"/>
          <p:cNvPicPr>
            <a:picLocks noChangeAspect="1"/>
          </p:cNvPicPr>
          <p:nvPr/>
        </p:nvPicPr>
        <p:blipFill>
          <a:blip r:embed="rId4"/>
          <a:stretch>
            <a:fillRect/>
          </a:stretch>
        </p:blipFill>
        <p:spPr>
          <a:xfrm>
            <a:off x="4953000" y="2209800"/>
            <a:ext cx="2913694" cy="426692"/>
          </a:xfrm>
          <a:prstGeom prst="rect">
            <a:avLst/>
          </a:prstGeom>
        </p:spPr>
      </p:pic>
      <p:pic>
        <p:nvPicPr>
          <p:cNvPr id="17" name="Imagen 16" descr="11-4.png"/>
          <p:cNvPicPr>
            <a:picLocks noChangeAspect="1"/>
          </p:cNvPicPr>
          <p:nvPr/>
        </p:nvPicPr>
        <p:blipFill>
          <a:blip r:embed="rId5"/>
          <a:stretch>
            <a:fillRect/>
          </a:stretch>
        </p:blipFill>
        <p:spPr>
          <a:xfrm>
            <a:off x="4953000" y="3124200"/>
            <a:ext cx="2560149" cy="426692"/>
          </a:xfrm>
          <a:prstGeom prst="rect">
            <a:avLst/>
          </a:prstGeom>
        </p:spPr>
      </p:pic>
      <p:pic>
        <p:nvPicPr>
          <p:cNvPr id="18" name="Imagen 17" descr="11-5.png"/>
          <p:cNvPicPr>
            <a:picLocks noChangeAspect="1"/>
          </p:cNvPicPr>
          <p:nvPr/>
        </p:nvPicPr>
        <p:blipFill>
          <a:blip r:embed="rId6"/>
          <a:stretch>
            <a:fillRect/>
          </a:stretch>
        </p:blipFill>
        <p:spPr>
          <a:xfrm>
            <a:off x="4953000" y="4800600"/>
            <a:ext cx="2822260" cy="426692"/>
          </a:xfrm>
          <a:prstGeom prst="rect">
            <a:avLst/>
          </a:prstGeom>
        </p:spPr>
      </p:pic>
      <p:pic>
        <p:nvPicPr>
          <p:cNvPr id="19" name="Imagen 18" descr="11-6.png"/>
          <p:cNvPicPr>
            <a:picLocks noChangeAspect="1"/>
          </p:cNvPicPr>
          <p:nvPr/>
        </p:nvPicPr>
        <p:blipFill>
          <a:blip r:embed="rId7"/>
          <a:stretch>
            <a:fillRect/>
          </a:stretch>
        </p:blipFill>
        <p:spPr>
          <a:xfrm>
            <a:off x="4953000" y="5715000"/>
            <a:ext cx="2462620" cy="4449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29028"/>
                                        </p:tgtEl>
                                        <p:attrNameLst>
                                          <p:attrName>style.visibility</p:attrName>
                                        </p:attrNameLst>
                                      </p:cBhvr>
                                      <p:to>
                                        <p:strVal val="visible"/>
                                      </p:to>
                                    </p:set>
                                    <p:anim calcmode="lin" valueType="num">
                                      <p:cBhvr additive="base">
                                        <p:cTn id="11" dur="500" fill="hold"/>
                                        <p:tgtEl>
                                          <p:spTgt spid="129028"/>
                                        </p:tgtEl>
                                        <p:attrNameLst>
                                          <p:attrName>ppt_x</p:attrName>
                                        </p:attrNameLst>
                                      </p:cBhvr>
                                      <p:tavLst>
                                        <p:tav tm="0">
                                          <p:val>
                                            <p:strVal val="0-#ppt_w/2"/>
                                          </p:val>
                                        </p:tav>
                                        <p:tav tm="100000">
                                          <p:val>
                                            <p:strVal val="#ppt_x"/>
                                          </p:val>
                                        </p:tav>
                                      </p:tavLst>
                                    </p:anim>
                                    <p:anim calcmode="lin" valueType="num">
                                      <p:cBhvr additive="base">
                                        <p:cTn id="12" dur="500" fill="hold"/>
                                        <p:tgtEl>
                                          <p:spTgt spid="129028"/>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9029"/>
                                        </p:tgtEl>
                                        <p:attrNameLst>
                                          <p:attrName>style.visibility</p:attrName>
                                        </p:attrNameLst>
                                      </p:cBhvr>
                                      <p:to>
                                        <p:strVal val="visible"/>
                                      </p:to>
                                    </p:set>
                                    <p:anim calcmode="lin" valueType="num">
                                      <p:cBhvr additive="base">
                                        <p:cTn id="19" dur="500" fill="hold"/>
                                        <p:tgtEl>
                                          <p:spTgt spid="129029"/>
                                        </p:tgtEl>
                                        <p:attrNameLst>
                                          <p:attrName>ppt_x</p:attrName>
                                        </p:attrNameLst>
                                      </p:cBhvr>
                                      <p:tavLst>
                                        <p:tav tm="0">
                                          <p:val>
                                            <p:strVal val="0-#ppt_w/2"/>
                                          </p:val>
                                        </p:tav>
                                        <p:tav tm="100000">
                                          <p:val>
                                            <p:strVal val="#ppt_x"/>
                                          </p:val>
                                        </p:tav>
                                      </p:tavLst>
                                    </p:anim>
                                    <p:anim calcmode="lin" valueType="num">
                                      <p:cBhvr additive="base">
                                        <p:cTn id="20" dur="500" fill="hold"/>
                                        <p:tgtEl>
                                          <p:spTgt spid="129029"/>
                                        </p:tgtEl>
                                        <p:attrNameLst>
                                          <p:attrName>ppt_y</p:attrName>
                                        </p:attrNameLst>
                                      </p:cBhvr>
                                      <p:tavLst>
                                        <p:tav tm="0">
                                          <p:val>
                                            <p:strVal val="#ppt_y"/>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9030"/>
                                        </p:tgtEl>
                                        <p:attrNameLst>
                                          <p:attrName>style.visibility</p:attrName>
                                        </p:attrNameLst>
                                      </p:cBhvr>
                                      <p:to>
                                        <p:strVal val="visible"/>
                                      </p:to>
                                    </p:set>
                                    <p:anim calcmode="lin" valueType="num">
                                      <p:cBhvr additive="base">
                                        <p:cTn id="31" dur="500" fill="hold"/>
                                        <p:tgtEl>
                                          <p:spTgt spid="129030"/>
                                        </p:tgtEl>
                                        <p:attrNameLst>
                                          <p:attrName>ppt_x</p:attrName>
                                        </p:attrNameLst>
                                      </p:cBhvr>
                                      <p:tavLst>
                                        <p:tav tm="0">
                                          <p:val>
                                            <p:strVal val="0-#ppt_w/2"/>
                                          </p:val>
                                        </p:tav>
                                        <p:tav tm="100000">
                                          <p:val>
                                            <p:strVal val="#ppt_x"/>
                                          </p:val>
                                        </p:tav>
                                      </p:tavLst>
                                    </p:anim>
                                    <p:anim calcmode="lin" valueType="num">
                                      <p:cBhvr additive="base">
                                        <p:cTn id="32" dur="500" fill="hold"/>
                                        <p:tgtEl>
                                          <p:spTgt spid="129030"/>
                                        </p:tgtEl>
                                        <p:attrNameLst>
                                          <p:attrName>ppt_y</p:attrName>
                                        </p:attrNameLst>
                                      </p:cBhvr>
                                      <p:tavLst>
                                        <p:tav tm="0">
                                          <p:val>
                                            <p:strVal val="#ppt_y"/>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29031"/>
                                        </p:tgtEl>
                                        <p:attrNameLst>
                                          <p:attrName>style.visibility</p:attrName>
                                        </p:attrNameLst>
                                      </p:cBhvr>
                                      <p:to>
                                        <p:strVal val="visible"/>
                                      </p:to>
                                    </p:set>
                                    <p:anim calcmode="lin" valueType="num">
                                      <p:cBhvr additive="base">
                                        <p:cTn id="39" dur="500" fill="hold"/>
                                        <p:tgtEl>
                                          <p:spTgt spid="129031"/>
                                        </p:tgtEl>
                                        <p:attrNameLst>
                                          <p:attrName>ppt_x</p:attrName>
                                        </p:attrNameLst>
                                      </p:cBhvr>
                                      <p:tavLst>
                                        <p:tav tm="0">
                                          <p:val>
                                            <p:strVal val="0-#ppt_w/2"/>
                                          </p:val>
                                        </p:tav>
                                        <p:tav tm="100000">
                                          <p:val>
                                            <p:strVal val="#ppt_x"/>
                                          </p:val>
                                        </p:tav>
                                      </p:tavLst>
                                    </p:anim>
                                    <p:anim calcmode="lin" valueType="num">
                                      <p:cBhvr additive="base">
                                        <p:cTn id="40" dur="500" fill="hold"/>
                                        <p:tgtEl>
                                          <p:spTgt spid="129031"/>
                                        </p:tgtEl>
                                        <p:attrNameLst>
                                          <p:attrName>ppt_y</p:attrName>
                                        </p:attrNameLst>
                                      </p:cBhvr>
                                      <p:tavLst>
                                        <p:tav tm="0">
                                          <p:val>
                                            <p:strVal val="#ppt_y"/>
                                          </p:val>
                                        </p:tav>
                                        <p:tav tm="100000">
                                          <p:val>
                                            <p:strVal val="#ppt_y"/>
                                          </p:val>
                                        </p:tav>
                                      </p:tavLst>
                                    </p:anim>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nimBg="1"/>
      <p:bldP spid="129029" grpId="0" animBg="1"/>
      <p:bldP spid="129030" grpId="0" animBg="1"/>
      <p:bldP spid="129031"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95250" y="152400"/>
            <a:ext cx="8991600" cy="1901825"/>
          </a:xfrm>
          <a:prstGeom prst="rect">
            <a:avLst/>
          </a:prstGeom>
          <a:solidFill>
            <a:srgbClr val="008080"/>
          </a:solidFill>
          <a:ln w="25400">
            <a:noFill/>
            <a:miter lim="800000"/>
            <a:headEnd/>
            <a:tailEnd/>
          </a:ln>
          <a:effectLst>
            <a:prstShdw prst="shdw17" dist="17961" dir="2700000">
              <a:srgbClr val="008080">
                <a:gamma/>
                <a:shade val="60000"/>
                <a:invGamma/>
              </a:srgbClr>
            </a:prstShdw>
          </a:effectLst>
        </p:spPr>
        <p:txBody>
          <a:bodyPr lIns="91424" tIns="45712" rIns="91424" bIns="45712">
            <a:spAutoFit/>
          </a:bodyPr>
          <a:lstStyle/>
          <a:p>
            <a:pPr eaLnBrk="0" hangingPunct="0">
              <a:lnSpc>
                <a:spcPct val="105000"/>
              </a:lnSpc>
              <a:defRPr/>
            </a:pPr>
            <a:r>
              <a:rPr lang="es-ES_tradnl" sz="2000" b="1" dirty="0">
                <a:latin typeface="Times New Roman" pitchFamily="18" charset="0"/>
                <a:cs typeface="Arial" pitchFamily="34" charset="0"/>
              </a:rPr>
              <a:t>    </a:t>
            </a:r>
            <a:r>
              <a:rPr lang="es-ES_tradnl" sz="2000" b="1" dirty="0">
                <a:solidFill>
                  <a:schemeClr val="bg1"/>
                </a:solidFill>
                <a:effectLst>
                  <a:outerShdw blurRad="38100" dist="38100" dir="2700000" algn="tl">
                    <a:srgbClr val="000000"/>
                  </a:outerShdw>
                </a:effectLst>
                <a:latin typeface="Comic Sans MS" pitchFamily="66" charset="0"/>
                <a:cs typeface="Arial" pitchFamily="34" charset="0"/>
              </a:rPr>
              <a:t>FÓRMULAS SIMPLIFICADAS:</a:t>
            </a:r>
          </a:p>
          <a:p>
            <a:pPr eaLnBrk="0" hangingPunct="0">
              <a:lnSpc>
                <a:spcPct val="105000"/>
              </a:lnSpc>
              <a:defRPr/>
            </a:pPr>
            <a:r>
              <a:rPr lang="es-ES_tradnl" sz="2000" dirty="0">
                <a:solidFill>
                  <a:schemeClr val="bg1"/>
                </a:solidFill>
                <a:effectLst>
                  <a:outerShdw blurRad="38100" dist="38100" dir="2700000" algn="tl">
                    <a:srgbClr val="000000"/>
                  </a:outerShdw>
                </a:effectLst>
                <a:latin typeface="Comic Sans MS" pitchFamily="66" charset="0"/>
                <a:cs typeface="Arial" pitchFamily="34" charset="0"/>
              </a:rPr>
              <a:t>S</a:t>
            </a:r>
            <a:r>
              <a:rPr lang="es-ES_tradnl" dirty="0">
                <a:solidFill>
                  <a:schemeClr val="bg1"/>
                </a:solidFill>
                <a:effectLst>
                  <a:outerShdw blurRad="38100" dist="38100" dir="2700000" algn="tl">
                    <a:srgbClr val="000000"/>
                  </a:outerShdw>
                </a:effectLst>
                <a:latin typeface="Comic Sans MS" pitchFamily="66" charset="0"/>
                <a:cs typeface="Arial" pitchFamily="34" charset="0"/>
              </a:rPr>
              <a:t>e representan las cadenas carbonadas mediante líneas en </a:t>
            </a:r>
            <a:r>
              <a:rPr lang="es-ES_tradnl" dirty="0" err="1">
                <a:solidFill>
                  <a:schemeClr val="bg1"/>
                </a:solidFill>
                <a:effectLst>
                  <a:outerShdw blurRad="38100" dist="38100" dir="2700000" algn="tl">
                    <a:srgbClr val="000000"/>
                  </a:outerShdw>
                </a:effectLst>
                <a:latin typeface="Comic Sans MS" pitchFamily="66" charset="0"/>
                <a:cs typeface="Arial" pitchFamily="34" charset="0"/>
              </a:rPr>
              <a:t>zig-zag</a:t>
            </a:r>
            <a:r>
              <a:rPr lang="es-ES_tradnl" dirty="0">
                <a:solidFill>
                  <a:schemeClr val="bg1"/>
                </a:solidFill>
                <a:effectLst>
                  <a:outerShdw blurRad="38100" dist="38100" dir="2700000" algn="tl">
                    <a:srgbClr val="000000"/>
                  </a:outerShdw>
                </a:effectLst>
                <a:latin typeface="Comic Sans MS" pitchFamily="66" charset="0"/>
                <a:cs typeface="Arial" pitchFamily="34" charset="0"/>
              </a:rPr>
              <a:t> en las que cada segmento representa un enlace y cada  punto de unión un átomo de carbono</a:t>
            </a:r>
          </a:p>
          <a:p>
            <a:pPr lvl="1" eaLnBrk="0" hangingPunct="0">
              <a:lnSpc>
                <a:spcPct val="105000"/>
              </a:lnSpc>
              <a:buFont typeface="Monotype Sorts" pitchFamily="2" charset="2"/>
              <a:buChar char="u"/>
              <a:defRPr/>
            </a:pPr>
            <a:r>
              <a:rPr lang="es-ES_tradnl" b="1" dirty="0">
                <a:solidFill>
                  <a:schemeClr val="bg1"/>
                </a:solidFill>
                <a:effectLst>
                  <a:outerShdw blurRad="38100" dist="38100" dir="2700000" algn="tl">
                    <a:srgbClr val="000000"/>
                  </a:outerShdw>
                </a:effectLst>
                <a:latin typeface="Comic Sans MS" pitchFamily="66" charset="0"/>
                <a:cs typeface="Arial" pitchFamily="34" charset="0"/>
              </a:rPr>
              <a:t> 	Se omiten los átomos de hidrógeno unidos a carbono, pero sí se        	incluyen los </a:t>
            </a:r>
            <a:r>
              <a:rPr lang="es-ES_tradnl" b="1" dirty="0" err="1">
                <a:solidFill>
                  <a:schemeClr val="bg1"/>
                </a:solidFill>
                <a:effectLst>
                  <a:outerShdw blurRad="38100" dist="38100" dir="2700000" algn="tl">
                    <a:srgbClr val="000000"/>
                  </a:outerShdw>
                </a:effectLst>
                <a:latin typeface="Comic Sans MS" pitchFamily="66" charset="0"/>
                <a:cs typeface="Arial" pitchFamily="34" charset="0"/>
              </a:rPr>
              <a:t>heteroátomos</a:t>
            </a:r>
            <a:r>
              <a:rPr lang="es-ES_tradnl" b="1" dirty="0">
                <a:solidFill>
                  <a:schemeClr val="bg1"/>
                </a:solidFill>
                <a:effectLst>
                  <a:outerShdw blurRad="38100" dist="38100" dir="2700000" algn="tl">
                    <a:srgbClr val="000000"/>
                  </a:outerShdw>
                </a:effectLst>
                <a:latin typeface="Comic Sans MS" pitchFamily="66" charset="0"/>
                <a:cs typeface="Arial" pitchFamily="34" charset="0"/>
              </a:rPr>
              <a:t> y sus hidrógenos</a:t>
            </a:r>
          </a:p>
          <a:p>
            <a:pPr lvl="1" eaLnBrk="0" hangingPunct="0">
              <a:lnSpc>
                <a:spcPct val="105000"/>
              </a:lnSpc>
              <a:buFont typeface="Monotype Sorts" pitchFamily="2" charset="2"/>
              <a:buChar char="u"/>
              <a:defRPr/>
            </a:pPr>
            <a:r>
              <a:rPr lang="es-ES_tradnl" b="1" dirty="0">
                <a:solidFill>
                  <a:schemeClr val="bg1"/>
                </a:solidFill>
                <a:effectLst>
                  <a:outerShdw blurRad="38100" dist="38100" dir="2700000" algn="tl">
                    <a:srgbClr val="000000"/>
                  </a:outerShdw>
                </a:effectLst>
                <a:latin typeface="Comic Sans MS" pitchFamily="66" charset="0"/>
                <a:cs typeface="Arial" pitchFamily="34" charset="0"/>
              </a:rPr>
              <a:t> 	Los dobles y triples enlaces se representan con dos y tres segmentos</a:t>
            </a:r>
            <a:endParaRPr lang="es-ES_tradnl" b="1" dirty="0">
              <a:solidFill>
                <a:schemeClr val="bg1"/>
              </a:solidFill>
              <a:effectLst>
                <a:outerShdw blurRad="38100" dist="38100" dir="2700000" algn="tl">
                  <a:srgbClr val="000000"/>
                </a:outerShdw>
              </a:effectLst>
              <a:latin typeface="Arial" pitchFamily="34" charset="0"/>
              <a:cs typeface="Arial" pitchFamily="34" charset="0"/>
            </a:endParaRPr>
          </a:p>
        </p:txBody>
      </p:sp>
      <p:sp>
        <p:nvSpPr>
          <p:cNvPr id="130053" name="AutoShape 5"/>
          <p:cNvSpPr>
            <a:spLocks noChangeAspect="1" noChangeArrowheads="1"/>
          </p:cNvSpPr>
          <p:nvPr/>
        </p:nvSpPr>
        <p:spPr bwMode="auto">
          <a:xfrm>
            <a:off x="3505200" y="3733800"/>
            <a:ext cx="1925637" cy="1004888"/>
          </a:xfrm>
          <a:prstGeom prst="upDownArrowCallout">
            <a:avLst>
              <a:gd name="adj1" fmla="val 47907"/>
              <a:gd name="adj2" fmla="val 47907"/>
              <a:gd name="adj3" fmla="val 12500"/>
              <a:gd name="adj4" fmla="val 50000"/>
            </a:avLst>
          </a:prstGeom>
          <a:solidFill>
            <a:srgbClr val="008080"/>
          </a:solidFill>
          <a:ln w="9525">
            <a:noFill/>
            <a:miter lim="800000"/>
            <a:headEnd/>
            <a:tailEnd/>
          </a:ln>
          <a:effectLst>
            <a:prstShdw prst="shdw18" dist="17961" dir="13500000">
              <a:srgbClr val="008080">
                <a:gamma/>
                <a:shade val="60000"/>
                <a:invGamma/>
              </a:srgbClr>
            </a:prstShdw>
          </a:effectLst>
        </p:spPr>
        <p:txBody>
          <a:bodyPr wrap="none" lIns="91424" tIns="45712" rIns="91424" bIns="45712" anchor="ctr"/>
          <a:lstStyle/>
          <a:p>
            <a:pPr algn="ctr" eaLnBrk="0" hangingPunct="0">
              <a:defRPr/>
            </a:pPr>
            <a:r>
              <a:rPr lang="es-ES_tradnl" b="1" dirty="0">
                <a:solidFill>
                  <a:srgbClr val="FFFF00"/>
                </a:solidFill>
                <a:effectLst>
                  <a:outerShdw blurRad="38100" dist="38100" dir="2700000" algn="tl">
                    <a:srgbClr val="000000"/>
                  </a:outerShdw>
                </a:effectLst>
                <a:latin typeface="Arial" pitchFamily="34" charset="0"/>
                <a:cs typeface="Arial" pitchFamily="34" charset="0"/>
              </a:rPr>
              <a:t>C</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6</a:t>
            </a:r>
            <a:r>
              <a:rPr lang="es-ES_tradnl" b="1" dirty="0">
                <a:solidFill>
                  <a:srgbClr val="FFFF00"/>
                </a:solidFill>
                <a:effectLst>
                  <a:outerShdw blurRad="38100" dist="38100" dir="2700000" algn="tl">
                    <a:srgbClr val="000000"/>
                  </a:outerShdw>
                </a:effectLst>
                <a:latin typeface="Arial" pitchFamily="34" charset="0"/>
                <a:cs typeface="Arial" pitchFamily="34" charset="0"/>
              </a:rPr>
              <a:t>H</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8</a:t>
            </a:r>
            <a:endParaRPr lang="es-ES_tradnl" b="1" dirty="0">
              <a:latin typeface="Arial" pitchFamily="34" charset="0"/>
              <a:cs typeface="Arial" pitchFamily="34" charset="0"/>
            </a:endParaRPr>
          </a:p>
        </p:txBody>
      </p:sp>
      <p:sp>
        <p:nvSpPr>
          <p:cNvPr id="130056" name="AutoShape 8"/>
          <p:cNvSpPr>
            <a:spLocks noChangeArrowheads="1"/>
          </p:cNvSpPr>
          <p:nvPr/>
        </p:nvSpPr>
        <p:spPr bwMode="auto">
          <a:xfrm>
            <a:off x="5791200" y="2743200"/>
            <a:ext cx="533400" cy="304800"/>
          </a:xfrm>
          <a:prstGeom prst="rightArrow">
            <a:avLst>
              <a:gd name="adj1" fmla="val 50000"/>
              <a:gd name="adj2" fmla="val 43750"/>
            </a:avLst>
          </a:prstGeom>
          <a:solidFill>
            <a:srgbClr val="009999"/>
          </a:solidFill>
          <a:ln w="9525">
            <a:noFill/>
            <a:miter lim="800000"/>
            <a:headEnd/>
            <a:tailEnd/>
          </a:ln>
          <a:effectLst>
            <a:prstShdw prst="shdw17" dist="17961" dir="13500000">
              <a:srgbClr val="005C5C"/>
            </a:prstShdw>
          </a:effectLst>
        </p:spPr>
        <p:txBody>
          <a:bodyPr wrap="none" lIns="91424" tIns="45712" rIns="91424" bIns="45712" anchor="ctr"/>
          <a:lstStyle/>
          <a:p>
            <a:endParaRPr lang="es-ES"/>
          </a:p>
        </p:txBody>
      </p:sp>
      <p:sp>
        <p:nvSpPr>
          <p:cNvPr id="130057" name="AutoShape 9"/>
          <p:cNvSpPr>
            <a:spLocks noChangeArrowheads="1"/>
          </p:cNvSpPr>
          <p:nvPr/>
        </p:nvSpPr>
        <p:spPr bwMode="auto">
          <a:xfrm>
            <a:off x="3124200" y="5486400"/>
            <a:ext cx="457200" cy="381000"/>
          </a:xfrm>
          <a:prstGeom prst="leftArrow">
            <a:avLst>
              <a:gd name="adj1" fmla="val 50000"/>
              <a:gd name="adj2" fmla="val 30000"/>
            </a:avLst>
          </a:prstGeom>
          <a:solidFill>
            <a:srgbClr val="009999"/>
          </a:solidFill>
          <a:ln w="9525">
            <a:noFill/>
            <a:miter lim="800000"/>
            <a:headEnd/>
            <a:tailEnd/>
          </a:ln>
          <a:effectLst>
            <a:prstShdw prst="shdw17" dist="17961" dir="13500000">
              <a:srgbClr val="005C5C"/>
            </a:prstShdw>
          </a:effectLst>
        </p:spPr>
        <p:txBody>
          <a:bodyPr wrap="none" lIns="91424" tIns="45712" rIns="91424" bIns="45712" anchor="ctr"/>
          <a:lstStyle/>
          <a:p>
            <a:endParaRPr lang="es-ES"/>
          </a:p>
        </p:txBody>
      </p:sp>
      <p:pic>
        <p:nvPicPr>
          <p:cNvPr id="10" name="Imagen 9" descr="12-1.png"/>
          <p:cNvPicPr>
            <a:picLocks noChangeAspect="1"/>
          </p:cNvPicPr>
          <p:nvPr/>
        </p:nvPicPr>
        <p:blipFill>
          <a:blip r:embed="rId2"/>
          <a:stretch>
            <a:fillRect/>
          </a:stretch>
        </p:blipFill>
        <p:spPr>
          <a:xfrm>
            <a:off x="2514600" y="2133600"/>
            <a:ext cx="2901503" cy="1438560"/>
          </a:xfrm>
          <a:prstGeom prst="rect">
            <a:avLst/>
          </a:prstGeom>
        </p:spPr>
      </p:pic>
      <p:pic>
        <p:nvPicPr>
          <p:cNvPr id="11" name="Imagen 10" descr="12-2.png"/>
          <p:cNvPicPr>
            <a:picLocks noChangeAspect="1"/>
          </p:cNvPicPr>
          <p:nvPr/>
        </p:nvPicPr>
        <p:blipFill>
          <a:blip r:embed="rId3"/>
          <a:stretch>
            <a:fillRect/>
          </a:stretch>
        </p:blipFill>
        <p:spPr>
          <a:xfrm>
            <a:off x="3810000" y="4876800"/>
            <a:ext cx="2883216" cy="1444656"/>
          </a:xfrm>
          <a:prstGeom prst="rect">
            <a:avLst/>
          </a:prstGeom>
        </p:spPr>
      </p:pic>
      <p:pic>
        <p:nvPicPr>
          <p:cNvPr id="12" name="Imagen 11" descr="12-3.png"/>
          <p:cNvPicPr>
            <a:picLocks noChangeAspect="1"/>
          </p:cNvPicPr>
          <p:nvPr/>
        </p:nvPicPr>
        <p:blipFill>
          <a:blip r:embed="rId4"/>
          <a:stretch>
            <a:fillRect/>
          </a:stretch>
        </p:blipFill>
        <p:spPr>
          <a:xfrm>
            <a:off x="6477000" y="2514600"/>
            <a:ext cx="2145649" cy="719280"/>
          </a:xfrm>
          <a:prstGeom prst="rect">
            <a:avLst/>
          </a:prstGeom>
        </p:spPr>
      </p:pic>
      <p:pic>
        <p:nvPicPr>
          <p:cNvPr id="13" name="Imagen 12" descr="12-4.png"/>
          <p:cNvPicPr>
            <a:picLocks noChangeAspect="1"/>
          </p:cNvPicPr>
          <p:nvPr/>
        </p:nvPicPr>
        <p:blipFill>
          <a:blip r:embed="rId5"/>
          <a:stretch>
            <a:fillRect/>
          </a:stretch>
        </p:blipFill>
        <p:spPr>
          <a:xfrm>
            <a:off x="762000" y="5410200"/>
            <a:ext cx="2151745" cy="512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30056"/>
                                        </p:tgtEl>
                                        <p:attrNameLst>
                                          <p:attrName>style.visibility</p:attrName>
                                        </p:attrNameLst>
                                      </p:cBhvr>
                                      <p:to>
                                        <p:strVal val="visible"/>
                                      </p:to>
                                    </p:set>
                                    <p:anim calcmode="lin" valueType="num">
                                      <p:cBhvr additive="base">
                                        <p:cTn id="11" dur="500" fill="hold"/>
                                        <p:tgtEl>
                                          <p:spTgt spid="130056"/>
                                        </p:tgtEl>
                                        <p:attrNameLst>
                                          <p:attrName>ppt_x</p:attrName>
                                        </p:attrNameLst>
                                      </p:cBhvr>
                                      <p:tavLst>
                                        <p:tav tm="0">
                                          <p:val>
                                            <p:strVal val="0-#ppt_w/2"/>
                                          </p:val>
                                        </p:tav>
                                        <p:tav tm="100000">
                                          <p:val>
                                            <p:strVal val="#ppt_x"/>
                                          </p:val>
                                        </p:tav>
                                      </p:tavLst>
                                    </p:anim>
                                    <p:anim calcmode="lin" valueType="num">
                                      <p:cBhvr additive="base">
                                        <p:cTn id="12" dur="500" fill="hold"/>
                                        <p:tgtEl>
                                          <p:spTgt spid="130056"/>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30057"/>
                                        </p:tgtEl>
                                        <p:attrNameLst>
                                          <p:attrName>style.visibility</p:attrName>
                                        </p:attrNameLst>
                                      </p:cBhvr>
                                      <p:to>
                                        <p:strVal val="visible"/>
                                      </p:to>
                                    </p:set>
                                    <p:anim calcmode="lin" valueType="num">
                                      <p:cBhvr additive="base">
                                        <p:cTn id="23" dur="500" fill="hold"/>
                                        <p:tgtEl>
                                          <p:spTgt spid="130057"/>
                                        </p:tgtEl>
                                        <p:attrNameLst>
                                          <p:attrName>ppt_x</p:attrName>
                                        </p:attrNameLst>
                                      </p:cBhvr>
                                      <p:tavLst>
                                        <p:tav tm="0">
                                          <p:val>
                                            <p:strVal val="1+#ppt_w/2"/>
                                          </p:val>
                                        </p:tav>
                                        <p:tav tm="100000">
                                          <p:val>
                                            <p:strVal val="#ppt_x"/>
                                          </p:val>
                                        </p:tav>
                                      </p:tavLst>
                                    </p:anim>
                                    <p:anim calcmode="lin" valueType="num">
                                      <p:cBhvr additive="base">
                                        <p:cTn id="24" dur="500" fill="hold"/>
                                        <p:tgtEl>
                                          <p:spTgt spid="130057"/>
                                        </p:tgtEl>
                                        <p:attrNameLst>
                                          <p:attrName>ppt_y</p:attrName>
                                        </p:attrNameLst>
                                      </p:cBhvr>
                                      <p:tavLst>
                                        <p:tav tm="0">
                                          <p:val>
                                            <p:strVal val="#ppt_y"/>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6" grpId="0" animBg="1"/>
      <p:bldP spid="130057"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6" name="AutoShape 4"/>
          <p:cNvSpPr>
            <a:spLocks noChangeArrowheads="1"/>
          </p:cNvSpPr>
          <p:nvPr/>
        </p:nvSpPr>
        <p:spPr bwMode="auto">
          <a:xfrm>
            <a:off x="3886200" y="3873500"/>
            <a:ext cx="1752600" cy="1003300"/>
          </a:xfrm>
          <a:prstGeom prst="upDownArrowCallout">
            <a:avLst>
              <a:gd name="adj1" fmla="val 43671"/>
              <a:gd name="adj2" fmla="val 43671"/>
              <a:gd name="adj3" fmla="val 12500"/>
              <a:gd name="adj4" fmla="val 50000"/>
            </a:avLst>
          </a:prstGeom>
          <a:solidFill>
            <a:srgbClr val="008080"/>
          </a:solidFill>
          <a:ln w="9525">
            <a:noFill/>
            <a:miter lim="800000"/>
            <a:headEnd/>
            <a:tailEnd/>
          </a:ln>
          <a:effectLst>
            <a:prstShdw prst="shdw18" dist="17961" dir="13500000">
              <a:srgbClr val="008080">
                <a:gamma/>
                <a:shade val="60000"/>
                <a:invGamma/>
              </a:srgbClr>
            </a:prstShdw>
          </a:effectLst>
        </p:spPr>
        <p:txBody>
          <a:bodyPr wrap="none" lIns="91424" tIns="45712" rIns="91424" bIns="45712" anchor="ctr"/>
          <a:lstStyle/>
          <a:p>
            <a:pPr algn="ctr" eaLnBrk="0" hangingPunct="0">
              <a:defRPr/>
            </a:pPr>
            <a:r>
              <a:rPr lang="es-ES_tradnl" b="1" dirty="0">
                <a:solidFill>
                  <a:srgbClr val="FFFF00"/>
                </a:solidFill>
                <a:effectLst>
                  <a:outerShdw blurRad="38100" dist="38100" dir="2700000" algn="tl">
                    <a:srgbClr val="000000"/>
                  </a:outerShdw>
                </a:effectLst>
                <a:latin typeface="Arial" pitchFamily="34" charset="0"/>
                <a:cs typeface="Arial" pitchFamily="34" charset="0"/>
              </a:rPr>
              <a:t>C</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4</a:t>
            </a:r>
            <a:r>
              <a:rPr lang="es-ES_tradnl" b="1" dirty="0">
                <a:solidFill>
                  <a:srgbClr val="FFFF00"/>
                </a:solidFill>
                <a:effectLst>
                  <a:outerShdw blurRad="38100" dist="38100" dir="2700000" algn="tl">
                    <a:srgbClr val="000000"/>
                  </a:outerShdw>
                </a:effectLst>
                <a:latin typeface="Arial" pitchFamily="34" charset="0"/>
                <a:cs typeface="Arial" pitchFamily="34" charset="0"/>
              </a:rPr>
              <a:t>H</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9</a:t>
            </a:r>
            <a:r>
              <a:rPr lang="es-ES_tradnl" b="1" dirty="0">
                <a:solidFill>
                  <a:srgbClr val="FFFF00"/>
                </a:solidFill>
                <a:effectLst>
                  <a:outerShdw blurRad="38100" dist="38100" dir="2700000" algn="tl">
                    <a:srgbClr val="000000"/>
                  </a:outerShdw>
                </a:effectLst>
                <a:latin typeface="Arial" pitchFamily="34" charset="0"/>
                <a:cs typeface="Arial" pitchFamily="34" charset="0"/>
              </a:rPr>
              <a:t>BrO</a:t>
            </a:r>
            <a:endParaRPr lang="es-ES_tradnl" b="1" dirty="0">
              <a:latin typeface="Arial" pitchFamily="34" charset="0"/>
              <a:cs typeface="Arial" pitchFamily="34" charset="0"/>
            </a:endParaRPr>
          </a:p>
        </p:txBody>
      </p:sp>
      <p:sp>
        <p:nvSpPr>
          <p:cNvPr id="131079" name="AutoShape 7"/>
          <p:cNvSpPr>
            <a:spLocks noChangeArrowheads="1"/>
          </p:cNvSpPr>
          <p:nvPr/>
        </p:nvSpPr>
        <p:spPr bwMode="auto">
          <a:xfrm>
            <a:off x="5410200" y="2819400"/>
            <a:ext cx="533400" cy="304800"/>
          </a:xfrm>
          <a:prstGeom prst="rightArrow">
            <a:avLst>
              <a:gd name="adj1" fmla="val 50000"/>
              <a:gd name="adj2" fmla="val 43750"/>
            </a:avLst>
          </a:prstGeom>
          <a:solidFill>
            <a:srgbClr val="009999"/>
          </a:solidFill>
          <a:ln w="9525">
            <a:noFill/>
            <a:miter lim="800000"/>
            <a:headEnd/>
            <a:tailEnd/>
          </a:ln>
          <a:effectLst>
            <a:prstShdw prst="shdw17" dist="17961" dir="13500000">
              <a:srgbClr val="005C5C"/>
            </a:prstShdw>
          </a:effectLst>
        </p:spPr>
        <p:txBody>
          <a:bodyPr wrap="none" lIns="91424" tIns="45712" rIns="91424" bIns="45712" anchor="ctr"/>
          <a:lstStyle/>
          <a:p>
            <a:endParaRPr lang="es-ES"/>
          </a:p>
        </p:txBody>
      </p:sp>
      <p:sp>
        <p:nvSpPr>
          <p:cNvPr id="131080" name="AutoShape 8"/>
          <p:cNvSpPr>
            <a:spLocks noChangeArrowheads="1"/>
          </p:cNvSpPr>
          <p:nvPr/>
        </p:nvSpPr>
        <p:spPr bwMode="auto">
          <a:xfrm>
            <a:off x="3581400" y="5562600"/>
            <a:ext cx="457200" cy="381000"/>
          </a:xfrm>
          <a:prstGeom prst="leftArrow">
            <a:avLst>
              <a:gd name="adj1" fmla="val 50000"/>
              <a:gd name="adj2" fmla="val 30000"/>
            </a:avLst>
          </a:prstGeom>
          <a:solidFill>
            <a:srgbClr val="009999"/>
          </a:solidFill>
          <a:ln w="9525">
            <a:noFill/>
            <a:miter lim="800000"/>
            <a:headEnd/>
            <a:tailEnd/>
          </a:ln>
          <a:effectLst>
            <a:prstShdw prst="shdw17" dist="17961" dir="13500000">
              <a:srgbClr val="005C5C"/>
            </a:prstShdw>
          </a:effectLst>
        </p:spPr>
        <p:txBody>
          <a:bodyPr wrap="none" lIns="91424" tIns="45712" rIns="91424" bIns="45712" anchor="ctr"/>
          <a:lstStyle/>
          <a:p>
            <a:endParaRPr lang="es-ES"/>
          </a:p>
        </p:txBody>
      </p:sp>
      <p:sp>
        <p:nvSpPr>
          <p:cNvPr id="131081" name="Text Box 9"/>
          <p:cNvSpPr txBox="1">
            <a:spLocks noChangeArrowheads="1"/>
          </p:cNvSpPr>
          <p:nvPr/>
        </p:nvSpPr>
        <p:spPr bwMode="auto">
          <a:xfrm>
            <a:off x="95250" y="152400"/>
            <a:ext cx="8991600" cy="1901825"/>
          </a:xfrm>
          <a:prstGeom prst="rect">
            <a:avLst/>
          </a:prstGeom>
          <a:solidFill>
            <a:srgbClr val="008080"/>
          </a:solidFill>
          <a:ln w="25400">
            <a:noFill/>
            <a:miter lim="800000"/>
            <a:headEnd/>
            <a:tailEnd/>
          </a:ln>
          <a:effectLst>
            <a:prstShdw prst="shdw17" dist="17961" dir="2700000">
              <a:srgbClr val="008080">
                <a:gamma/>
                <a:shade val="60000"/>
                <a:invGamma/>
              </a:srgbClr>
            </a:prstShdw>
          </a:effectLst>
        </p:spPr>
        <p:txBody>
          <a:bodyPr lIns="91424" tIns="45712" rIns="91424" bIns="45712">
            <a:spAutoFit/>
          </a:bodyPr>
          <a:lstStyle/>
          <a:p>
            <a:pPr eaLnBrk="0" hangingPunct="0">
              <a:lnSpc>
                <a:spcPct val="105000"/>
              </a:lnSpc>
              <a:defRPr/>
            </a:pPr>
            <a:r>
              <a:rPr lang="es-ES_tradnl" sz="2000" b="1" dirty="0">
                <a:latin typeface="Times New Roman" pitchFamily="18" charset="0"/>
                <a:cs typeface="Arial" pitchFamily="34" charset="0"/>
              </a:rPr>
              <a:t>    </a:t>
            </a:r>
            <a:r>
              <a:rPr lang="es-ES_tradnl" sz="2000" b="1" dirty="0">
                <a:solidFill>
                  <a:schemeClr val="bg1"/>
                </a:solidFill>
                <a:effectLst>
                  <a:outerShdw blurRad="38100" dist="38100" dir="2700000" algn="tl">
                    <a:srgbClr val="000000"/>
                  </a:outerShdw>
                </a:effectLst>
                <a:latin typeface="Comic Sans MS" pitchFamily="66" charset="0"/>
                <a:cs typeface="Arial" pitchFamily="34" charset="0"/>
              </a:rPr>
              <a:t>FÓRMULAS SIMPLIFICADAS:</a:t>
            </a:r>
          </a:p>
          <a:p>
            <a:pPr eaLnBrk="0" hangingPunct="0">
              <a:lnSpc>
                <a:spcPct val="105000"/>
              </a:lnSpc>
              <a:defRPr/>
            </a:pPr>
            <a:r>
              <a:rPr lang="es-ES_tradnl" sz="2000" dirty="0">
                <a:solidFill>
                  <a:schemeClr val="bg1"/>
                </a:solidFill>
                <a:effectLst>
                  <a:outerShdw blurRad="38100" dist="38100" dir="2700000" algn="tl">
                    <a:srgbClr val="000000"/>
                  </a:outerShdw>
                </a:effectLst>
                <a:latin typeface="Comic Sans MS" pitchFamily="66" charset="0"/>
                <a:cs typeface="Arial" pitchFamily="34" charset="0"/>
              </a:rPr>
              <a:t>S</a:t>
            </a:r>
            <a:r>
              <a:rPr lang="es-ES_tradnl" dirty="0">
                <a:solidFill>
                  <a:schemeClr val="bg1"/>
                </a:solidFill>
                <a:effectLst>
                  <a:outerShdw blurRad="38100" dist="38100" dir="2700000" algn="tl">
                    <a:srgbClr val="000000"/>
                  </a:outerShdw>
                </a:effectLst>
                <a:latin typeface="Comic Sans MS" pitchFamily="66" charset="0"/>
                <a:cs typeface="Arial" pitchFamily="34" charset="0"/>
              </a:rPr>
              <a:t>e representan las cadenas carbonadas mediante líneas en </a:t>
            </a:r>
            <a:r>
              <a:rPr lang="es-ES_tradnl" dirty="0" err="1">
                <a:solidFill>
                  <a:schemeClr val="bg1"/>
                </a:solidFill>
                <a:effectLst>
                  <a:outerShdw blurRad="38100" dist="38100" dir="2700000" algn="tl">
                    <a:srgbClr val="000000"/>
                  </a:outerShdw>
                </a:effectLst>
                <a:latin typeface="Comic Sans MS" pitchFamily="66" charset="0"/>
                <a:cs typeface="Arial" pitchFamily="34" charset="0"/>
              </a:rPr>
              <a:t>zig-zag</a:t>
            </a:r>
            <a:r>
              <a:rPr lang="es-ES_tradnl" dirty="0">
                <a:solidFill>
                  <a:schemeClr val="bg1"/>
                </a:solidFill>
                <a:effectLst>
                  <a:outerShdw blurRad="38100" dist="38100" dir="2700000" algn="tl">
                    <a:srgbClr val="000000"/>
                  </a:outerShdw>
                </a:effectLst>
                <a:latin typeface="Comic Sans MS" pitchFamily="66" charset="0"/>
                <a:cs typeface="Arial" pitchFamily="34" charset="0"/>
              </a:rPr>
              <a:t> en las que cada segmento representa un enlace y cada  punto de unión un átomo de carbono</a:t>
            </a:r>
          </a:p>
          <a:p>
            <a:pPr lvl="1" eaLnBrk="0" hangingPunct="0">
              <a:lnSpc>
                <a:spcPct val="105000"/>
              </a:lnSpc>
              <a:buFont typeface="Monotype Sorts" pitchFamily="2" charset="2"/>
              <a:buChar char="u"/>
              <a:defRPr/>
            </a:pPr>
            <a:r>
              <a:rPr lang="es-ES_tradnl" b="1" dirty="0">
                <a:solidFill>
                  <a:schemeClr val="bg1"/>
                </a:solidFill>
                <a:effectLst>
                  <a:outerShdw blurRad="38100" dist="38100" dir="2700000" algn="tl">
                    <a:srgbClr val="000000"/>
                  </a:outerShdw>
                </a:effectLst>
                <a:latin typeface="Comic Sans MS" pitchFamily="66" charset="0"/>
                <a:cs typeface="Arial" pitchFamily="34" charset="0"/>
              </a:rPr>
              <a:t> 	Se omiten los átomos de hidrógeno unidos a carbono, pero sí se        	incluyen los </a:t>
            </a:r>
            <a:r>
              <a:rPr lang="es-ES_tradnl" b="1" dirty="0" err="1">
                <a:solidFill>
                  <a:schemeClr val="bg1"/>
                </a:solidFill>
                <a:effectLst>
                  <a:outerShdw blurRad="38100" dist="38100" dir="2700000" algn="tl">
                    <a:srgbClr val="000000"/>
                  </a:outerShdw>
                </a:effectLst>
                <a:latin typeface="Comic Sans MS" pitchFamily="66" charset="0"/>
                <a:cs typeface="Arial" pitchFamily="34" charset="0"/>
              </a:rPr>
              <a:t>heteroátomos</a:t>
            </a:r>
            <a:r>
              <a:rPr lang="es-ES_tradnl" b="1" dirty="0">
                <a:solidFill>
                  <a:schemeClr val="bg1"/>
                </a:solidFill>
                <a:effectLst>
                  <a:outerShdw blurRad="38100" dist="38100" dir="2700000" algn="tl">
                    <a:srgbClr val="000000"/>
                  </a:outerShdw>
                </a:effectLst>
                <a:latin typeface="Comic Sans MS" pitchFamily="66" charset="0"/>
                <a:cs typeface="Arial" pitchFamily="34" charset="0"/>
              </a:rPr>
              <a:t> y sus hidrógenos</a:t>
            </a:r>
          </a:p>
          <a:p>
            <a:pPr lvl="1" eaLnBrk="0" hangingPunct="0">
              <a:lnSpc>
                <a:spcPct val="105000"/>
              </a:lnSpc>
              <a:buFont typeface="Monotype Sorts" pitchFamily="2" charset="2"/>
              <a:buChar char="u"/>
              <a:defRPr/>
            </a:pPr>
            <a:r>
              <a:rPr lang="es-ES_tradnl" b="1" dirty="0">
                <a:solidFill>
                  <a:schemeClr val="bg1"/>
                </a:solidFill>
                <a:effectLst>
                  <a:outerShdw blurRad="38100" dist="38100" dir="2700000" algn="tl">
                    <a:srgbClr val="000000"/>
                  </a:outerShdw>
                </a:effectLst>
                <a:latin typeface="Comic Sans MS" pitchFamily="66" charset="0"/>
                <a:cs typeface="Arial" pitchFamily="34" charset="0"/>
              </a:rPr>
              <a:t> 	Los dobles y triples enlaces se representan con dos y tres segmentos</a:t>
            </a:r>
            <a:endParaRPr lang="es-ES_tradnl" b="1" dirty="0">
              <a:solidFill>
                <a:schemeClr val="bg1"/>
              </a:solidFill>
              <a:effectLst>
                <a:outerShdw blurRad="38100" dist="38100" dir="2700000" algn="tl">
                  <a:srgbClr val="000000"/>
                </a:outerShdw>
              </a:effectLst>
              <a:latin typeface="Arial" pitchFamily="34" charset="0"/>
              <a:cs typeface="Arial" pitchFamily="34" charset="0"/>
            </a:endParaRPr>
          </a:p>
        </p:txBody>
      </p:sp>
      <p:pic>
        <p:nvPicPr>
          <p:cNvPr id="10" name="Imagen 9" descr="13-1.png"/>
          <p:cNvPicPr>
            <a:picLocks noChangeAspect="1"/>
          </p:cNvPicPr>
          <p:nvPr/>
        </p:nvPicPr>
        <p:blipFill>
          <a:blip r:embed="rId2"/>
          <a:stretch>
            <a:fillRect/>
          </a:stretch>
        </p:blipFill>
        <p:spPr>
          <a:xfrm>
            <a:off x="2209800" y="2438400"/>
            <a:ext cx="2529671" cy="1328839"/>
          </a:xfrm>
          <a:prstGeom prst="rect">
            <a:avLst/>
          </a:prstGeom>
        </p:spPr>
      </p:pic>
      <p:pic>
        <p:nvPicPr>
          <p:cNvPr id="11" name="Imagen 10" descr="13-2.png"/>
          <p:cNvPicPr>
            <a:picLocks noChangeAspect="1"/>
          </p:cNvPicPr>
          <p:nvPr/>
        </p:nvPicPr>
        <p:blipFill>
          <a:blip r:embed="rId3"/>
          <a:stretch>
            <a:fillRect/>
          </a:stretch>
        </p:blipFill>
        <p:spPr>
          <a:xfrm>
            <a:off x="4343400" y="4953000"/>
            <a:ext cx="2657679" cy="1334935"/>
          </a:xfrm>
          <a:prstGeom prst="rect">
            <a:avLst/>
          </a:prstGeom>
        </p:spPr>
      </p:pic>
      <p:pic>
        <p:nvPicPr>
          <p:cNvPr id="12" name="Imagen 11" descr="13-3.png"/>
          <p:cNvPicPr>
            <a:picLocks noChangeAspect="1"/>
          </p:cNvPicPr>
          <p:nvPr/>
        </p:nvPicPr>
        <p:blipFill>
          <a:blip r:embed="rId4"/>
          <a:stretch>
            <a:fillRect/>
          </a:stretch>
        </p:blipFill>
        <p:spPr>
          <a:xfrm>
            <a:off x="6172200" y="2590800"/>
            <a:ext cx="1981068" cy="1005773"/>
          </a:xfrm>
          <a:prstGeom prst="rect">
            <a:avLst/>
          </a:prstGeom>
        </p:spPr>
      </p:pic>
      <p:pic>
        <p:nvPicPr>
          <p:cNvPr id="13" name="Imagen 12" descr="13-4.png"/>
          <p:cNvPicPr>
            <a:picLocks noChangeAspect="1"/>
          </p:cNvPicPr>
          <p:nvPr/>
        </p:nvPicPr>
        <p:blipFill>
          <a:blip r:embed="rId5"/>
          <a:stretch>
            <a:fillRect/>
          </a:stretch>
        </p:blipFill>
        <p:spPr>
          <a:xfrm>
            <a:off x="1066800" y="5410200"/>
            <a:ext cx="2285848" cy="5851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31079"/>
                                        </p:tgtEl>
                                        <p:attrNameLst>
                                          <p:attrName>style.visibility</p:attrName>
                                        </p:attrNameLst>
                                      </p:cBhvr>
                                      <p:to>
                                        <p:strVal val="visible"/>
                                      </p:to>
                                    </p:set>
                                    <p:anim calcmode="lin" valueType="num">
                                      <p:cBhvr additive="base">
                                        <p:cTn id="11" dur="500" fill="hold"/>
                                        <p:tgtEl>
                                          <p:spTgt spid="131079"/>
                                        </p:tgtEl>
                                        <p:attrNameLst>
                                          <p:attrName>ppt_x</p:attrName>
                                        </p:attrNameLst>
                                      </p:cBhvr>
                                      <p:tavLst>
                                        <p:tav tm="0">
                                          <p:val>
                                            <p:strVal val="0-#ppt_w/2"/>
                                          </p:val>
                                        </p:tav>
                                        <p:tav tm="100000">
                                          <p:val>
                                            <p:strVal val="#ppt_x"/>
                                          </p:val>
                                        </p:tav>
                                      </p:tavLst>
                                    </p:anim>
                                    <p:anim calcmode="lin" valueType="num">
                                      <p:cBhvr additive="base">
                                        <p:cTn id="12" dur="500" fill="hold"/>
                                        <p:tgtEl>
                                          <p:spTgt spid="131079"/>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1080"/>
                                        </p:tgtEl>
                                        <p:attrNameLst>
                                          <p:attrName>style.visibility</p:attrName>
                                        </p:attrNameLst>
                                      </p:cBhvr>
                                      <p:to>
                                        <p:strVal val="visible"/>
                                      </p:to>
                                    </p:set>
                                    <p:anim calcmode="lin" valueType="num">
                                      <p:cBhvr additive="base">
                                        <p:cTn id="23" dur="500" fill="hold"/>
                                        <p:tgtEl>
                                          <p:spTgt spid="131080"/>
                                        </p:tgtEl>
                                        <p:attrNameLst>
                                          <p:attrName>ppt_x</p:attrName>
                                        </p:attrNameLst>
                                      </p:cBhvr>
                                      <p:tavLst>
                                        <p:tav tm="0">
                                          <p:val>
                                            <p:strVal val="#ppt_x"/>
                                          </p:val>
                                        </p:tav>
                                        <p:tav tm="100000">
                                          <p:val>
                                            <p:strVal val="#ppt_x"/>
                                          </p:val>
                                        </p:tav>
                                      </p:tavLst>
                                    </p:anim>
                                    <p:anim calcmode="lin" valueType="num">
                                      <p:cBhvr additive="base">
                                        <p:cTn id="24" dur="500" fill="hold"/>
                                        <p:tgtEl>
                                          <p:spTgt spid="131080"/>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animBg="1"/>
      <p:bldP spid="131080"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457200" y="2743201"/>
            <a:ext cx="8077200" cy="2590800"/>
          </a:xfrm>
          <a:prstGeom prst="rect">
            <a:avLst/>
          </a:prstGeom>
          <a:solidFill>
            <a:srgbClr val="969696"/>
          </a:solidFill>
          <a:ln w="57150">
            <a:noFill/>
            <a:miter lim="800000"/>
            <a:headEnd/>
            <a:tailEnd/>
          </a:ln>
          <a:effectLst>
            <a:prstShdw prst="shdw17" dist="17961" dir="2700000">
              <a:srgbClr val="5A5A5A"/>
            </a:prstShdw>
          </a:effectLst>
        </p:spPr>
        <p:txBody>
          <a:bodyPr wrap="none" lIns="91424" tIns="45712" rIns="91424" bIns="45712" anchor="ctr"/>
          <a:lstStyle/>
          <a:p>
            <a:endParaRPr lang="es-ES"/>
          </a:p>
        </p:txBody>
      </p:sp>
      <p:sp>
        <p:nvSpPr>
          <p:cNvPr id="134147" name="Text Box 3"/>
          <p:cNvSpPr txBox="1">
            <a:spLocks noChangeArrowheads="1"/>
          </p:cNvSpPr>
          <p:nvPr/>
        </p:nvSpPr>
        <p:spPr bwMode="auto">
          <a:xfrm>
            <a:off x="763588" y="293688"/>
            <a:ext cx="7862887" cy="1208087"/>
          </a:xfrm>
          <a:prstGeom prst="rect">
            <a:avLst/>
          </a:prstGeom>
          <a:solidFill>
            <a:srgbClr val="008080"/>
          </a:solidFill>
          <a:ln w="9525">
            <a:noFill/>
            <a:miter lim="800000"/>
            <a:headEnd/>
            <a:tailEnd/>
          </a:ln>
          <a:effectLst>
            <a:prstShdw prst="shdw17" dist="17961" dir="2700000">
              <a:srgbClr val="008080">
                <a:gamma/>
                <a:shade val="60000"/>
                <a:invGamma/>
              </a:srgbClr>
            </a:prstShdw>
          </a:effectLst>
        </p:spPr>
        <p:txBody>
          <a:bodyPr wrap="none" lIns="91424" tIns="45712" rIns="91424" bIns="45712">
            <a:spAutoFit/>
          </a:bodyPr>
          <a:lstStyle/>
          <a:p>
            <a:pPr algn="ctr" eaLnBrk="0" hangingPunct="0">
              <a:lnSpc>
                <a:spcPct val="125000"/>
              </a:lnSpc>
              <a:defRPr/>
            </a:pPr>
            <a:r>
              <a:rPr lang="es-ES_tradnl" sz="2000" b="1" dirty="0">
                <a:solidFill>
                  <a:schemeClr val="bg1"/>
                </a:solidFill>
                <a:effectLst>
                  <a:outerShdw blurRad="38100" dist="38100" dir="2700000" algn="tl">
                    <a:srgbClr val="000000"/>
                  </a:outerShdw>
                </a:effectLst>
                <a:latin typeface="Comic Sans MS" pitchFamily="66" charset="0"/>
                <a:cs typeface="Arial" pitchFamily="34" charset="0"/>
              </a:rPr>
              <a:t>REPRESENTACIONES MIXTAS</a:t>
            </a:r>
          </a:p>
          <a:p>
            <a:pPr algn="ctr" eaLnBrk="0" hangingPunct="0">
              <a:lnSpc>
                <a:spcPct val="125000"/>
              </a:lnSpc>
              <a:defRPr/>
            </a:pPr>
            <a:r>
              <a:rPr lang="es-ES_tradnl" sz="1900" dirty="0">
                <a:solidFill>
                  <a:schemeClr val="bg1"/>
                </a:solidFill>
                <a:effectLst>
                  <a:outerShdw blurRad="38100" dist="38100" dir="2700000" algn="tl">
                    <a:srgbClr val="000000"/>
                  </a:outerShdw>
                </a:effectLst>
                <a:latin typeface="Comic Sans MS" pitchFamily="66" charset="0"/>
                <a:cs typeface="Arial" pitchFamily="34" charset="0"/>
              </a:rPr>
              <a:t>se recurre a ellas muchas veces por conveniencia o simplicidad</a:t>
            </a:r>
          </a:p>
          <a:p>
            <a:pPr algn="ctr" eaLnBrk="0" hangingPunct="0">
              <a:lnSpc>
                <a:spcPct val="125000"/>
              </a:lnSpc>
              <a:defRPr/>
            </a:pPr>
            <a:r>
              <a:rPr lang="es-ES_tradnl" sz="1900" dirty="0">
                <a:solidFill>
                  <a:schemeClr val="bg1"/>
                </a:solidFill>
                <a:effectLst>
                  <a:outerShdw blurRad="38100" dist="38100" dir="2700000" algn="tl">
                    <a:srgbClr val="000000"/>
                  </a:outerShdw>
                </a:effectLst>
                <a:latin typeface="Comic Sans MS" pitchFamily="66" charset="0"/>
                <a:cs typeface="Arial" pitchFamily="34" charset="0"/>
              </a:rPr>
              <a:t>cuando interesa resaltar la estructura de algún punto de la molécula</a:t>
            </a:r>
            <a:endParaRPr lang="es-ES_tradnl" b="1" dirty="0">
              <a:solidFill>
                <a:schemeClr val="bg1"/>
              </a:solidFill>
              <a:effectLst>
                <a:outerShdw blurRad="38100" dist="38100" dir="2700000" algn="tl">
                  <a:srgbClr val="000000"/>
                </a:outerShdw>
              </a:effectLst>
              <a:latin typeface="Comic Sans MS" pitchFamily="66" charset="0"/>
              <a:cs typeface="Arial" pitchFamily="34" charset="0"/>
            </a:endParaRPr>
          </a:p>
        </p:txBody>
      </p:sp>
      <p:pic>
        <p:nvPicPr>
          <p:cNvPr id="6" name="Imagen 5" descr="14-1.png"/>
          <p:cNvPicPr>
            <a:picLocks noChangeAspect="1"/>
          </p:cNvPicPr>
          <p:nvPr/>
        </p:nvPicPr>
        <p:blipFill>
          <a:blip r:embed="rId2"/>
          <a:stretch>
            <a:fillRect/>
          </a:stretch>
        </p:blipFill>
        <p:spPr>
          <a:xfrm>
            <a:off x="1295400" y="3352800"/>
            <a:ext cx="2480907" cy="1420273"/>
          </a:xfrm>
          <a:prstGeom prst="rect">
            <a:avLst/>
          </a:prstGeom>
        </p:spPr>
      </p:pic>
      <p:pic>
        <p:nvPicPr>
          <p:cNvPr id="7" name="Imagen 6" descr="14-2.png"/>
          <p:cNvPicPr>
            <a:picLocks noChangeAspect="1"/>
          </p:cNvPicPr>
          <p:nvPr/>
        </p:nvPicPr>
        <p:blipFill>
          <a:blip r:embed="rId3"/>
          <a:stretch>
            <a:fillRect/>
          </a:stretch>
        </p:blipFill>
        <p:spPr>
          <a:xfrm>
            <a:off x="5562600" y="3352800"/>
            <a:ext cx="2115171" cy="163361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 name="Imagen 35" descr="15-8.png"/>
          <p:cNvPicPr>
            <a:picLocks noChangeAspect="1"/>
          </p:cNvPicPr>
          <p:nvPr/>
        </p:nvPicPr>
        <p:blipFill>
          <a:blip r:embed="rId2"/>
          <a:stretch>
            <a:fillRect/>
          </a:stretch>
        </p:blipFill>
        <p:spPr>
          <a:xfrm>
            <a:off x="381000" y="4495800"/>
            <a:ext cx="8222956" cy="1920112"/>
          </a:xfrm>
          <a:prstGeom prst="rect">
            <a:avLst/>
          </a:prstGeom>
        </p:spPr>
      </p:pic>
      <p:pic>
        <p:nvPicPr>
          <p:cNvPr id="32" name="Imagen 31" descr="15-4.png"/>
          <p:cNvPicPr>
            <a:picLocks noChangeAspect="1"/>
          </p:cNvPicPr>
          <p:nvPr/>
        </p:nvPicPr>
        <p:blipFill>
          <a:blip r:embed="rId3"/>
          <a:stretch>
            <a:fillRect/>
          </a:stretch>
        </p:blipFill>
        <p:spPr>
          <a:xfrm>
            <a:off x="381000" y="2514600"/>
            <a:ext cx="8077200" cy="1808239"/>
          </a:xfrm>
          <a:prstGeom prst="rect">
            <a:avLst/>
          </a:prstGeom>
        </p:spPr>
      </p:pic>
      <p:grpSp>
        <p:nvGrpSpPr>
          <p:cNvPr id="9230" name="Group 2"/>
          <p:cNvGrpSpPr>
            <a:grpSpLocks/>
          </p:cNvGrpSpPr>
          <p:nvPr/>
        </p:nvGrpSpPr>
        <p:grpSpPr bwMode="auto">
          <a:xfrm>
            <a:off x="342900" y="228600"/>
            <a:ext cx="8301038" cy="2200275"/>
            <a:chOff x="216" y="144"/>
            <a:chExt cx="5328" cy="1488"/>
          </a:xfrm>
        </p:grpSpPr>
        <p:sp>
          <p:nvSpPr>
            <p:cNvPr id="9240" name="AutoShape 3"/>
            <p:cNvSpPr>
              <a:spLocks noChangeArrowheads="1"/>
            </p:cNvSpPr>
            <p:nvPr/>
          </p:nvSpPr>
          <p:spPr bwMode="auto">
            <a:xfrm>
              <a:off x="216" y="144"/>
              <a:ext cx="5328" cy="1488"/>
            </a:xfrm>
            <a:prstGeom prst="roundRect">
              <a:avLst>
                <a:gd name="adj" fmla="val 16667"/>
              </a:avLst>
            </a:prstGeom>
            <a:solidFill>
              <a:srgbClr val="DDDDDD"/>
            </a:solidFill>
            <a:ln w="38100">
              <a:noFill/>
              <a:round/>
              <a:headEnd/>
              <a:tailEnd/>
            </a:ln>
            <a:effectLst>
              <a:prstShdw prst="shdw17" dist="17961" dir="2700000">
                <a:srgbClr val="858585"/>
              </a:prstShdw>
            </a:effectLst>
          </p:spPr>
          <p:txBody>
            <a:bodyPr wrap="none" anchor="ctr"/>
            <a:lstStyle/>
            <a:p>
              <a:endParaRPr lang="es-ES"/>
            </a:p>
          </p:txBody>
        </p:sp>
        <p:sp>
          <p:nvSpPr>
            <p:cNvPr id="9241" name="AutoShape 4"/>
            <p:cNvSpPr>
              <a:spLocks noChangeArrowheads="1"/>
            </p:cNvSpPr>
            <p:nvPr/>
          </p:nvSpPr>
          <p:spPr bwMode="auto">
            <a:xfrm>
              <a:off x="336" y="432"/>
              <a:ext cx="1296" cy="816"/>
            </a:xfrm>
            <a:prstGeom prst="hexagon">
              <a:avLst>
                <a:gd name="adj" fmla="val 39706"/>
                <a:gd name="vf" fmla="val 115470"/>
              </a:avLst>
            </a:prstGeom>
            <a:solidFill>
              <a:schemeClr val="bg1"/>
            </a:solidFill>
            <a:ln w="44450">
              <a:solidFill>
                <a:srgbClr val="CC00FF"/>
              </a:solidFill>
              <a:miter lim="800000"/>
              <a:headEnd/>
              <a:tailEnd/>
            </a:ln>
          </p:spPr>
          <p:txBody>
            <a:bodyPr wrap="none" anchor="ctr"/>
            <a:lstStyle/>
            <a:p>
              <a:endParaRPr lang="es-ES"/>
            </a:p>
          </p:txBody>
        </p:sp>
        <p:grpSp>
          <p:nvGrpSpPr>
            <p:cNvPr id="9242" name="Group 5"/>
            <p:cNvGrpSpPr>
              <a:grpSpLocks/>
            </p:cNvGrpSpPr>
            <p:nvPr/>
          </p:nvGrpSpPr>
          <p:grpSpPr bwMode="auto">
            <a:xfrm>
              <a:off x="451" y="671"/>
              <a:ext cx="929" cy="471"/>
              <a:chOff x="419" y="692"/>
              <a:chExt cx="929" cy="471"/>
            </a:xfrm>
          </p:grpSpPr>
          <p:sp>
            <p:nvSpPr>
              <p:cNvPr id="135174" name="Text Box 6"/>
              <p:cNvSpPr txBox="1">
                <a:spLocks noChangeArrowheads="1"/>
              </p:cNvSpPr>
              <p:nvPr/>
            </p:nvSpPr>
            <p:spPr bwMode="auto">
              <a:xfrm>
                <a:off x="419" y="692"/>
                <a:ext cx="926" cy="252"/>
              </a:xfrm>
              <a:prstGeom prst="rect">
                <a:avLst/>
              </a:prstGeom>
              <a:noFill/>
              <a:ln w="9525">
                <a:noFill/>
                <a:miter lim="800000"/>
                <a:headEnd/>
                <a:tailEnd/>
              </a:ln>
              <a:effectLst/>
            </p:spPr>
            <p:txBody>
              <a:bodyPr wrap="none">
                <a:spAutoFit/>
              </a:bodyPr>
              <a:lstStyle/>
              <a:p>
                <a:pPr eaLnBrk="0" hangingPunct="0">
                  <a:defRPr/>
                </a:pPr>
                <a:r>
                  <a:rPr lang="es-ES_tradnl" b="1" dirty="0">
                    <a:solidFill>
                      <a:srgbClr val="CC66FF"/>
                    </a:solidFill>
                    <a:effectLst>
                      <a:outerShdw blurRad="38100" dist="38100" dir="2700000" algn="tl">
                        <a:srgbClr val="C0C0C0"/>
                      </a:outerShdw>
                    </a:effectLst>
                    <a:latin typeface="Comic Sans MS" pitchFamily="66" charset="0"/>
                    <a:cs typeface="Arial" pitchFamily="34" charset="0"/>
                  </a:rPr>
                  <a:t>BENCENO</a:t>
                </a:r>
                <a:r>
                  <a:rPr lang="es-ES_tradnl" sz="2000" b="1" dirty="0">
                    <a:solidFill>
                      <a:srgbClr val="CC99FF"/>
                    </a:solidFill>
                    <a:effectLst>
                      <a:outerShdw blurRad="38100" dist="38100" dir="2700000" algn="tl">
                        <a:srgbClr val="C0C0C0"/>
                      </a:outerShdw>
                    </a:effectLst>
                    <a:latin typeface="Lucida Console" pitchFamily="49" charset="0"/>
                    <a:cs typeface="Arial" pitchFamily="34" charset="0"/>
                  </a:rPr>
                  <a:t> </a:t>
                </a:r>
                <a:endParaRPr lang="es-ES_tradnl" sz="2000" b="1" dirty="0">
                  <a:solidFill>
                    <a:srgbClr val="CC99FF"/>
                  </a:solidFill>
                  <a:latin typeface="Times New Roman" pitchFamily="18" charset="0"/>
                  <a:cs typeface="Arial" pitchFamily="34" charset="0"/>
                </a:endParaRPr>
              </a:p>
            </p:txBody>
          </p:sp>
          <p:sp>
            <p:nvSpPr>
              <p:cNvPr id="135175" name="Text Box 7"/>
              <p:cNvSpPr txBox="1">
                <a:spLocks noChangeArrowheads="1"/>
              </p:cNvSpPr>
              <p:nvPr/>
            </p:nvSpPr>
            <p:spPr bwMode="auto">
              <a:xfrm>
                <a:off x="707" y="930"/>
                <a:ext cx="433" cy="233"/>
              </a:xfrm>
              <a:prstGeom prst="rect">
                <a:avLst/>
              </a:prstGeom>
              <a:noFill/>
              <a:ln w="9525">
                <a:noFill/>
                <a:miter lim="800000"/>
                <a:headEnd/>
                <a:tailEnd/>
              </a:ln>
              <a:effectLst/>
            </p:spPr>
            <p:txBody>
              <a:bodyPr wrap="none">
                <a:spAutoFit/>
              </a:bodyPr>
              <a:lstStyle/>
              <a:p>
                <a:pPr eaLnBrk="0" hangingPunct="0">
                  <a:defRPr/>
                </a:pPr>
                <a:r>
                  <a:rPr lang="es-ES_tradnl" b="1" dirty="0">
                    <a:solidFill>
                      <a:srgbClr val="CC66FF"/>
                    </a:solidFill>
                    <a:effectLst>
                      <a:outerShdw blurRad="38100" dist="38100" dir="2700000" algn="tl">
                        <a:srgbClr val="C0C0C0"/>
                      </a:outerShdw>
                    </a:effectLst>
                    <a:latin typeface="Arial" pitchFamily="34" charset="0"/>
                    <a:cs typeface="Arial" pitchFamily="34" charset="0"/>
                  </a:rPr>
                  <a:t>C</a:t>
                </a:r>
                <a:r>
                  <a:rPr lang="es-ES_tradnl" b="1" baseline="-25000" dirty="0">
                    <a:solidFill>
                      <a:srgbClr val="CC66FF"/>
                    </a:solidFill>
                    <a:effectLst>
                      <a:outerShdw blurRad="38100" dist="38100" dir="2700000" algn="tl">
                        <a:srgbClr val="C0C0C0"/>
                      </a:outerShdw>
                    </a:effectLst>
                    <a:latin typeface="Arial" pitchFamily="34" charset="0"/>
                    <a:cs typeface="Arial" pitchFamily="34" charset="0"/>
                  </a:rPr>
                  <a:t>6</a:t>
                </a:r>
                <a:r>
                  <a:rPr lang="es-ES_tradnl" b="1" dirty="0">
                    <a:solidFill>
                      <a:srgbClr val="CC66FF"/>
                    </a:solidFill>
                    <a:effectLst>
                      <a:outerShdw blurRad="38100" dist="38100" dir="2700000" algn="tl">
                        <a:srgbClr val="C0C0C0"/>
                      </a:outerShdw>
                    </a:effectLst>
                    <a:latin typeface="Arial" pitchFamily="34" charset="0"/>
                    <a:cs typeface="Arial" pitchFamily="34" charset="0"/>
                  </a:rPr>
                  <a:t>H</a:t>
                </a:r>
                <a:r>
                  <a:rPr lang="es-ES_tradnl" b="1" baseline="-25000" dirty="0">
                    <a:solidFill>
                      <a:srgbClr val="CC66FF"/>
                    </a:solidFill>
                    <a:effectLst>
                      <a:outerShdw blurRad="38100" dist="38100" dir="2700000" algn="tl">
                        <a:srgbClr val="C0C0C0"/>
                      </a:outerShdw>
                    </a:effectLst>
                    <a:latin typeface="Arial" pitchFamily="34" charset="0"/>
                    <a:cs typeface="Arial" pitchFamily="34" charset="0"/>
                  </a:rPr>
                  <a:t>6</a:t>
                </a:r>
                <a:endParaRPr lang="es-ES_tradnl" b="1" dirty="0">
                  <a:latin typeface="Arial" pitchFamily="34" charset="0"/>
                  <a:cs typeface="Arial" pitchFamily="34" charset="0"/>
                </a:endParaRPr>
              </a:p>
            </p:txBody>
          </p:sp>
        </p:grpSp>
      </p:grpSp>
      <p:grpSp>
        <p:nvGrpSpPr>
          <p:cNvPr id="4" name="Group 12"/>
          <p:cNvGrpSpPr>
            <a:grpSpLocks/>
          </p:cNvGrpSpPr>
          <p:nvPr/>
        </p:nvGrpSpPr>
        <p:grpSpPr bwMode="auto">
          <a:xfrm>
            <a:off x="5334000" y="304800"/>
            <a:ext cx="1319212" cy="1096962"/>
            <a:chOff x="3921" y="221"/>
            <a:chExt cx="831" cy="691"/>
          </a:xfrm>
        </p:grpSpPr>
        <p:sp>
          <p:nvSpPr>
            <p:cNvPr id="9236" name="AutoShape 13"/>
            <p:cNvSpPr>
              <a:spLocks noChangeArrowheads="1"/>
            </p:cNvSpPr>
            <p:nvPr/>
          </p:nvSpPr>
          <p:spPr bwMode="auto">
            <a:xfrm>
              <a:off x="4416" y="288"/>
              <a:ext cx="336" cy="624"/>
            </a:xfrm>
            <a:prstGeom prst="curvedLeftArrow">
              <a:avLst>
                <a:gd name="adj1" fmla="val 37315"/>
                <a:gd name="adj2" fmla="val 74286"/>
                <a:gd name="adj3" fmla="val 33333"/>
              </a:avLst>
            </a:prstGeom>
            <a:solidFill>
              <a:srgbClr val="CC66FF"/>
            </a:solidFill>
            <a:ln w="38100">
              <a:noFill/>
              <a:miter lim="800000"/>
              <a:headEnd/>
              <a:tailEnd/>
            </a:ln>
            <a:effectLst>
              <a:prstShdw prst="shdw17" dist="17961" dir="2700000">
                <a:srgbClr val="7A3D99"/>
              </a:prstShdw>
            </a:effectLst>
          </p:spPr>
          <p:txBody>
            <a:bodyPr wrap="none" anchor="ctr"/>
            <a:lstStyle/>
            <a:p>
              <a:endParaRPr lang="es-ES"/>
            </a:p>
          </p:txBody>
        </p:sp>
        <p:sp>
          <p:nvSpPr>
            <p:cNvPr id="9237" name="Oval 14"/>
            <p:cNvSpPr>
              <a:spLocks noChangeArrowheads="1"/>
            </p:cNvSpPr>
            <p:nvPr/>
          </p:nvSpPr>
          <p:spPr bwMode="auto">
            <a:xfrm>
              <a:off x="3921" y="222"/>
              <a:ext cx="480" cy="336"/>
            </a:xfrm>
            <a:prstGeom prst="ellipse">
              <a:avLst/>
            </a:prstGeom>
            <a:solidFill>
              <a:schemeClr val="bg1"/>
            </a:solidFill>
            <a:ln w="38100">
              <a:solidFill>
                <a:srgbClr val="CC66FF"/>
              </a:solidFill>
              <a:round/>
              <a:headEnd/>
              <a:tailEnd/>
            </a:ln>
          </p:spPr>
          <p:txBody>
            <a:bodyPr wrap="none" anchor="ctr"/>
            <a:lstStyle/>
            <a:p>
              <a:endParaRPr lang="es-ES"/>
            </a:p>
          </p:txBody>
        </p:sp>
        <p:sp>
          <p:nvSpPr>
            <p:cNvPr id="9238" name="Text Box 15"/>
            <p:cNvSpPr txBox="1">
              <a:spLocks noChangeArrowheads="1"/>
            </p:cNvSpPr>
            <p:nvPr/>
          </p:nvSpPr>
          <p:spPr bwMode="auto">
            <a:xfrm>
              <a:off x="4071" y="299"/>
              <a:ext cx="348" cy="252"/>
            </a:xfrm>
            <a:prstGeom prst="rect">
              <a:avLst/>
            </a:prstGeom>
            <a:noFill/>
            <a:ln w="9525">
              <a:noFill/>
              <a:miter lim="800000"/>
              <a:headEnd/>
              <a:tailEnd/>
            </a:ln>
          </p:spPr>
          <p:txBody>
            <a:bodyPr wrap="none">
              <a:spAutoFit/>
            </a:bodyPr>
            <a:lstStyle/>
            <a:p>
              <a:pPr eaLnBrk="0" hangingPunct="0"/>
              <a:r>
                <a:rPr lang="es-ES_tradnl" sz="2000" b="1">
                  <a:solidFill>
                    <a:srgbClr val="CC00FF"/>
                  </a:solidFill>
                  <a:latin typeface="Comic Sans MS" pitchFamily="66" charset="0"/>
                </a:rPr>
                <a:t>sp</a:t>
              </a:r>
              <a:r>
                <a:rPr lang="es-ES_tradnl" sz="2000" b="1" baseline="30000">
                  <a:solidFill>
                    <a:srgbClr val="CC00FF"/>
                  </a:solidFill>
                  <a:latin typeface="Comic Sans MS" pitchFamily="66" charset="0"/>
                </a:rPr>
                <a:t>2</a:t>
              </a:r>
              <a:endParaRPr lang="es-ES_tradnl" b="1">
                <a:solidFill>
                  <a:srgbClr val="CC00FF"/>
                </a:solidFill>
              </a:endParaRPr>
            </a:p>
          </p:txBody>
        </p:sp>
        <p:sp>
          <p:nvSpPr>
            <p:cNvPr id="9239" name="Text Box 16"/>
            <p:cNvSpPr txBox="1">
              <a:spLocks noChangeArrowheads="1"/>
            </p:cNvSpPr>
            <p:nvPr/>
          </p:nvSpPr>
          <p:spPr bwMode="auto">
            <a:xfrm>
              <a:off x="3936" y="221"/>
              <a:ext cx="206" cy="233"/>
            </a:xfrm>
            <a:prstGeom prst="rect">
              <a:avLst/>
            </a:prstGeom>
            <a:noFill/>
            <a:ln w="9525">
              <a:noFill/>
              <a:miter lim="800000"/>
              <a:headEnd/>
              <a:tailEnd/>
            </a:ln>
          </p:spPr>
          <p:txBody>
            <a:bodyPr wrap="none">
              <a:spAutoFit/>
            </a:bodyPr>
            <a:lstStyle/>
            <a:p>
              <a:pPr eaLnBrk="0" hangingPunct="0"/>
              <a:r>
                <a:rPr lang="es-ES_tradnl" b="1">
                  <a:solidFill>
                    <a:srgbClr val="CC00FF"/>
                  </a:solidFill>
                  <a:latin typeface="Comic Sans MS" pitchFamily="66" charset="0"/>
                </a:rPr>
                <a:t>C</a:t>
              </a:r>
              <a:endParaRPr lang="es-ES_tradnl" b="1"/>
            </a:p>
          </p:txBody>
        </p:sp>
      </p:grpSp>
      <p:pic>
        <p:nvPicPr>
          <p:cNvPr id="29" name="Imagen 28" descr="15-1.png"/>
          <p:cNvPicPr>
            <a:picLocks noChangeAspect="1"/>
          </p:cNvPicPr>
          <p:nvPr/>
        </p:nvPicPr>
        <p:blipFill>
          <a:blip r:embed="rId4"/>
          <a:stretch>
            <a:fillRect/>
          </a:stretch>
        </p:blipFill>
        <p:spPr>
          <a:xfrm>
            <a:off x="2895600" y="365898"/>
            <a:ext cx="1761627" cy="2072502"/>
          </a:xfrm>
          <a:prstGeom prst="rect">
            <a:avLst/>
          </a:prstGeom>
        </p:spPr>
      </p:pic>
      <p:pic>
        <p:nvPicPr>
          <p:cNvPr id="30" name="Imagen 29" descr="15-2.png"/>
          <p:cNvPicPr>
            <a:picLocks noChangeAspect="1"/>
          </p:cNvPicPr>
          <p:nvPr/>
        </p:nvPicPr>
        <p:blipFill>
          <a:blip r:embed="rId5"/>
          <a:stretch>
            <a:fillRect/>
          </a:stretch>
        </p:blipFill>
        <p:spPr>
          <a:xfrm>
            <a:off x="5181600" y="914400"/>
            <a:ext cx="993582" cy="1109398"/>
          </a:xfrm>
          <a:prstGeom prst="rect">
            <a:avLst/>
          </a:prstGeom>
        </p:spPr>
      </p:pic>
      <p:pic>
        <p:nvPicPr>
          <p:cNvPr id="31" name="Imagen 30" descr="15-3.png"/>
          <p:cNvPicPr>
            <a:picLocks noChangeAspect="1"/>
          </p:cNvPicPr>
          <p:nvPr/>
        </p:nvPicPr>
        <p:blipFill>
          <a:blip r:embed="rId6"/>
          <a:stretch>
            <a:fillRect/>
          </a:stretch>
        </p:blipFill>
        <p:spPr>
          <a:xfrm>
            <a:off x="7086600" y="762000"/>
            <a:ext cx="1060633" cy="1194736"/>
          </a:xfrm>
          <a:prstGeom prst="rect">
            <a:avLst/>
          </a:prstGeom>
        </p:spPr>
      </p:pic>
      <p:pic>
        <p:nvPicPr>
          <p:cNvPr id="33" name="Imagen 32" descr="15-5.png"/>
          <p:cNvPicPr>
            <a:picLocks noChangeAspect="1"/>
          </p:cNvPicPr>
          <p:nvPr/>
        </p:nvPicPr>
        <p:blipFill>
          <a:blip r:embed="rId7"/>
          <a:stretch>
            <a:fillRect/>
          </a:stretch>
        </p:blipFill>
        <p:spPr>
          <a:xfrm>
            <a:off x="2743200" y="2590800"/>
            <a:ext cx="2060311" cy="1749435"/>
          </a:xfrm>
          <a:prstGeom prst="rect">
            <a:avLst/>
          </a:prstGeom>
        </p:spPr>
      </p:pic>
      <p:pic>
        <p:nvPicPr>
          <p:cNvPr id="34" name="Imagen 33" descr="15-6.png"/>
          <p:cNvPicPr>
            <a:picLocks noChangeAspect="1"/>
          </p:cNvPicPr>
          <p:nvPr/>
        </p:nvPicPr>
        <p:blipFill>
          <a:blip r:embed="rId8"/>
          <a:stretch>
            <a:fillRect/>
          </a:stretch>
        </p:blipFill>
        <p:spPr>
          <a:xfrm>
            <a:off x="4724400" y="3048000"/>
            <a:ext cx="2023737" cy="1158163"/>
          </a:xfrm>
          <a:prstGeom prst="rect">
            <a:avLst/>
          </a:prstGeom>
        </p:spPr>
      </p:pic>
      <p:pic>
        <p:nvPicPr>
          <p:cNvPr id="35" name="Imagen 34" descr="15-7.png"/>
          <p:cNvPicPr>
            <a:picLocks noChangeAspect="1"/>
          </p:cNvPicPr>
          <p:nvPr/>
        </p:nvPicPr>
        <p:blipFill>
          <a:blip r:embed="rId9"/>
          <a:stretch>
            <a:fillRect/>
          </a:stretch>
        </p:blipFill>
        <p:spPr>
          <a:xfrm>
            <a:off x="6629400" y="3048000"/>
            <a:ext cx="1907921" cy="1158163"/>
          </a:xfrm>
          <a:prstGeom prst="rect">
            <a:avLst/>
          </a:prstGeom>
        </p:spPr>
      </p:pic>
      <p:pic>
        <p:nvPicPr>
          <p:cNvPr id="37" name="Imagen 36" descr="15-.png"/>
          <p:cNvPicPr>
            <a:picLocks noChangeAspect="1"/>
          </p:cNvPicPr>
          <p:nvPr/>
        </p:nvPicPr>
        <p:blipFill>
          <a:blip r:embed="rId10"/>
          <a:stretch>
            <a:fillRect/>
          </a:stretch>
        </p:blipFill>
        <p:spPr>
          <a:xfrm>
            <a:off x="2667000" y="4648200"/>
            <a:ext cx="1792105" cy="1597046"/>
          </a:xfrm>
          <a:prstGeom prst="rect">
            <a:avLst/>
          </a:prstGeom>
        </p:spPr>
      </p:pic>
      <p:pic>
        <p:nvPicPr>
          <p:cNvPr id="38" name="Imagen 37" descr="15-10.png"/>
          <p:cNvPicPr>
            <a:picLocks noChangeAspect="1"/>
          </p:cNvPicPr>
          <p:nvPr/>
        </p:nvPicPr>
        <p:blipFill>
          <a:blip r:embed="rId11"/>
          <a:stretch>
            <a:fillRect/>
          </a:stretch>
        </p:blipFill>
        <p:spPr>
          <a:xfrm>
            <a:off x="4572000" y="5029200"/>
            <a:ext cx="2377282" cy="1164258"/>
          </a:xfrm>
          <a:prstGeom prst="rect">
            <a:avLst/>
          </a:prstGeom>
        </p:spPr>
      </p:pic>
      <p:pic>
        <p:nvPicPr>
          <p:cNvPr id="39" name="Imagen 38" descr="15-11.png"/>
          <p:cNvPicPr>
            <a:picLocks noChangeAspect="1"/>
          </p:cNvPicPr>
          <p:nvPr/>
        </p:nvPicPr>
        <p:blipFill>
          <a:blip r:embed="rId12"/>
          <a:stretch>
            <a:fillRect/>
          </a:stretch>
        </p:blipFill>
        <p:spPr>
          <a:xfrm>
            <a:off x="7010400" y="4800600"/>
            <a:ext cx="1609237" cy="1225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56" name="AutoShape 3"/>
          <p:cNvSpPr>
            <a:spLocks noChangeArrowheads="1"/>
          </p:cNvSpPr>
          <p:nvPr/>
        </p:nvSpPr>
        <p:spPr bwMode="auto">
          <a:xfrm>
            <a:off x="3443288" y="214290"/>
            <a:ext cx="2049462" cy="4114800"/>
          </a:xfrm>
          <a:prstGeom prst="roundRect">
            <a:avLst>
              <a:gd name="adj" fmla="val 16667"/>
            </a:avLst>
          </a:prstGeom>
          <a:solidFill>
            <a:srgbClr val="CCCCFF"/>
          </a:solidFill>
          <a:ln w="38100">
            <a:noFill/>
            <a:round/>
            <a:headEnd/>
            <a:tailEnd/>
          </a:ln>
          <a:effectLst>
            <a:prstShdw prst="shdw17" dist="17961" dir="2700000">
              <a:srgbClr val="7A7A99"/>
            </a:prstShdw>
          </a:effectLst>
        </p:spPr>
        <p:txBody>
          <a:bodyPr wrap="none" anchor="ctr"/>
          <a:lstStyle/>
          <a:p>
            <a:endParaRPr lang="es-ES"/>
          </a:p>
        </p:txBody>
      </p:sp>
      <p:sp>
        <p:nvSpPr>
          <p:cNvPr id="10247" name="AutoShape 6"/>
          <p:cNvSpPr>
            <a:spLocks noChangeArrowheads="1"/>
          </p:cNvSpPr>
          <p:nvPr/>
        </p:nvSpPr>
        <p:spPr bwMode="auto">
          <a:xfrm>
            <a:off x="500063" y="214290"/>
            <a:ext cx="2505075" cy="4114800"/>
          </a:xfrm>
          <a:prstGeom prst="roundRect">
            <a:avLst>
              <a:gd name="adj" fmla="val 16667"/>
            </a:avLst>
          </a:prstGeom>
          <a:solidFill>
            <a:srgbClr val="CCFFCC"/>
          </a:solidFill>
          <a:ln w="38100">
            <a:noFill/>
            <a:round/>
            <a:headEnd/>
            <a:tailEnd/>
          </a:ln>
          <a:effectLst>
            <a:prstShdw prst="shdw17" dist="17961" dir="2700000">
              <a:srgbClr val="7A997A"/>
            </a:prstShdw>
          </a:effectLst>
        </p:spPr>
        <p:txBody>
          <a:bodyPr wrap="none" lIns="91424" tIns="45712" rIns="91424" bIns="45712" anchor="ctr"/>
          <a:lstStyle/>
          <a:p>
            <a:endParaRPr lang="es-ES"/>
          </a:p>
        </p:txBody>
      </p:sp>
      <p:sp>
        <p:nvSpPr>
          <p:cNvPr id="10255" name="AutoShape 9"/>
          <p:cNvSpPr>
            <a:spLocks noChangeArrowheads="1"/>
          </p:cNvSpPr>
          <p:nvPr/>
        </p:nvSpPr>
        <p:spPr bwMode="auto">
          <a:xfrm>
            <a:off x="5943600" y="214290"/>
            <a:ext cx="2505075" cy="4114800"/>
          </a:xfrm>
          <a:prstGeom prst="roundRect">
            <a:avLst>
              <a:gd name="adj" fmla="val 16667"/>
            </a:avLst>
          </a:prstGeom>
          <a:solidFill>
            <a:srgbClr val="FFCC99"/>
          </a:solidFill>
          <a:ln w="38100">
            <a:noFill/>
            <a:round/>
            <a:headEnd/>
            <a:tailEnd/>
          </a:ln>
          <a:effectLst>
            <a:prstShdw prst="shdw17" dist="17961" dir="2700000">
              <a:srgbClr val="997A5C"/>
            </a:prstShdw>
          </a:effectLst>
        </p:spPr>
        <p:txBody>
          <a:bodyPr wrap="none" anchor="ctr"/>
          <a:lstStyle/>
          <a:p>
            <a:endParaRPr lang="es-ES"/>
          </a:p>
        </p:txBody>
      </p:sp>
      <p:sp>
        <p:nvSpPr>
          <p:cNvPr id="10254" name="AutoShape 12"/>
          <p:cNvSpPr>
            <a:spLocks noChangeArrowheads="1"/>
          </p:cNvSpPr>
          <p:nvPr/>
        </p:nvSpPr>
        <p:spPr bwMode="auto">
          <a:xfrm>
            <a:off x="685800" y="4376758"/>
            <a:ext cx="7743825" cy="1981200"/>
          </a:xfrm>
          <a:prstGeom prst="roundRect">
            <a:avLst>
              <a:gd name="adj" fmla="val 16667"/>
            </a:avLst>
          </a:prstGeom>
          <a:solidFill>
            <a:srgbClr val="777777"/>
          </a:solidFill>
          <a:ln w="38100">
            <a:noFill/>
            <a:round/>
            <a:headEnd/>
            <a:tailEnd/>
          </a:ln>
          <a:effectLst>
            <a:prstShdw prst="shdw17" dist="17961" dir="2700000">
              <a:srgbClr val="474747"/>
            </a:prstShdw>
          </a:effectLst>
        </p:spPr>
        <p:txBody>
          <a:bodyPr wrap="none" anchor="ctr"/>
          <a:lstStyle/>
          <a:p>
            <a:endParaRPr lang="es-ES"/>
          </a:p>
        </p:txBody>
      </p:sp>
      <p:sp>
        <p:nvSpPr>
          <p:cNvPr id="10250" name="13 CuadroTexto"/>
          <p:cNvSpPr txBox="1">
            <a:spLocks noChangeArrowheads="1"/>
          </p:cNvSpPr>
          <p:nvPr/>
        </p:nvSpPr>
        <p:spPr bwMode="auto">
          <a:xfrm>
            <a:off x="1357313" y="2338388"/>
            <a:ext cx="184150" cy="369887"/>
          </a:xfrm>
          <a:prstGeom prst="rect">
            <a:avLst/>
          </a:prstGeom>
          <a:noFill/>
          <a:ln w="9525">
            <a:noFill/>
            <a:miter lim="800000"/>
            <a:headEnd/>
            <a:tailEnd/>
          </a:ln>
        </p:spPr>
        <p:txBody>
          <a:bodyPr lIns="91424" tIns="45712" rIns="91424" bIns="45712">
            <a:spAutoFit/>
          </a:bodyPr>
          <a:lstStyle/>
          <a:p>
            <a:endParaRPr lang="es-ES"/>
          </a:p>
        </p:txBody>
      </p:sp>
      <p:sp>
        <p:nvSpPr>
          <p:cNvPr id="10251" name="15 CuadroTexto"/>
          <p:cNvSpPr txBox="1">
            <a:spLocks noChangeArrowheads="1"/>
          </p:cNvSpPr>
          <p:nvPr/>
        </p:nvSpPr>
        <p:spPr bwMode="auto">
          <a:xfrm>
            <a:off x="1143000" y="2111375"/>
            <a:ext cx="1308100" cy="369888"/>
          </a:xfrm>
          <a:prstGeom prst="rect">
            <a:avLst/>
          </a:prstGeom>
          <a:noFill/>
          <a:ln w="9525">
            <a:noFill/>
            <a:miter lim="800000"/>
            <a:headEnd/>
            <a:tailEnd/>
          </a:ln>
        </p:spPr>
        <p:txBody>
          <a:bodyPr lIns="91424" tIns="45712" rIns="91424" bIns="45712">
            <a:spAutoFit/>
          </a:bodyPr>
          <a:lstStyle/>
          <a:p>
            <a:r>
              <a:rPr lang="es-ES" i="1"/>
              <a:t>orto</a:t>
            </a:r>
            <a:r>
              <a:rPr lang="es-ES"/>
              <a:t>- ó 1,2-</a:t>
            </a:r>
          </a:p>
        </p:txBody>
      </p:sp>
      <p:sp>
        <p:nvSpPr>
          <p:cNvPr id="10252" name="16 CuadroTexto"/>
          <p:cNvSpPr txBox="1">
            <a:spLocks noChangeArrowheads="1"/>
          </p:cNvSpPr>
          <p:nvPr/>
        </p:nvSpPr>
        <p:spPr bwMode="auto">
          <a:xfrm>
            <a:off x="3786188" y="2124075"/>
            <a:ext cx="1423987" cy="369888"/>
          </a:xfrm>
          <a:prstGeom prst="rect">
            <a:avLst/>
          </a:prstGeom>
          <a:noFill/>
          <a:ln w="9525">
            <a:noFill/>
            <a:miter lim="800000"/>
            <a:headEnd/>
            <a:tailEnd/>
          </a:ln>
        </p:spPr>
        <p:txBody>
          <a:bodyPr lIns="91424" tIns="45712" rIns="91424" bIns="45712">
            <a:spAutoFit/>
          </a:bodyPr>
          <a:lstStyle/>
          <a:p>
            <a:r>
              <a:rPr lang="es-ES" i="1"/>
              <a:t>meta</a:t>
            </a:r>
            <a:r>
              <a:rPr lang="es-ES"/>
              <a:t>- ó 1,3-</a:t>
            </a:r>
          </a:p>
        </p:txBody>
      </p:sp>
      <p:sp>
        <p:nvSpPr>
          <p:cNvPr id="10253" name="17 CuadroTexto"/>
          <p:cNvSpPr txBox="1">
            <a:spLocks noChangeArrowheads="1"/>
          </p:cNvSpPr>
          <p:nvPr/>
        </p:nvSpPr>
        <p:spPr bwMode="auto">
          <a:xfrm>
            <a:off x="6572250" y="2409825"/>
            <a:ext cx="1371600" cy="369888"/>
          </a:xfrm>
          <a:prstGeom prst="rect">
            <a:avLst/>
          </a:prstGeom>
          <a:noFill/>
          <a:ln w="9525">
            <a:noFill/>
            <a:miter lim="800000"/>
            <a:headEnd/>
            <a:tailEnd/>
          </a:ln>
        </p:spPr>
        <p:txBody>
          <a:bodyPr lIns="91424" tIns="45712" rIns="91424" bIns="45712">
            <a:spAutoFit/>
          </a:bodyPr>
          <a:lstStyle/>
          <a:p>
            <a:r>
              <a:rPr lang="es-ES" i="1"/>
              <a:t>para</a:t>
            </a:r>
            <a:r>
              <a:rPr lang="es-ES"/>
              <a:t>- ó 1,4-</a:t>
            </a:r>
          </a:p>
        </p:txBody>
      </p:sp>
      <p:pic>
        <p:nvPicPr>
          <p:cNvPr id="14" name="Imagen 13" descr="16-1.png"/>
          <p:cNvPicPr>
            <a:picLocks noChangeAspect="1"/>
          </p:cNvPicPr>
          <p:nvPr/>
        </p:nvPicPr>
        <p:blipFill>
          <a:blip r:embed="rId2"/>
          <a:stretch>
            <a:fillRect/>
          </a:stretch>
        </p:blipFill>
        <p:spPr>
          <a:xfrm>
            <a:off x="533400" y="381000"/>
            <a:ext cx="2358995" cy="3925562"/>
          </a:xfrm>
          <a:prstGeom prst="rect">
            <a:avLst/>
          </a:prstGeom>
        </p:spPr>
      </p:pic>
      <p:pic>
        <p:nvPicPr>
          <p:cNvPr id="15" name="Imagen 14" descr="16-2.png"/>
          <p:cNvPicPr>
            <a:picLocks noChangeAspect="1"/>
          </p:cNvPicPr>
          <p:nvPr/>
        </p:nvPicPr>
        <p:blipFill>
          <a:blip r:embed="rId3"/>
          <a:stretch>
            <a:fillRect/>
          </a:stretch>
        </p:blipFill>
        <p:spPr>
          <a:xfrm>
            <a:off x="3733800" y="350786"/>
            <a:ext cx="1737244" cy="3992614"/>
          </a:xfrm>
          <a:prstGeom prst="rect">
            <a:avLst/>
          </a:prstGeom>
        </p:spPr>
      </p:pic>
      <p:pic>
        <p:nvPicPr>
          <p:cNvPr id="16" name="Imagen 15" descr="16-3.png"/>
          <p:cNvPicPr>
            <a:picLocks noChangeAspect="1"/>
          </p:cNvPicPr>
          <p:nvPr/>
        </p:nvPicPr>
        <p:blipFill>
          <a:blip r:embed="rId4"/>
          <a:stretch>
            <a:fillRect/>
          </a:stretch>
        </p:blipFill>
        <p:spPr>
          <a:xfrm>
            <a:off x="6019800" y="341627"/>
            <a:ext cx="2365090" cy="3773173"/>
          </a:xfrm>
          <a:prstGeom prst="rect">
            <a:avLst/>
          </a:prstGeom>
        </p:spPr>
      </p:pic>
      <p:pic>
        <p:nvPicPr>
          <p:cNvPr id="17" name="Imagen 16" descr="16-4.png"/>
          <p:cNvPicPr>
            <a:picLocks noChangeAspect="1"/>
          </p:cNvPicPr>
          <p:nvPr/>
        </p:nvPicPr>
        <p:blipFill>
          <a:blip r:embed="rId5"/>
          <a:stretch>
            <a:fillRect/>
          </a:stretch>
        </p:blipFill>
        <p:spPr>
          <a:xfrm>
            <a:off x="914400" y="4495800"/>
            <a:ext cx="7461007" cy="169457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857224" y="1000108"/>
            <a:ext cx="7215238" cy="5304579"/>
          </a:xfrm>
          <a:prstGeom prst="rect">
            <a:avLst/>
          </a:prstGeom>
          <a:noFill/>
          <a:ln w="9525">
            <a:noFill/>
            <a:miter lim="800000"/>
            <a:headEnd/>
            <a:tailEnd/>
          </a:ln>
        </p:spPr>
      </p:pic>
      <p:sp>
        <p:nvSpPr>
          <p:cNvPr id="55301" name="Text Box 5"/>
          <p:cNvSpPr txBox="1">
            <a:spLocks noChangeArrowheads="1"/>
          </p:cNvSpPr>
          <p:nvPr/>
        </p:nvSpPr>
        <p:spPr bwMode="auto">
          <a:xfrm>
            <a:off x="684243" y="1000108"/>
            <a:ext cx="8316913" cy="400050"/>
          </a:xfrm>
          <a:prstGeom prst="rect">
            <a:avLst/>
          </a:prstGeom>
          <a:solidFill>
            <a:schemeClr val="bg1"/>
          </a:solidFill>
          <a:ln w="9525">
            <a:noFill/>
            <a:miter lim="800000"/>
            <a:headEnd/>
            <a:tailEnd/>
          </a:ln>
        </p:spPr>
        <p:txBody>
          <a:bodyPr lIns="91424" tIns="45712" rIns="91424" bIns="45712">
            <a:spAutoFit/>
          </a:bodyPr>
          <a:lstStyle/>
          <a:p>
            <a:r>
              <a:rPr lang="es-ES" sz="2000" b="1" dirty="0">
                <a:solidFill>
                  <a:schemeClr val="accent2"/>
                </a:solidFill>
                <a:latin typeface="Comic Sans MS" pitchFamily="66" charset="0"/>
              </a:rPr>
              <a:t>Tipos de grupos funcionales:</a:t>
            </a:r>
          </a:p>
        </p:txBody>
      </p:sp>
      <p:sp>
        <p:nvSpPr>
          <p:cNvPr id="6" name="5 Título"/>
          <p:cNvSpPr>
            <a:spLocks noGrp="1"/>
          </p:cNvSpPr>
          <p:nvPr>
            <p:ph type="title"/>
          </p:nvPr>
        </p:nvSpPr>
        <p:spPr/>
        <p:txBody>
          <a:bodyPr/>
          <a:lstStyle/>
          <a:p>
            <a:r>
              <a:rPr lang="es-ES" dirty="0" smtClean="0"/>
              <a:t>Grupos funcionales</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a:srcRect/>
          <a:stretch>
            <a:fillRect/>
          </a:stretch>
        </p:blipFill>
        <p:spPr bwMode="auto">
          <a:xfrm>
            <a:off x="928662" y="1000108"/>
            <a:ext cx="6786610" cy="5486024"/>
          </a:xfrm>
          <a:prstGeom prst="rect">
            <a:avLst/>
          </a:prstGeom>
          <a:noFill/>
          <a:ln w="9525">
            <a:noFill/>
            <a:miter lim="800000"/>
            <a:headEnd/>
            <a:tailEnd/>
          </a:ln>
        </p:spPr>
      </p:pic>
      <p:sp>
        <p:nvSpPr>
          <p:cNvPr id="4" name="5 Título"/>
          <p:cNvSpPr>
            <a:spLocks noGrp="1"/>
          </p:cNvSpPr>
          <p:nvPr>
            <p:ph type="title"/>
          </p:nvPr>
        </p:nvSpPr>
        <p:spPr>
          <a:xfrm>
            <a:off x="214313" y="300038"/>
            <a:ext cx="8699500" cy="485775"/>
          </a:xfrm>
        </p:spPr>
        <p:txBody>
          <a:bodyPr/>
          <a:lstStyle/>
          <a:p>
            <a:r>
              <a:rPr lang="es-ES" dirty="0" smtClean="0"/>
              <a:t>Grupos funcionales</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3 Título"/>
          <p:cNvSpPr>
            <a:spLocks noGrp="1"/>
          </p:cNvSpPr>
          <p:nvPr>
            <p:ph type="title"/>
          </p:nvPr>
        </p:nvSpPr>
        <p:spPr/>
        <p:txBody>
          <a:bodyPr/>
          <a:lstStyle/>
          <a:p>
            <a:pPr eaLnBrk="1" hangingPunct="1"/>
            <a:r>
              <a:rPr lang="es-ES" sz="3000" smtClean="0">
                <a:cs typeface="Arial" charset="0"/>
              </a:rPr>
              <a:t>Nomenclatura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3 Título"/>
          <p:cNvSpPr>
            <a:spLocks noGrp="1"/>
          </p:cNvSpPr>
          <p:nvPr>
            <p:ph type="title"/>
          </p:nvPr>
        </p:nvSpPr>
        <p:spPr/>
        <p:txBody>
          <a:bodyPr/>
          <a:lstStyle/>
          <a:p>
            <a:pPr eaLnBrk="1" hangingPunct="1"/>
            <a:r>
              <a:rPr lang="es-ES" sz="3000" smtClean="0">
                <a:cs typeface="Arial" charset="0"/>
              </a:rPr>
              <a:t>Esqueleto hidrocarbonado y grupos funcionales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41288" y="317500"/>
            <a:ext cx="8861425" cy="5193713"/>
          </a:xfrm>
          <a:prstGeom prst="rect">
            <a:avLst/>
          </a:prstGeom>
          <a:noFill/>
          <a:ln w="9525">
            <a:noFill/>
            <a:miter lim="800000"/>
            <a:headEnd/>
            <a:tailEnd/>
          </a:ln>
        </p:spPr>
        <p:txBody>
          <a:bodyPr lIns="91424" tIns="45712" rIns="91424" bIns="45712">
            <a:spAutoFit/>
          </a:bodyPr>
          <a:lstStyle/>
          <a:p>
            <a:pPr algn="just" defTabSz="912813">
              <a:lnSpc>
                <a:spcPct val="125000"/>
              </a:lnSpc>
            </a:pPr>
            <a:r>
              <a:rPr lang="es-ES" sz="2600" dirty="0">
                <a:solidFill>
                  <a:srgbClr val="17375E"/>
                </a:solidFill>
                <a:latin typeface="+mn-lt"/>
                <a:cs typeface="Times New Roman" pitchFamily="18" charset="0"/>
              </a:rPr>
              <a:t> 	</a:t>
            </a:r>
            <a:r>
              <a:rPr lang="es-ES" sz="2400" dirty="0">
                <a:solidFill>
                  <a:srgbClr val="17375E"/>
                </a:solidFill>
                <a:latin typeface="+mn-lt"/>
                <a:cs typeface="Times New Roman" pitchFamily="18" charset="0"/>
              </a:rPr>
              <a:t>En los principios de la química orgánica, cuando los compuestos orgánicos eran pocos, estos recibían nombres simples recordando generalmente sus orígenes (Ej: "mentol" extraído de la esencia de la menta).</a:t>
            </a:r>
          </a:p>
          <a:p>
            <a:pPr algn="just" defTabSz="912813">
              <a:lnSpc>
                <a:spcPct val="125000"/>
              </a:lnSpc>
            </a:pPr>
            <a:r>
              <a:rPr lang="es-ES" sz="2400" dirty="0">
                <a:solidFill>
                  <a:srgbClr val="17375E"/>
                </a:solidFill>
                <a:latin typeface="+mn-lt"/>
                <a:cs typeface="Times New Roman" pitchFamily="18" charset="0"/>
              </a:rPr>
              <a:t>	Después el número de los compuestos orgánicos conoció un aumento rápido, lo que obligó a los químicos a buscar una nomenclatura sistemática. Así se instauraron reglas que aseguraban un lenguaje común entre los químicos. </a:t>
            </a:r>
          </a:p>
          <a:p>
            <a:pPr algn="just" defTabSz="912813">
              <a:lnSpc>
                <a:spcPct val="125000"/>
              </a:lnSpc>
            </a:pPr>
            <a:r>
              <a:rPr lang="es-ES" sz="2400" dirty="0">
                <a:solidFill>
                  <a:srgbClr val="17375E"/>
                </a:solidFill>
                <a:latin typeface="+mn-lt"/>
                <a:cs typeface="Times New Roman" pitchFamily="18" charset="0"/>
              </a:rPr>
              <a:t>	Estas reglas permiten asociar a cada fórmula desarrollada un nombre que lo designa inequívocamente, estableciendo sin ambigüedad el nombre de la estructura de cada compuesto. </a:t>
            </a:r>
          </a:p>
        </p:txBody>
      </p:sp>
      <p:sp>
        <p:nvSpPr>
          <p:cNvPr id="58371" name="AutoShape 4"/>
          <p:cNvSpPr>
            <a:spLocks noChangeArrowheads="1"/>
          </p:cNvSpPr>
          <p:nvPr/>
        </p:nvSpPr>
        <p:spPr bwMode="auto">
          <a:xfrm>
            <a:off x="541338" y="2286000"/>
            <a:ext cx="381000" cy="455613"/>
          </a:xfrm>
          <a:prstGeom prst="star4">
            <a:avLst>
              <a:gd name="adj" fmla="val 12500"/>
            </a:avLst>
          </a:prstGeom>
          <a:solidFill>
            <a:srgbClr val="FFFF00"/>
          </a:solidFill>
          <a:ln w="9525">
            <a:solidFill>
              <a:schemeClr val="tx1"/>
            </a:solidFill>
            <a:miter lim="800000"/>
            <a:headEnd/>
            <a:tailEnd/>
          </a:ln>
        </p:spPr>
        <p:txBody>
          <a:bodyPr wrap="none" lIns="80147" tIns="40074" rIns="80147" bIns="40074" anchor="ctr"/>
          <a:lstStyle/>
          <a:p>
            <a:endParaRPr lang="es-ES"/>
          </a:p>
        </p:txBody>
      </p:sp>
      <p:sp>
        <p:nvSpPr>
          <p:cNvPr id="58372" name="AutoShape 6"/>
          <p:cNvSpPr>
            <a:spLocks noChangeArrowheads="1"/>
          </p:cNvSpPr>
          <p:nvPr/>
        </p:nvSpPr>
        <p:spPr bwMode="auto">
          <a:xfrm>
            <a:off x="606425" y="457200"/>
            <a:ext cx="382588" cy="455613"/>
          </a:xfrm>
          <a:prstGeom prst="star4">
            <a:avLst>
              <a:gd name="adj" fmla="val 12634"/>
            </a:avLst>
          </a:prstGeom>
          <a:solidFill>
            <a:srgbClr val="FFFF00"/>
          </a:solidFill>
          <a:ln w="9525">
            <a:solidFill>
              <a:schemeClr val="tx1"/>
            </a:solidFill>
            <a:miter lim="800000"/>
            <a:headEnd/>
            <a:tailEnd/>
          </a:ln>
        </p:spPr>
        <p:txBody>
          <a:bodyPr wrap="none" lIns="80147" tIns="40074" rIns="80147" bIns="40074" anchor="ctr"/>
          <a:lstStyle/>
          <a:p>
            <a:endParaRPr lang="es-ES"/>
          </a:p>
        </p:txBody>
      </p:sp>
      <p:sp>
        <p:nvSpPr>
          <p:cNvPr id="58373" name="AutoShape 7"/>
          <p:cNvSpPr>
            <a:spLocks noChangeArrowheads="1"/>
          </p:cNvSpPr>
          <p:nvPr/>
        </p:nvSpPr>
        <p:spPr bwMode="auto">
          <a:xfrm>
            <a:off x="508000" y="4143375"/>
            <a:ext cx="381000" cy="457200"/>
          </a:xfrm>
          <a:prstGeom prst="star4">
            <a:avLst>
              <a:gd name="adj" fmla="val 12500"/>
            </a:avLst>
          </a:prstGeom>
          <a:solidFill>
            <a:srgbClr val="FFFF00"/>
          </a:solidFill>
          <a:ln w="9525">
            <a:solidFill>
              <a:schemeClr val="tx1"/>
            </a:solidFill>
            <a:miter lim="800000"/>
            <a:headEnd/>
            <a:tailEnd/>
          </a:ln>
        </p:spPr>
        <p:txBody>
          <a:bodyPr wrap="none" lIns="80147" tIns="40074" rIns="80147" bIns="40074" anchor="ctr"/>
          <a:lstStyle/>
          <a:p>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00025" y="733425"/>
            <a:ext cx="8532813" cy="5532268"/>
          </a:xfrm>
          <a:prstGeom prst="rect">
            <a:avLst/>
          </a:prstGeom>
          <a:noFill/>
          <a:ln w="9525">
            <a:noFill/>
            <a:miter lim="800000"/>
            <a:headEnd/>
            <a:tailEnd/>
          </a:ln>
        </p:spPr>
        <p:txBody>
          <a:bodyPr lIns="91424" tIns="45712" rIns="91424" bIns="45712">
            <a:spAutoFit/>
          </a:bodyPr>
          <a:lstStyle/>
          <a:p>
            <a:pPr algn="just" defTabSz="912813">
              <a:lnSpc>
                <a:spcPct val="130000"/>
              </a:lnSpc>
            </a:pPr>
            <a:r>
              <a:rPr lang="es-ES" sz="2800" dirty="0">
                <a:solidFill>
                  <a:srgbClr val="17375E"/>
                </a:solidFill>
                <a:latin typeface="+mn-lt"/>
                <a:cs typeface="Times New Roman" pitchFamily="18" charset="0"/>
              </a:rPr>
              <a:t>	</a:t>
            </a:r>
            <a:r>
              <a:rPr lang="es-ES" sz="2400" dirty="0">
                <a:solidFill>
                  <a:srgbClr val="17375E"/>
                </a:solidFill>
                <a:latin typeface="+mn-lt"/>
                <a:cs typeface="Times New Roman" pitchFamily="18" charset="0"/>
              </a:rPr>
              <a:t>Estas reglas se establecen por un organismo internacional, IUPAC ( </a:t>
            </a:r>
            <a:r>
              <a:rPr lang="en-US" sz="2400" dirty="0">
                <a:solidFill>
                  <a:srgbClr val="17375E"/>
                </a:solidFill>
                <a:latin typeface="+mn-lt"/>
                <a:cs typeface="Times New Roman" pitchFamily="18" charset="0"/>
              </a:rPr>
              <a:t>International Union of Pure and Applied Chemistry</a:t>
            </a:r>
            <a:r>
              <a:rPr lang="es-ES" sz="2400" dirty="0">
                <a:solidFill>
                  <a:srgbClr val="17375E"/>
                </a:solidFill>
                <a:latin typeface="+mn-lt"/>
                <a:cs typeface="Times New Roman" pitchFamily="18" charset="0"/>
              </a:rPr>
              <a:t>).</a:t>
            </a:r>
          </a:p>
          <a:p>
            <a:pPr algn="just" defTabSz="912813">
              <a:lnSpc>
                <a:spcPct val="130000"/>
              </a:lnSpc>
            </a:pPr>
            <a:endParaRPr lang="es-ES" sz="2400" dirty="0">
              <a:solidFill>
                <a:srgbClr val="17375E"/>
              </a:solidFill>
              <a:latin typeface="+mn-lt"/>
              <a:cs typeface="Times New Roman" pitchFamily="18" charset="0"/>
            </a:endParaRPr>
          </a:p>
          <a:p>
            <a:pPr algn="just" defTabSz="912813">
              <a:lnSpc>
                <a:spcPct val="130000"/>
              </a:lnSpc>
            </a:pPr>
            <a:r>
              <a:rPr lang="es-ES" sz="2400" dirty="0">
                <a:solidFill>
                  <a:srgbClr val="17375E"/>
                </a:solidFill>
                <a:latin typeface="+mn-lt"/>
                <a:cs typeface="Times New Roman" pitchFamily="18" charset="0"/>
              </a:rPr>
              <a:t>	En algunos casos todavía se siguen utilizando nombres triviales no conformes con la nomenclatura sistemática.</a:t>
            </a:r>
          </a:p>
          <a:p>
            <a:pPr algn="just" defTabSz="912813">
              <a:lnSpc>
                <a:spcPct val="130000"/>
              </a:lnSpc>
            </a:pPr>
            <a:endParaRPr lang="es-ES" sz="2400" dirty="0">
              <a:solidFill>
                <a:srgbClr val="17375E"/>
              </a:solidFill>
              <a:latin typeface="+mn-lt"/>
              <a:cs typeface="Times New Roman" pitchFamily="18" charset="0"/>
            </a:endParaRPr>
          </a:p>
          <a:p>
            <a:pPr algn="just" defTabSz="912813">
              <a:lnSpc>
                <a:spcPct val="130000"/>
              </a:lnSpc>
            </a:pPr>
            <a:r>
              <a:rPr lang="es-ES" sz="2400" dirty="0">
                <a:solidFill>
                  <a:srgbClr val="17375E"/>
                </a:solidFill>
                <a:latin typeface="+mn-lt"/>
                <a:cs typeface="Times New Roman" pitchFamily="18" charset="0"/>
              </a:rPr>
              <a:t>	Cada vez que encontramos dificultad para asignar un nombre se puede consultar la pagina Web del IUPAC.</a:t>
            </a:r>
            <a:r>
              <a:rPr lang="es-ES" sz="2800" dirty="0">
                <a:solidFill>
                  <a:srgbClr val="17375E"/>
                </a:solidFill>
                <a:latin typeface="+mn-lt"/>
                <a:cs typeface="Times New Roman" pitchFamily="18" charset="0"/>
              </a:rPr>
              <a:t> </a:t>
            </a:r>
            <a:r>
              <a:rPr lang="es-ES" sz="2100" dirty="0">
                <a:solidFill>
                  <a:srgbClr val="17375E"/>
                </a:solidFill>
                <a:latin typeface="+mn-lt"/>
                <a:cs typeface="Times New Roman" pitchFamily="18" charset="0"/>
                <a:hlinkClick r:id="rId3"/>
              </a:rPr>
              <a:t>www.</a:t>
            </a:r>
            <a:r>
              <a:rPr lang="es-ES" sz="2100" b="1" dirty="0">
                <a:solidFill>
                  <a:srgbClr val="17375E"/>
                </a:solidFill>
                <a:latin typeface="+mn-lt"/>
                <a:cs typeface="Times New Roman" pitchFamily="18" charset="0"/>
                <a:hlinkClick r:id="rId3"/>
              </a:rPr>
              <a:t>iupac</a:t>
            </a:r>
            <a:r>
              <a:rPr lang="es-ES" sz="2100" dirty="0">
                <a:solidFill>
                  <a:srgbClr val="17375E"/>
                </a:solidFill>
                <a:latin typeface="+mn-lt"/>
                <a:cs typeface="Times New Roman" pitchFamily="18" charset="0"/>
                <a:hlinkClick r:id="rId3"/>
              </a:rPr>
              <a:t>.org</a:t>
            </a:r>
            <a:r>
              <a:rPr lang="es-ES" sz="2100" dirty="0">
                <a:solidFill>
                  <a:srgbClr val="17375E"/>
                </a:solidFill>
                <a:latin typeface="+mn-lt"/>
                <a:cs typeface="Times New Roman" pitchFamily="18" charset="0"/>
              </a:rPr>
              <a:t> </a:t>
            </a:r>
          </a:p>
          <a:p>
            <a:pPr defTabSz="912813">
              <a:lnSpc>
                <a:spcPct val="130000"/>
              </a:lnSpc>
            </a:pPr>
            <a:endParaRPr lang="es-ES" sz="2800" dirty="0">
              <a:solidFill>
                <a:srgbClr val="17375E"/>
              </a:solidFill>
              <a:latin typeface="+mn-lt"/>
              <a:cs typeface="Times New Roman" pitchFamily="18" charset="0"/>
            </a:endParaRPr>
          </a:p>
        </p:txBody>
      </p:sp>
      <p:sp>
        <p:nvSpPr>
          <p:cNvPr id="59395" name="AutoShape 3"/>
          <p:cNvSpPr>
            <a:spLocks noChangeArrowheads="1"/>
          </p:cNvSpPr>
          <p:nvPr/>
        </p:nvSpPr>
        <p:spPr bwMode="auto">
          <a:xfrm>
            <a:off x="714375" y="2857500"/>
            <a:ext cx="382588" cy="458788"/>
          </a:xfrm>
          <a:prstGeom prst="star4">
            <a:avLst>
              <a:gd name="adj" fmla="val 12500"/>
            </a:avLst>
          </a:prstGeom>
          <a:solidFill>
            <a:srgbClr val="FFFF00"/>
          </a:solidFill>
          <a:ln w="9525">
            <a:solidFill>
              <a:schemeClr val="tx1"/>
            </a:solidFill>
            <a:miter lim="800000"/>
            <a:headEnd/>
            <a:tailEnd/>
          </a:ln>
        </p:spPr>
        <p:txBody>
          <a:bodyPr wrap="none" lIns="80147" tIns="40074" rIns="80147" bIns="40074" anchor="ctr"/>
          <a:lstStyle/>
          <a:p>
            <a:endParaRPr lang="es-ES"/>
          </a:p>
        </p:txBody>
      </p:sp>
      <p:sp>
        <p:nvSpPr>
          <p:cNvPr id="59396" name="AutoShape 4"/>
          <p:cNvSpPr>
            <a:spLocks noChangeArrowheads="1"/>
          </p:cNvSpPr>
          <p:nvPr/>
        </p:nvSpPr>
        <p:spPr bwMode="auto">
          <a:xfrm>
            <a:off x="754063" y="881063"/>
            <a:ext cx="382587" cy="458787"/>
          </a:xfrm>
          <a:prstGeom prst="star4">
            <a:avLst>
              <a:gd name="adj" fmla="val 12500"/>
            </a:avLst>
          </a:prstGeom>
          <a:solidFill>
            <a:srgbClr val="FFFF00"/>
          </a:solidFill>
          <a:ln w="9525">
            <a:solidFill>
              <a:schemeClr val="tx1"/>
            </a:solidFill>
            <a:miter lim="800000"/>
            <a:headEnd/>
            <a:tailEnd/>
          </a:ln>
        </p:spPr>
        <p:txBody>
          <a:bodyPr wrap="none" lIns="80147" tIns="40074" rIns="80147" bIns="40074" anchor="ctr"/>
          <a:lstStyle/>
          <a:p>
            <a:endParaRPr lang="es-ES"/>
          </a:p>
        </p:txBody>
      </p:sp>
      <p:sp>
        <p:nvSpPr>
          <p:cNvPr id="59397" name="AutoShape 5"/>
          <p:cNvSpPr>
            <a:spLocks noChangeArrowheads="1"/>
          </p:cNvSpPr>
          <p:nvPr/>
        </p:nvSpPr>
        <p:spPr bwMode="auto">
          <a:xfrm>
            <a:off x="304800" y="4343400"/>
            <a:ext cx="836613"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lIns="80147" tIns="40074" rIns="80147" bIns="40074" anchor="ctr"/>
          <a:lstStyle/>
          <a:p>
            <a:endParaRPr lang="es-ES_tradn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52400" y="1371600"/>
            <a:ext cx="8601075" cy="4395033"/>
          </a:xfrm>
          <a:prstGeom prst="rect">
            <a:avLst/>
          </a:prstGeom>
          <a:noFill/>
          <a:ln w="9525">
            <a:noFill/>
            <a:miter lim="800000"/>
            <a:headEnd/>
            <a:tailEnd/>
          </a:ln>
        </p:spPr>
        <p:txBody>
          <a:bodyPr lIns="91424" tIns="45712" rIns="91424" bIns="45712">
            <a:spAutoFit/>
          </a:bodyPr>
          <a:lstStyle/>
          <a:p>
            <a:pPr algn="just" defTabSz="912813">
              <a:lnSpc>
                <a:spcPct val="130000"/>
              </a:lnSpc>
            </a:pPr>
            <a:r>
              <a:rPr lang="es-ES" sz="2400" dirty="0">
                <a:solidFill>
                  <a:srgbClr val="17375E"/>
                </a:solidFill>
                <a:latin typeface="+mn-lt"/>
                <a:cs typeface="Times New Roman" pitchFamily="18" charset="0"/>
              </a:rPr>
              <a:t>El nombre asignado a una molécula resulta de la unión, siguiendo un orden y reglas de escritura bien determinadas, de los elementos que reflejan cada una de sus particularidades. </a:t>
            </a:r>
          </a:p>
          <a:p>
            <a:pPr algn="just" defTabSz="912813">
              <a:lnSpc>
                <a:spcPct val="130000"/>
              </a:lnSpc>
            </a:pPr>
            <a:r>
              <a:rPr lang="es-ES" sz="2400" dirty="0">
                <a:solidFill>
                  <a:srgbClr val="17375E"/>
                </a:solidFill>
                <a:latin typeface="+mn-lt"/>
                <a:cs typeface="Times New Roman" pitchFamily="18" charset="0"/>
              </a:rPr>
              <a:t>Esta construcción se efectúa en dos etapas:  </a:t>
            </a:r>
          </a:p>
          <a:p>
            <a:pPr algn="just" defTabSz="912813">
              <a:lnSpc>
                <a:spcPct val="130000"/>
              </a:lnSpc>
            </a:pPr>
            <a:r>
              <a:rPr lang="es-ES" sz="2400" dirty="0" smtClean="0">
                <a:solidFill>
                  <a:srgbClr val="17375E"/>
                </a:solidFill>
                <a:latin typeface="+mn-lt"/>
                <a:cs typeface="Times New Roman" pitchFamily="18" charset="0"/>
              </a:rPr>
              <a:t>	1- Se </a:t>
            </a:r>
            <a:r>
              <a:rPr lang="es-ES" sz="2400" dirty="0">
                <a:solidFill>
                  <a:srgbClr val="17375E"/>
                </a:solidFill>
                <a:latin typeface="+mn-lt"/>
                <a:cs typeface="Times New Roman" pitchFamily="18" charset="0"/>
              </a:rPr>
              <a:t>establece el nombre de la cadena carbonada que dará lugar a la base del nombre del compuesto.</a:t>
            </a:r>
            <a:br>
              <a:rPr lang="es-ES" sz="2400" dirty="0">
                <a:solidFill>
                  <a:srgbClr val="17375E"/>
                </a:solidFill>
                <a:latin typeface="+mn-lt"/>
                <a:cs typeface="Times New Roman" pitchFamily="18" charset="0"/>
              </a:rPr>
            </a:br>
            <a:r>
              <a:rPr lang="es-ES" sz="2400" dirty="0" smtClean="0">
                <a:solidFill>
                  <a:srgbClr val="17375E"/>
                </a:solidFill>
                <a:latin typeface="+mn-lt"/>
                <a:cs typeface="Times New Roman" pitchFamily="18" charset="0"/>
              </a:rPr>
              <a:t>	2- Se </a:t>
            </a:r>
            <a:r>
              <a:rPr lang="es-ES" sz="2400" dirty="0">
                <a:solidFill>
                  <a:srgbClr val="17375E"/>
                </a:solidFill>
                <a:latin typeface="+mn-lt"/>
                <a:cs typeface="Times New Roman" pitchFamily="18" charset="0"/>
              </a:rPr>
              <a:t>añaden después los prefijos y/o sufijos con sus índices numéricos para indicar la naturaleza y la posición en el esqueleto de los átomos o los grupos particulares.</a:t>
            </a:r>
          </a:p>
        </p:txBody>
      </p:sp>
      <p:sp>
        <p:nvSpPr>
          <p:cNvPr id="60422" name="Rectangle 7"/>
          <p:cNvSpPr>
            <a:spLocks noGrp="1" noChangeAspect="1" noChangeArrowheads="1"/>
          </p:cNvSpPr>
          <p:nvPr>
            <p:ph type="title"/>
          </p:nvPr>
        </p:nvSpPr>
        <p:spPr/>
        <p:txBody>
          <a:bodyPr/>
          <a:lstStyle/>
          <a:p>
            <a:pPr eaLnBrk="1" hangingPunct="1"/>
            <a:r>
              <a:rPr lang="es-ES" sz="2400" dirty="0" smtClean="0">
                <a:solidFill>
                  <a:schemeClr val="accent1">
                    <a:lumMod val="50000"/>
                  </a:schemeClr>
                </a:solidFill>
                <a:cs typeface="Arial" charset="0"/>
              </a:rPr>
              <a:t>Principio general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70" name="Text Box 4"/>
          <p:cNvSpPr txBox="1">
            <a:spLocks noChangeArrowheads="1"/>
          </p:cNvSpPr>
          <p:nvPr/>
        </p:nvSpPr>
        <p:spPr bwMode="auto">
          <a:xfrm>
            <a:off x="174625" y="2101850"/>
            <a:ext cx="1487455" cy="665706"/>
          </a:xfrm>
          <a:prstGeom prst="rect">
            <a:avLst/>
          </a:prstGeom>
          <a:noFill/>
          <a:ln w="19050">
            <a:noFill/>
            <a:miter lim="800000"/>
            <a:headEnd/>
            <a:tailEnd/>
          </a:ln>
        </p:spPr>
        <p:txBody>
          <a:bodyPr wrap="none" lIns="80147" tIns="40074" rIns="80147" bIns="40074">
            <a:spAutoFit/>
          </a:bodyPr>
          <a:lstStyle/>
          <a:p>
            <a:pPr defTabSz="912813"/>
            <a:r>
              <a:rPr lang="es-ES_tradnl" sz="1900">
                <a:latin typeface="+mn-lt"/>
              </a:rPr>
              <a:t>Compuestos </a:t>
            </a:r>
          </a:p>
          <a:p>
            <a:pPr defTabSz="912813"/>
            <a:r>
              <a:rPr lang="es-ES_tradnl" sz="1900">
                <a:latin typeface="+mn-lt"/>
              </a:rPr>
              <a:t>Orgánicos</a:t>
            </a:r>
            <a:endParaRPr lang="es-ES" sz="1900">
              <a:latin typeface="+mn-lt"/>
            </a:endParaRPr>
          </a:p>
        </p:txBody>
      </p:sp>
      <p:sp>
        <p:nvSpPr>
          <p:cNvPr id="11271" name="AutoShape 5"/>
          <p:cNvSpPr>
            <a:spLocks/>
          </p:cNvSpPr>
          <p:nvPr/>
        </p:nvSpPr>
        <p:spPr bwMode="auto">
          <a:xfrm>
            <a:off x="1571625" y="785813"/>
            <a:ext cx="214313" cy="3214687"/>
          </a:xfrm>
          <a:prstGeom prst="leftBrace">
            <a:avLst>
              <a:gd name="adj1" fmla="val 57222"/>
              <a:gd name="adj2" fmla="val 50000"/>
            </a:avLst>
          </a:prstGeom>
          <a:noFill/>
          <a:ln w="19050">
            <a:solidFill>
              <a:schemeClr val="tx1"/>
            </a:solidFill>
            <a:round/>
            <a:headEnd/>
            <a:tailEnd/>
          </a:ln>
        </p:spPr>
        <p:txBody>
          <a:bodyPr wrap="none" lIns="80147" tIns="40074" rIns="80147" bIns="40074" anchor="ctr"/>
          <a:lstStyle/>
          <a:p>
            <a:endParaRPr lang="es-ES">
              <a:latin typeface="+mn-lt"/>
            </a:endParaRPr>
          </a:p>
        </p:txBody>
      </p:sp>
      <p:sp>
        <p:nvSpPr>
          <p:cNvPr id="11272" name="Text Box 6"/>
          <p:cNvSpPr txBox="1">
            <a:spLocks noChangeArrowheads="1"/>
          </p:cNvSpPr>
          <p:nvPr/>
        </p:nvSpPr>
        <p:spPr bwMode="auto">
          <a:xfrm>
            <a:off x="1860550" y="696913"/>
            <a:ext cx="3568700" cy="374650"/>
          </a:xfrm>
          <a:prstGeom prst="rect">
            <a:avLst/>
          </a:prstGeom>
          <a:noFill/>
          <a:ln w="19050">
            <a:noFill/>
            <a:miter lim="800000"/>
            <a:headEnd/>
            <a:tailEnd/>
          </a:ln>
        </p:spPr>
        <p:txBody>
          <a:bodyPr wrap="none" lIns="80147" tIns="40074" rIns="80147" bIns="40074">
            <a:spAutoFit/>
          </a:bodyPr>
          <a:lstStyle/>
          <a:p>
            <a:pPr defTabSz="912813"/>
            <a:r>
              <a:rPr lang="es-ES_tradnl" sz="1900">
                <a:latin typeface="+mn-lt"/>
              </a:rPr>
              <a:t>Serie Acíclica (alifática o grasa)</a:t>
            </a:r>
            <a:endParaRPr lang="es-ES" sz="1900">
              <a:latin typeface="+mn-lt"/>
            </a:endParaRPr>
          </a:p>
        </p:txBody>
      </p:sp>
      <p:sp>
        <p:nvSpPr>
          <p:cNvPr id="11273" name="Text Box 7"/>
          <p:cNvSpPr txBox="1">
            <a:spLocks noChangeArrowheads="1"/>
          </p:cNvSpPr>
          <p:nvPr/>
        </p:nvSpPr>
        <p:spPr bwMode="auto">
          <a:xfrm>
            <a:off x="7002463" y="142854"/>
            <a:ext cx="1271050" cy="357930"/>
          </a:xfrm>
          <a:prstGeom prst="rect">
            <a:avLst/>
          </a:prstGeom>
          <a:noFill/>
          <a:ln w="19050">
            <a:noFill/>
            <a:miter lim="800000"/>
            <a:headEnd/>
            <a:tailEnd/>
          </a:ln>
        </p:spPr>
        <p:txBody>
          <a:bodyPr wrap="none" lIns="80147" tIns="40074" rIns="80147" bIns="40074">
            <a:spAutoFit/>
          </a:bodyPr>
          <a:lstStyle/>
          <a:p>
            <a:pPr defTabSz="912813"/>
            <a:r>
              <a:rPr lang="es-ES_tradnl" b="1" dirty="0">
                <a:latin typeface="+mn-lt"/>
              </a:rPr>
              <a:t>Ejemplos</a:t>
            </a:r>
            <a:endParaRPr lang="es-ES" b="1" dirty="0">
              <a:latin typeface="+mn-lt"/>
            </a:endParaRPr>
          </a:p>
        </p:txBody>
      </p:sp>
      <p:sp>
        <p:nvSpPr>
          <p:cNvPr id="11274" name="Text Box 8"/>
          <p:cNvSpPr txBox="1">
            <a:spLocks noChangeArrowheads="1"/>
          </p:cNvSpPr>
          <p:nvPr/>
        </p:nvSpPr>
        <p:spPr bwMode="auto">
          <a:xfrm>
            <a:off x="6480175" y="611188"/>
            <a:ext cx="2216044" cy="619540"/>
          </a:xfrm>
          <a:prstGeom prst="rect">
            <a:avLst/>
          </a:prstGeom>
          <a:noFill/>
          <a:ln w="19050">
            <a:noFill/>
            <a:miter lim="800000"/>
            <a:headEnd/>
            <a:tailEnd/>
          </a:ln>
        </p:spPr>
        <p:txBody>
          <a:bodyPr wrap="none" lIns="80147" tIns="40074" rIns="80147" bIns="40074">
            <a:spAutoFit/>
          </a:bodyPr>
          <a:lstStyle/>
          <a:p>
            <a:pPr defTabSz="912813"/>
            <a:r>
              <a:rPr lang="es-ES_tradnl" sz="1900">
                <a:latin typeface="+mn-lt"/>
              </a:rPr>
              <a:t>CH</a:t>
            </a:r>
            <a:r>
              <a:rPr lang="es-ES_tradnl" sz="1900" baseline="-25000">
                <a:latin typeface="+mn-lt"/>
              </a:rPr>
              <a:t>3</a:t>
            </a:r>
            <a:r>
              <a:rPr lang="es-ES_tradnl" sz="1900">
                <a:latin typeface="+mn-lt"/>
              </a:rPr>
              <a:t>-CH</a:t>
            </a:r>
            <a:r>
              <a:rPr lang="es-ES_tradnl" sz="1900" baseline="-25000">
                <a:latin typeface="+mn-lt"/>
              </a:rPr>
              <a:t>2</a:t>
            </a:r>
            <a:r>
              <a:rPr lang="es-ES_tradnl" sz="1900">
                <a:latin typeface="+mn-lt"/>
              </a:rPr>
              <a:t>-CH</a:t>
            </a:r>
            <a:r>
              <a:rPr lang="es-ES_tradnl" sz="1900" baseline="-25000">
                <a:latin typeface="+mn-lt"/>
              </a:rPr>
              <a:t>2</a:t>
            </a:r>
            <a:r>
              <a:rPr lang="es-ES_tradnl" sz="1900">
                <a:latin typeface="+mn-lt"/>
              </a:rPr>
              <a:t>-CH</a:t>
            </a:r>
            <a:r>
              <a:rPr lang="es-ES_tradnl" sz="1900" baseline="-25000">
                <a:latin typeface="+mn-lt"/>
              </a:rPr>
              <a:t>3</a:t>
            </a:r>
          </a:p>
          <a:p>
            <a:pPr defTabSz="912813"/>
            <a:r>
              <a:rPr lang="es-ES_tradnl" sz="1600">
                <a:latin typeface="+mn-lt"/>
              </a:rPr>
              <a:t>Butano</a:t>
            </a:r>
            <a:endParaRPr lang="es-ES" sz="1600">
              <a:latin typeface="+mn-lt"/>
            </a:endParaRPr>
          </a:p>
        </p:txBody>
      </p:sp>
      <p:sp>
        <p:nvSpPr>
          <p:cNvPr id="11275" name="Text Box 9"/>
          <p:cNvSpPr txBox="1">
            <a:spLocks noChangeArrowheads="1"/>
          </p:cNvSpPr>
          <p:nvPr/>
        </p:nvSpPr>
        <p:spPr bwMode="auto">
          <a:xfrm>
            <a:off x="1714500" y="3714750"/>
            <a:ext cx="1531938" cy="373063"/>
          </a:xfrm>
          <a:prstGeom prst="rect">
            <a:avLst/>
          </a:prstGeom>
          <a:noFill/>
          <a:ln w="19050">
            <a:noFill/>
            <a:miter lim="800000"/>
            <a:headEnd/>
            <a:tailEnd/>
          </a:ln>
        </p:spPr>
        <p:txBody>
          <a:bodyPr wrap="none" lIns="80147" tIns="40074" rIns="80147" bIns="40074">
            <a:spAutoFit/>
          </a:bodyPr>
          <a:lstStyle/>
          <a:p>
            <a:pPr defTabSz="912813"/>
            <a:r>
              <a:rPr lang="es-ES_tradnl" sz="1900">
                <a:latin typeface="+mn-lt"/>
              </a:rPr>
              <a:t>Serie Cíclica</a:t>
            </a:r>
            <a:endParaRPr lang="es-ES" sz="1900">
              <a:latin typeface="+mn-lt"/>
            </a:endParaRPr>
          </a:p>
        </p:txBody>
      </p:sp>
      <p:sp>
        <p:nvSpPr>
          <p:cNvPr id="11276" name="AutoShape 10"/>
          <p:cNvSpPr>
            <a:spLocks/>
          </p:cNvSpPr>
          <p:nvPr/>
        </p:nvSpPr>
        <p:spPr bwMode="auto">
          <a:xfrm>
            <a:off x="3189288" y="2663825"/>
            <a:ext cx="263525" cy="2403475"/>
          </a:xfrm>
          <a:prstGeom prst="leftBrace">
            <a:avLst>
              <a:gd name="adj1" fmla="val 50078"/>
              <a:gd name="adj2" fmla="val 50000"/>
            </a:avLst>
          </a:prstGeom>
          <a:noFill/>
          <a:ln w="19050">
            <a:solidFill>
              <a:schemeClr val="tx1"/>
            </a:solidFill>
            <a:round/>
            <a:headEnd/>
            <a:tailEnd/>
          </a:ln>
        </p:spPr>
        <p:txBody>
          <a:bodyPr wrap="none" lIns="80147" tIns="40074" rIns="80147" bIns="40074" anchor="ctr"/>
          <a:lstStyle/>
          <a:p>
            <a:endParaRPr lang="es-ES">
              <a:latin typeface="+mn-lt"/>
            </a:endParaRPr>
          </a:p>
        </p:txBody>
      </p:sp>
      <p:sp>
        <p:nvSpPr>
          <p:cNvPr id="11277" name="AutoShape 11"/>
          <p:cNvSpPr>
            <a:spLocks/>
          </p:cNvSpPr>
          <p:nvPr/>
        </p:nvSpPr>
        <p:spPr bwMode="auto">
          <a:xfrm>
            <a:off x="4941888" y="1617663"/>
            <a:ext cx="430212" cy="1960562"/>
          </a:xfrm>
          <a:prstGeom prst="leftBrace">
            <a:avLst>
              <a:gd name="adj1" fmla="val 35804"/>
              <a:gd name="adj2" fmla="val 50000"/>
            </a:avLst>
          </a:prstGeom>
          <a:noFill/>
          <a:ln w="19050">
            <a:solidFill>
              <a:schemeClr val="tx1"/>
            </a:solidFill>
            <a:round/>
            <a:headEnd/>
            <a:tailEnd/>
          </a:ln>
        </p:spPr>
        <p:txBody>
          <a:bodyPr wrap="none" lIns="80147" tIns="40074" rIns="80147" bIns="40074" anchor="ctr"/>
          <a:lstStyle/>
          <a:p>
            <a:endParaRPr lang="es-ES">
              <a:latin typeface="+mn-lt"/>
            </a:endParaRPr>
          </a:p>
        </p:txBody>
      </p:sp>
      <p:sp>
        <p:nvSpPr>
          <p:cNvPr id="11278" name="AutoShape 13"/>
          <p:cNvSpPr>
            <a:spLocks/>
          </p:cNvSpPr>
          <p:nvPr/>
        </p:nvSpPr>
        <p:spPr bwMode="auto">
          <a:xfrm>
            <a:off x="4953000" y="4210050"/>
            <a:ext cx="344488" cy="1771650"/>
          </a:xfrm>
          <a:prstGeom prst="leftBrace">
            <a:avLst>
              <a:gd name="adj1" fmla="val 35809"/>
              <a:gd name="adj2" fmla="val 50000"/>
            </a:avLst>
          </a:prstGeom>
          <a:noFill/>
          <a:ln w="19050">
            <a:solidFill>
              <a:schemeClr val="tx1"/>
            </a:solidFill>
            <a:round/>
            <a:headEnd/>
            <a:tailEnd/>
          </a:ln>
        </p:spPr>
        <p:txBody>
          <a:bodyPr wrap="none" lIns="80147" tIns="40074" rIns="80147" bIns="40074" anchor="ctr"/>
          <a:lstStyle/>
          <a:p>
            <a:endParaRPr lang="es-ES">
              <a:latin typeface="+mn-lt"/>
            </a:endParaRPr>
          </a:p>
        </p:txBody>
      </p:sp>
      <p:sp>
        <p:nvSpPr>
          <p:cNvPr id="11279" name="Text Box 15"/>
          <p:cNvSpPr txBox="1">
            <a:spLocks noChangeArrowheads="1"/>
          </p:cNvSpPr>
          <p:nvPr/>
        </p:nvSpPr>
        <p:spPr bwMode="auto">
          <a:xfrm>
            <a:off x="3476625" y="2401888"/>
            <a:ext cx="1506538" cy="373062"/>
          </a:xfrm>
          <a:prstGeom prst="rect">
            <a:avLst/>
          </a:prstGeom>
          <a:noFill/>
          <a:ln w="19050">
            <a:noFill/>
            <a:miter lim="800000"/>
            <a:headEnd/>
            <a:tailEnd/>
          </a:ln>
        </p:spPr>
        <p:txBody>
          <a:bodyPr wrap="none" lIns="80147" tIns="40074" rIns="80147" bIns="40074">
            <a:spAutoFit/>
          </a:bodyPr>
          <a:lstStyle/>
          <a:p>
            <a:pPr defTabSz="912813"/>
            <a:r>
              <a:rPr lang="es-ES_tradnl" sz="1900">
                <a:latin typeface="+mn-lt"/>
              </a:rPr>
              <a:t>Carbocíclica</a:t>
            </a:r>
            <a:endParaRPr lang="es-ES" sz="1900">
              <a:latin typeface="+mn-lt"/>
            </a:endParaRPr>
          </a:p>
        </p:txBody>
      </p:sp>
      <p:sp>
        <p:nvSpPr>
          <p:cNvPr id="11280" name="Text Box 17"/>
          <p:cNvSpPr txBox="1">
            <a:spLocks noChangeArrowheads="1"/>
          </p:cNvSpPr>
          <p:nvPr/>
        </p:nvSpPr>
        <p:spPr bwMode="auto">
          <a:xfrm>
            <a:off x="3476625" y="4924425"/>
            <a:ext cx="1574800" cy="373063"/>
          </a:xfrm>
          <a:prstGeom prst="rect">
            <a:avLst/>
          </a:prstGeom>
          <a:noFill/>
          <a:ln w="19050">
            <a:noFill/>
            <a:miter lim="800000"/>
            <a:headEnd/>
            <a:tailEnd/>
          </a:ln>
        </p:spPr>
        <p:txBody>
          <a:bodyPr wrap="none" lIns="80147" tIns="40074" rIns="80147" bIns="40074">
            <a:spAutoFit/>
          </a:bodyPr>
          <a:lstStyle/>
          <a:p>
            <a:pPr defTabSz="912813"/>
            <a:r>
              <a:rPr lang="es-ES_tradnl" sz="1900">
                <a:latin typeface="+mn-lt"/>
              </a:rPr>
              <a:t>Heterocíclica</a:t>
            </a:r>
            <a:endParaRPr lang="es-ES" sz="1900">
              <a:latin typeface="+mn-lt"/>
            </a:endParaRPr>
          </a:p>
        </p:txBody>
      </p:sp>
      <p:sp>
        <p:nvSpPr>
          <p:cNvPr id="11281" name="Rectangle 18"/>
          <p:cNvSpPr>
            <a:spLocks noChangeArrowheads="1"/>
          </p:cNvSpPr>
          <p:nvPr/>
        </p:nvSpPr>
        <p:spPr bwMode="auto">
          <a:xfrm>
            <a:off x="5286375" y="1714500"/>
            <a:ext cx="1133630" cy="373318"/>
          </a:xfrm>
          <a:prstGeom prst="rect">
            <a:avLst/>
          </a:prstGeom>
          <a:noFill/>
          <a:ln w="19050">
            <a:noFill/>
            <a:miter lim="800000"/>
            <a:headEnd/>
            <a:tailEnd/>
          </a:ln>
        </p:spPr>
        <p:txBody>
          <a:bodyPr wrap="none" lIns="80147" tIns="40074" rIns="80147" bIns="40074">
            <a:spAutoFit/>
          </a:bodyPr>
          <a:lstStyle/>
          <a:p>
            <a:pPr defTabSz="912813"/>
            <a:r>
              <a:rPr lang="es-ES_tradnl" sz="1900">
                <a:latin typeface="+mn-lt"/>
              </a:rPr>
              <a:t>Alicíclica</a:t>
            </a:r>
            <a:endParaRPr lang="es-ES" sz="1900">
              <a:latin typeface="+mn-lt"/>
            </a:endParaRPr>
          </a:p>
        </p:txBody>
      </p:sp>
      <p:sp>
        <p:nvSpPr>
          <p:cNvPr id="11282" name="Rectangle 19"/>
          <p:cNvSpPr>
            <a:spLocks noChangeArrowheads="1"/>
          </p:cNvSpPr>
          <p:nvPr/>
        </p:nvSpPr>
        <p:spPr bwMode="auto">
          <a:xfrm>
            <a:off x="5286375" y="3143250"/>
            <a:ext cx="1282822" cy="373318"/>
          </a:xfrm>
          <a:prstGeom prst="rect">
            <a:avLst/>
          </a:prstGeom>
          <a:noFill/>
          <a:ln w="19050">
            <a:noFill/>
            <a:miter lim="800000"/>
            <a:headEnd/>
            <a:tailEnd/>
          </a:ln>
        </p:spPr>
        <p:txBody>
          <a:bodyPr wrap="none" lIns="80147" tIns="40074" rIns="80147" bIns="40074">
            <a:spAutoFit/>
          </a:bodyPr>
          <a:lstStyle/>
          <a:p>
            <a:pPr defTabSz="912813"/>
            <a:r>
              <a:rPr lang="es-ES_tradnl" sz="1900">
                <a:latin typeface="+mn-lt"/>
              </a:rPr>
              <a:t>Aromática</a:t>
            </a:r>
            <a:endParaRPr lang="es-ES" sz="1900">
              <a:latin typeface="+mn-lt"/>
            </a:endParaRPr>
          </a:p>
        </p:txBody>
      </p:sp>
      <p:sp>
        <p:nvSpPr>
          <p:cNvPr id="11283" name="Rectangle 20"/>
          <p:cNvSpPr>
            <a:spLocks noChangeArrowheads="1"/>
          </p:cNvSpPr>
          <p:nvPr/>
        </p:nvSpPr>
        <p:spPr bwMode="auto">
          <a:xfrm>
            <a:off x="5262563" y="4033838"/>
            <a:ext cx="1133630" cy="373318"/>
          </a:xfrm>
          <a:prstGeom prst="rect">
            <a:avLst/>
          </a:prstGeom>
          <a:noFill/>
          <a:ln w="19050">
            <a:noFill/>
            <a:miter lim="800000"/>
            <a:headEnd/>
            <a:tailEnd/>
          </a:ln>
        </p:spPr>
        <p:txBody>
          <a:bodyPr wrap="none" lIns="80147" tIns="40074" rIns="80147" bIns="40074">
            <a:spAutoFit/>
          </a:bodyPr>
          <a:lstStyle/>
          <a:p>
            <a:pPr defTabSz="912813"/>
            <a:r>
              <a:rPr lang="es-ES_tradnl" sz="1900">
                <a:latin typeface="+mn-lt"/>
              </a:rPr>
              <a:t>Alicíclica</a:t>
            </a:r>
            <a:endParaRPr lang="es-ES" sz="1900">
              <a:latin typeface="+mn-lt"/>
            </a:endParaRPr>
          </a:p>
        </p:txBody>
      </p:sp>
      <p:sp>
        <p:nvSpPr>
          <p:cNvPr id="11284" name="Rectangle 21"/>
          <p:cNvSpPr>
            <a:spLocks noChangeArrowheads="1"/>
          </p:cNvSpPr>
          <p:nvPr/>
        </p:nvSpPr>
        <p:spPr bwMode="auto">
          <a:xfrm>
            <a:off x="5310188" y="5710238"/>
            <a:ext cx="1282822" cy="373318"/>
          </a:xfrm>
          <a:prstGeom prst="rect">
            <a:avLst/>
          </a:prstGeom>
          <a:noFill/>
          <a:ln w="19050">
            <a:noFill/>
            <a:miter lim="800000"/>
            <a:headEnd/>
            <a:tailEnd/>
          </a:ln>
        </p:spPr>
        <p:txBody>
          <a:bodyPr wrap="none" lIns="80147" tIns="40074" rIns="80147" bIns="40074">
            <a:spAutoFit/>
          </a:bodyPr>
          <a:lstStyle/>
          <a:p>
            <a:pPr defTabSz="912813"/>
            <a:r>
              <a:rPr lang="es-ES_tradnl" sz="1900">
                <a:latin typeface="+mn-lt"/>
              </a:rPr>
              <a:t>Aromática</a:t>
            </a:r>
            <a:endParaRPr lang="es-ES" sz="1900">
              <a:latin typeface="+mn-lt"/>
            </a:endParaRPr>
          </a:p>
        </p:txBody>
      </p:sp>
      <p:graphicFrame>
        <p:nvGraphicFramePr>
          <p:cNvPr id="11266" name="Object 25"/>
          <p:cNvGraphicFramePr>
            <a:graphicFrameLocks noChangeAspect="1"/>
          </p:cNvGraphicFramePr>
          <p:nvPr>
            <p:ph idx="4294967295"/>
          </p:nvPr>
        </p:nvGraphicFramePr>
        <p:xfrm>
          <a:off x="7789863" y="1208088"/>
          <a:ext cx="1354137" cy="1211262"/>
        </p:xfrm>
        <a:graphic>
          <a:graphicData uri="http://schemas.openxmlformats.org/presentationml/2006/ole">
            <p:oleObj spid="_x0000_s11266" name="CS ChemDraw Drawing" r:id="rId4" imgW="1244600" imgH="1054100" progId="">
              <p:embed/>
            </p:oleObj>
          </a:graphicData>
        </a:graphic>
      </p:graphicFrame>
      <p:sp>
        <p:nvSpPr>
          <p:cNvPr id="11285" name="Rectangle 27"/>
          <p:cNvSpPr>
            <a:spLocks noChangeArrowheads="1"/>
          </p:cNvSpPr>
          <p:nvPr/>
        </p:nvSpPr>
        <p:spPr bwMode="auto">
          <a:xfrm>
            <a:off x="7034213" y="2384425"/>
            <a:ext cx="1414462" cy="327025"/>
          </a:xfrm>
          <a:prstGeom prst="rect">
            <a:avLst/>
          </a:prstGeom>
          <a:noFill/>
          <a:ln w="19050">
            <a:noFill/>
            <a:miter lim="800000"/>
            <a:headEnd/>
            <a:tailEnd/>
          </a:ln>
        </p:spPr>
        <p:txBody>
          <a:bodyPr wrap="none" lIns="80147" tIns="40074" rIns="80147" bIns="40074">
            <a:spAutoFit/>
          </a:bodyPr>
          <a:lstStyle/>
          <a:p>
            <a:pPr defTabSz="912813"/>
            <a:r>
              <a:rPr lang="es-ES_tradnl" sz="1600">
                <a:latin typeface="+mn-lt"/>
              </a:rPr>
              <a:t>Cyclopentano</a:t>
            </a:r>
            <a:endParaRPr lang="es-ES" sz="1600">
              <a:latin typeface="+mn-lt"/>
            </a:endParaRPr>
          </a:p>
        </p:txBody>
      </p:sp>
      <p:graphicFrame>
        <p:nvGraphicFramePr>
          <p:cNvPr id="11267" name="Object 31"/>
          <p:cNvGraphicFramePr>
            <a:graphicFrameLocks noChangeAspect="1"/>
          </p:cNvGraphicFramePr>
          <p:nvPr/>
        </p:nvGraphicFramePr>
        <p:xfrm>
          <a:off x="7342188" y="2840038"/>
          <a:ext cx="647700" cy="784225"/>
        </p:xfrm>
        <a:graphic>
          <a:graphicData uri="http://schemas.openxmlformats.org/presentationml/2006/ole">
            <p:oleObj spid="_x0000_s11267" name="CS ChemDraw Drawing" r:id="rId5" imgW="584200" imgH="660400" progId="">
              <p:embed/>
            </p:oleObj>
          </a:graphicData>
        </a:graphic>
      </p:graphicFrame>
      <p:sp>
        <p:nvSpPr>
          <p:cNvPr id="11286" name="Rectangle 32"/>
          <p:cNvSpPr>
            <a:spLocks noChangeArrowheads="1"/>
          </p:cNvSpPr>
          <p:nvPr/>
        </p:nvSpPr>
        <p:spPr bwMode="auto">
          <a:xfrm>
            <a:off x="7218363" y="3559175"/>
            <a:ext cx="969962" cy="327025"/>
          </a:xfrm>
          <a:prstGeom prst="rect">
            <a:avLst/>
          </a:prstGeom>
          <a:noFill/>
          <a:ln w="19050">
            <a:noFill/>
            <a:miter lim="800000"/>
            <a:headEnd/>
            <a:tailEnd/>
          </a:ln>
        </p:spPr>
        <p:txBody>
          <a:bodyPr wrap="none" lIns="80147" tIns="40074" rIns="80147" bIns="40074">
            <a:spAutoFit/>
          </a:bodyPr>
          <a:lstStyle/>
          <a:p>
            <a:pPr defTabSz="912813"/>
            <a:r>
              <a:rPr lang="es-ES_tradnl" sz="1600">
                <a:latin typeface="+mn-lt"/>
              </a:rPr>
              <a:t>Benceno</a:t>
            </a:r>
            <a:endParaRPr lang="es-ES" sz="1600">
              <a:latin typeface="+mn-lt"/>
            </a:endParaRPr>
          </a:p>
        </p:txBody>
      </p:sp>
      <p:graphicFrame>
        <p:nvGraphicFramePr>
          <p:cNvPr id="11268" name="Object 33"/>
          <p:cNvGraphicFramePr>
            <a:graphicFrameLocks noChangeAspect="1"/>
          </p:cNvGraphicFramePr>
          <p:nvPr/>
        </p:nvGraphicFramePr>
        <p:xfrm>
          <a:off x="7218363" y="4017963"/>
          <a:ext cx="1047750" cy="609600"/>
        </p:xfrm>
        <a:graphic>
          <a:graphicData uri="http://schemas.openxmlformats.org/presentationml/2006/ole">
            <p:oleObj spid="_x0000_s11268" name="CS ChemDraw Drawing" r:id="rId6" imgW="939800" imgH="520700" progId="">
              <p:embed/>
            </p:oleObj>
          </a:graphicData>
        </a:graphic>
      </p:graphicFrame>
      <p:sp>
        <p:nvSpPr>
          <p:cNvPr id="11287" name="Rectangle 34"/>
          <p:cNvSpPr>
            <a:spLocks noChangeArrowheads="1"/>
          </p:cNvSpPr>
          <p:nvPr/>
        </p:nvSpPr>
        <p:spPr bwMode="auto">
          <a:xfrm>
            <a:off x="7342188" y="4540250"/>
            <a:ext cx="897537" cy="327152"/>
          </a:xfrm>
          <a:prstGeom prst="rect">
            <a:avLst/>
          </a:prstGeom>
          <a:noFill/>
          <a:ln w="19050">
            <a:noFill/>
            <a:miter lim="800000"/>
            <a:headEnd/>
            <a:tailEnd/>
          </a:ln>
        </p:spPr>
        <p:txBody>
          <a:bodyPr wrap="none" lIns="80147" tIns="40074" rIns="80147" bIns="40074">
            <a:spAutoFit/>
          </a:bodyPr>
          <a:lstStyle/>
          <a:p>
            <a:pPr defTabSz="912813"/>
            <a:r>
              <a:rPr lang="es-ES_tradnl" sz="1600">
                <a:latin typeface="+mn-lt"/>
              </a:rPr>
              <a:t>Oxirano</a:t>
            </a:r>
            <a:endParaRPr lang="es-ES" sz="1600">
              <a:latin typeface="+mn-lt"/>
            </a:endParaRPr>
          </a:p>
        </p:txBody>
      </p:sp>
      <p:graphicFrame>
        <p:nvGraphicFramePr>
          <p:cNvPr id="11269" name="Object 35"/>
          <p:cNvGraphicFramePr>
            <a:graphicFrameLocks noChangeAspect="1"/>
          </p:cNvGraphicFramePr>
          <p:nvPr/>
        </p:nvGraphicFramePr>
        <p:xfrm>
          <a:off x="7358063" y="5000625"/>
          <a:ext cx="638175" cy="849313"/>
        </p:xfrm>
        <a:graphic>
          <a:graphicData uri="http://schemas.openxmlformats.org/presentationml/2006/ole">
            <p:oleObj spid="_x0000_s11269" name="CS ChemDraw Drawing" r:id="rId7" imgW="584200" imgH="736600" progId="">
              <p:embed/>
            </p:oleObj>
          </a:graphicData>
        </a:graphic>
      </p:graphicFrame>
      <p:sp>
        <p:nvSpPr>
          <p:cNvPr id="11288" name="Rectangle 36"/>
          <p:cNvSpPr>
            <a:spLocks noChangeArrowheads="1"/>
          </p:cNvSpPr>
          <p:nvPr/>
        </p:nvSpPr>
        <p:spPr bwMode="auto">
          <a:xfrm>
            <a:off x="7286625" y="5929313"/>
            <a:ext cx="893831" cy="327152"/>
          </a:xfrm>
          <a:prstGeom prst="rect">
            <a:avLst/>
          </a:prstGeom>
          <a:noFill/>
          <a:ln w="19050">
            <a:noFill/>
            <a:miter lim="800000"/>
            <a:headEnd/>
            <a:tailEnd/>
          </a:ln>
        </p:spPr>
        <p:txBody>
          <a:bodyPr wrap="none" lIns="80147" tIns="40074" rIns="80147" bIns="40074">
            <a:spAutoFit/>
          </a:bodyPr>
          <a:lstStyle/>
          <a:p>
            <a:pPr defTabSz="912813"/>
            <a:r>
              <a:rPr lang="es-ES_tradnl" sz="1600">
                <a:latin typeface="+mn-lt"/>
              </a:rPr>
              <a:t>Piridina</a:t>
            </a:r>
            <a:endParaRPr lang="es-ES" sz="160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290" name="Object 5"/>
          <p:cNvGraphicFramePr>
            <a:graphicFrameLocks noChangeAspect="1"/>
          </p:cNvGraphicFramePr>
          <p:nvPr/>
        </p:nvGraphicFramePr>
        <p:xfrm>
          <a:off x="71406" y="2357430"/>
          <a:ext cx="4633912" cy="4111625"/>
        </p:xfrm>
        <a:graphic>
          <a:graphicData uri="http://schemas.openxmlformats.org/presentationml/2006/ole">
            <p:oleObj spid="_x0000_s12290" name="Document" r:id="rId4" imgW="3581400" imgH="4292600" progId="Word.Document.8">
              <p:embed/>
            </p:oleObj>
          </a:graphicData>
        </a:graphic>
      </p:graphicFrame>
      <p:sp>
        <p:nvSpPr>
          <p:cNvPr id="12291" name="Text Box 3"/>
          <p:cNvSpPr txBox="1">
            <a:spLocks noChangeArrowheads="1"/>
          </p:cNvSpPr>
          <p:nvPr/>
        </p:nvSpPr>
        <p:spPr bwMode="auto">
          <a:xfrm>
            <a:off x="228600" y="942966"/>
            <a:ext cx="8701118" cy="1200150"/>
          </a:xfrm>
          <a:prstGeom prst="rect">
            <a:avLst/>
          </a:prstGeom>
          <a:noFill/>
          <a:ln w="9525">
            <a:noFill/>
            <a:miter lim="800000"/>
            <a:headEnd/>
            <a:tailEnd/>
          </a:ln>
        </p:spPr>
        <p:txBody>
          <a:bodyPr wrap="square" lIns="91424" tIns="45712" rIns="91424" bIns="45712">
            <a:spAutoFit/>
          </a:bodyPr>
          <a:lstStyle/>
          <a:p>
            <a:pPr defTabSz="912813"/>
            <a:r>
              <a:rPr lang="es-ES" b="1" i="1" dirty="0">
                <a:solidFill>
                  <a:srgbClr val="17375E"/>
                </a:solidFill>
                <a:latin typeface="+mn-lt"/>
                <a:cs typeface="Times New Roman" pitchFamily="18" charset="0"/>
              </a:rPr>
              <a:t>terminación </a:t>
            </a:r>
            <a:r>
              <a:rPr lang="es-ES" b="1" i="1" dirty="0">
                <a:solidFill>
                  <a:srgbClr val="FF0000"/>
                </a:solidFill>
                <a:latin typeface="+mn-lt"/>
                <a:cs typeface="Times New Roman" pitchFamily="18" charset="0"/>
              </a:rPr>
              <a:t>-ano</a:t>
            </a:r>
            <a:r>
              <a:rPr lang="es-ES" b="1" i="1" dirty="0">
                <a:solidFill>
                  <a:srgbClr val="17375E"/>
                </a:solidFill>
                <a:latin typeface="+mn-lt"/>
                <a:cs typeface="Times New Roman" pitchFamily="18" charset="0"/>
              </a:rPr>
              <a:t>, fórmula general : C</a:t>
            </a:r>
            <a:r>
              <a:rPr lang="es-ES" b="1" i="1" baseline="-30000" dirty="0">
                <a:solidFill>
                  <a:srgbClr val="17375E"/>
                </a:solidFill>
                <a:latin typeface="+mn-lt"/>
                <a:cs typeface="Times New Roman" pitchFamily="18" charset="0"/>
              </a:rPr>
              <a:t>n</a:t>
            </a:r>
            <a:r>
              <a:rPr lang="es-ES" b="1" i="1" dirty="0">
                <a:solidFill>
                  <a:srgbClr val="17375E"/>
                </a:solidFill>
                <a:latin typeface="+mn-lt"/>
                <a:cs typeface="Times New Roman" pitchFamily="18" charset="0"/>
              </a:rPr>
              <a:t>H</a:t>
            </a:r>
            <a:r>
              <a:rPr lang="es-ES" b="1" i="1" baseline="-30000" dirty="0">
                <a:solidFill>
                  <a:srgbClr val="17375E"/>
                </a:solidFill>
                <a:latin typeface="+mn-lt"/>
                <a:cs typeface="Times New Roman" pitchFamily="18" charset="0"/>
              </a:rPr>
              <a:t>2n+2</a:t>
            </a:r>
            <a:r>
              <a:rPr lang="es-ES" b="1" i="1" dirty="0">
                <a:solidFill>
                  <a:srgbClr val="17375E"/>
                </a:solidFill>
                <a:latin typeface="+mn-lt"/>
                <a:cs typeface="Times New Roman" pitchFamily="18" charset="0"/>
              </a:rPr>
              <a:t>, símbolo RH</a:t>
            </a:r>
            <a:r>
              <a:rPr lang="es-ES" dirty="0">
                <a:solidFill>
                  <a:srgbClr val="17375E"/>
                </a:solidFill>
                <a:latin typeface="+mn-lt"/>
                <a:cs typeface="Times New Roman" pitchFamily="18" charset="0"/>
              </a:rPr>
              <a:t> </a:t>
            </a:r>
          </a:p>
          <a:p>
            <a:pPr algn="just" defTabSz="912813"/>
            <a:r>
              <a:rPr lang="es-ES" dirty="0">
                <a:solidFill>
                  <a:srgbClr val="17375E"/>
                </a:solidFill>
                <a:latin typeface="+mn-lt"/>
                <a:cs typeface="Times New Roman" pitchFamily="18" charset="0"/>
              </a:rPr>
              <a:t>Los alcanos son los hidrocarburos alifáticos saturados con el máximo grado de hidrogenación. Los nombres de los primeros 20 </a:t>
            </a:r>
            <a:r>
              <a:rPr lang="es-ES" b="1" dirty="0">
                <a:solidFill>
                  <a:srgbClr val="17375E"/>
                </a:solidFill>
                <a:latin typeface="+mn-lt"/>
                <a:cs typeface="Times New Roman" pitchFamily="18" charset="0"/>
              </a:rPr>
              <a:t>alcanos</a:t>
            </a:r>
            <a:r>
              <a:rPr lang="es-ES" dirty="0">
                <a:solidFill>
                  <a:srgbClr val="17375E"/>
                </a:solidFill>
                <a:latin typeface="+mn-lt"/>
                <a:cs typeface="Times New Roman" pitchFamily="18" charset="0"/>
              </a:rPr>
              <a:t> lineales están listados en la siguiente tabla:</a:t>
            </a:r>
          </a:p>
        </p:txBody>
      </p:sp>
      <p:sp>
        <p:nvSpPr>
          <p:cNvPr id="12294" name="Text Box 10"/>
          <p:cNvSpPr txBox="1">
            <a:spLocks noChangeArrowheads="1"/>
          </p:cNvSpPr>
          <p:nvPr/>
        </p:nvSpPr>
        <p:spPr bwMode="auto">
          <a:xfrm>
            <a:off x="4572000" y="3116275"/>
            <a:ext cx="4402138" cy="2170113"/>
          </a:xfrm>
          <a:prstGeom prst="rect">
            <a:avLst/>
          </a:prstGeom>
          <a:noFill/>
          <a:ln w="9525">
            <a:noFill/>
            <a:miter lim="800000"/>
            <a:headEnd/>
            <a:tailEnd/>
          </a:ln>
        </p:spPr>
        <p:txBody>
          <a:bodyPr lIns="91424" tIns="45712" rIns="91424" bIns="45712">
            <a:spAutoFit/>
          </a:bodyPr>
          <a:lstStyle/>
          <a:p>
            <a:pPr algn="just" defTabSz="912813">
              <a:lnSpc>
                <a:spcPct val="125000"/>
              </a:lnSpc>
              <a:spcBef>
                <a:spcPct val="25000"/>
              </a:spcBef>
            </a:pPr>
            <a:r>
              <a:rPr lang="es-ES" dirty="0">
                <a:solidFill>
                  <a:schemeClr val="tx2">
                    <a:lumMod val="75000"/>
                  </a:schemeClr>
                </a:solidFill>
                <a:latin typeface="+mn-lt"/>
                <a:cs typeface="Times New Roman" pitchFamily="18" charset="0"/>
              </a:rPr>
              <a:t>Sus raíces revelan el número de átomos de carbono presentes en la cadena carbonada, con la excepción de los 4 primeros que tienen nombres especiales integrados en la nomenclatura sistemática.</a:t>
            </a:r>
          </a:p>
        </p:txBody>
      </p:sp>
      <p:sp>
        <p:nvSpPr>
          <p:cNvPr id="8" name="7 Título"/>
          <p:cNvSpPr>
            <a:spLocks noGrp="1"/>
          </p:cNvSpPr>
          <p:nvPr>
            <p:ph type="title"/>
          </p:nvPr>
        </p:nvSpPr>
        <p:spPr/>
        <p:txBody>
          <a:bodyPr/>
          <a:lstStyle/>
          <a:p>
            <a:r>
              <a:rPr lang="es-ES" dirty="0" smtClean="0"/>
              <a:t>LA NOMENCLATURA  DE LOS ALCANOS</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1371600" y="2743200"/>
          <a:ext cx="5920180" cy="3581400"/>
        </p:xfrm>
        <a:graphic>
          <a:graphicData uri="http://schemas.openxmlformats.org/presentationml/2006/ole">
            <p:oleObj spid="_x0000_s13314" name="Documento" r:id="rId4" imgW="4914900" imgH="3581400" progId="Word.Document.8">
              <p:embed/>
            </p:oleObj>
          </a:graphicData>
        </a:graphic>
      </p:graphicFrame>
      <p:sp>
        <p:nvSpPr>
          <p:cNvPr id="13317" name="Text Box 3"/>
          <p:cNvSpPr txBox="1">
            <a:spLocks noChangeArrowheads="1"/>
          </p:cNvSpPr>
          <p:nvPr/>
        </p:nvSpPr>
        <p:spPr bwMode="auto">
          <a:xfrm>
            <a:off x="228600" y="862013"/>
            <a:ext cx="8686800" cy="923925"/>
          </a:xfrm>
          <a:prstGeom prst="rect">
            <a:avLst/>
          </a:prstGeom>
          <a:noFill/>
          <a:ln w="9525">
            <a:noFill/>
            <a:miter lim="800000"/>
            <a:headEnd/>
            <a:tailEnd/>
          </a:ln>
        </p:spPr>
        <p:txBody>
          <a:bodyPr wrap="square" lIns="91424" tIns="45712" rIns="91424" bIns="45712">
            <a:spAutoFit/>
          </a:bodyPr>
          <a:lstStyle/>
          <a:p>
            <a:pPr defTabSz="912813"/>
            <a:r>
              <a:rPr lang="es-ES" dirty="0">
                <a:solidFill>
                  <a:srgbClr val="17375E"/>
                </a:solidFill>
                <a:latin typeface="+mn-lt"/>
                <a:cs typeface="Times New Roman" pitchFamily="18" charset="0"/>
              </a:rPr>
              <a:t>Los radicales </a:t>
            </a:r>
            <a:r>
              <a:rPr lang="es-ES" b="1" dirty="0">
                <a:solidFill>
                  <a:srgbClr val="17375E"/>
                </a:solidFill>
                <a:latin typeface="+mn-lt"/>
                <a:cs typeface="Times New Roman" pitchFamily="18" charset="0"/>
              </a:rPr>
              <a:t>alquilo</a:t>
            </a:r>
            <a:r>
              <a:rPr lang="es-ES" dirty="0">
                <a:solidFill>
                  <a:srgbClr val="17375E"/>
                </a:solidFill>
                <a:latin typeface="+mn-lt"/>
                <a:cs typeface="Times New Roman" pitchFamily="18" charset="0"/>
              </a:rPr>
              <a:t> son los derivados de los alcanos resultantes de la pérdida de un átomo de hidrógeno de un carbono.</a:t>
            </a:r>
          </a:p>
          <a:p>
            <a:pPr defTabSz="912813"/>
            <a:r>
              <a:rPr lang="es-ES" dirty="0">
                <a:solidFill>
                  <a:srgbClr val="17375E"/>
                </a:solidFill>
                <a:latin typeface="+mn-lt"/>
                <a:cs typeface="Times New Roman" pitchFamily="18" charset="0"/>
              </a:rPr>
              <a:t>Se nombran sustituyendo la terminación </a:t>
            </a:r>
            <a:r>
              <a:rPr lang="es-ES" b="1" dirty="0">
                <a:solidFill>
                  <a:srgbClr val="17375E"/>
                </a:solidFill>
                <a:latin typeface="+mn-lt"/>
                <a:cs typeface="Times New Roman" pitchFamily="18" charset="0"/>
              </a:rPr>
              <a:t>-ano</a:t>
            </a:r>
            <a:r>
              <a:rPr lang="es-ES" dirty="0">
                <a:solidFill>
                  <a:srgbClr val="17375E"/>
                </a:solidFill>
                <a:latin typeface="+mn-lt"/>
                <a:cs typeface="Times New Roman" pitchFamily="18" charset="0"/>
              </a:rPr>
              <a:t> por </a:t>
            </a:r>
            <a:r>
              <a:rPr lang="es-ES" b="1" dirty="0">
                <a:solidFill>
                  <a:srgbClr val="17375E"/>
                </a:solidFill>
                <a:latin typeface="+mn-lt"/>
                <a:cs typeface="Times New Roman" pitchFamily="18" charset="0"/>
              </a:rPr>
              <a:t>ilo</a:t>
            </a:r>
            <a:r>
              <a:rPr lang="es-ES" dirty="0">
                <a:solidFill>
                  <a:srgbClr val="17375E"/>
                </a:solidFill>
                <a:latin typeface="+mn-lt"/>
                <a:cs typeface="Times New Roman" pitchFamily="18" charset="0"/>
              </a:rPr>
              <a:t>. </a:t>
            </a:r>
          </a:p>
        </p:txBody>
      </p:sp>
      <p:sp>
        <p:nvSpPr>
          <p:cNvPr id="13318" name="Rectangle 8"/>
          <p:cNvSpPr>
            <a:spLocks noChangeArrowheads="1"/>
          </p:cNvSpPr>
          <p:nvPr/>
        </p:nvSpPr>
        <p:spPr bwMode="auto">
          <a:xfrm>
            <a:off x="228600" y="1752600"/>
            <a:ext cx="8229600" cy="368300"/>
          </a:xfrm>
          <a:prstGeom prst="rect">
            <a:avLst/>
          </a:prstGeom>
          <a:noFill/>
          <a:ln w="9525">
            <a:noFill/>
            <a:miter lim="800000"/>
            <a:headEnd/>
            <a:tailEnd/>
          </a:ln>
        </p:spPr>
        <p:txBody>
          <a:bodyPr lIns="91424" tIns="45712" rIns="91424" bIns="45712">
            <a:spAutoFit/>
          </a:bodyPr>
          <a:lstStyle/>
          <a:p>
            <a:pPr defTabSz="912813"/>
            <a:r>
              <a:rPr lang="es-ES" dirty="0">
                <a:solidFill>
                  <a:srgbClr val="17375E"/>
                </a:solidFill>
                <a:latin typeface="+mn-lt"/>
                <a:cs typeface="Times New Roman" pitchFamily="18" charset="0"/>
              </a:rPr>
              <a:t>Se asigna el número 1 al átomo de carbono con la valencia libre:  </a:t>
            </a:r>
          </a:p>
        </p:txBody>
      </p:sp>
      <p:graphicFrame>
        <p:nvGraphicFramePr>
          <p:cNvPr id="13315" name="Object 12"/>
          <p:cNvGraphicFramePr>
            <a:graphicFrameLocks noChangeAspect="1"/>
          </p:cNvGraphicFramePr>
          <p:nvPr/>
        </p:nvGraphicFramePr>
        <p:xfrm>
          <a:off x="2590800" y="2133600"/>
          <a:ext cx="1908175" cy="542925"/>
        </p:xfrm>
        <a:graphic>
          <a:graphicData uri="http://schemas.openxmlformats.org/presentationml/2006/ole">
            <p:oleObj spid="_x0000_s13315" name="CS ChemDraw Drawing" r:id="rId5" imgW="1943100" imgH="533400" progId="">
              <p:embed/>
            </p:oleObj>
          </a:graphicData>
        </a:graphic>
      </p:graphicFrame>
      <p:sp>
        <p:nvSpPr>
          <p:cNvPr id="13321" name="Text Box 13"/>
          <p:cNvSpPr txBox="1">
            <a:spLocks noChangeArrowheads="1"/>
          </p:cNvSpPr>
          <p:nvPr/>
        </p:nvSpPr>
        <p:spPr bwMode="auto">
          <a:xfrm>
            <a:off x="4519612" y="2233612"/>
            <a:ext cx="738188" cy="357188"/>
          </a:xfrm>
          <a:prstGeom prst="rect">
            <a:avLst/>
          </a:prstGeom>
          <a:noFill/>
          <a:ln w="19050">
            <a:noFill/>
            <a:miter lim="800000"/>
            <a:headEnd/>
            <a:tailEnd/>
          </a:ln>
        </p:spPr>
        <p:txBody>
          <a:bodyPr wrap="none" lIns="80147" tIns="40074" rIns="80147" bIns="40074">
            <a:spAutoFit/>
          </a:bodyPr>
          <a:lstStyle/>
          <a:p>
            <a:pPr defTabSz="912813"/>
            <a:r>
              <a:rPr lang="es-ES_tradnl" dirty="0"/>
              <a:t>Butilo</a:t>
            </a:r>
            <a:endParaRPr lang="es-ES" dirty="0"/>
          </a:p>
        </p:txBody>
      </p:sp>
      <p:sp>
        <p:nvSpPr>
          <p:cNvPr id="10" name="7 Título"/>
          <p:cNvSpPr txBox="1">
            <a:spLocks/>
          </p:cNvSpPr>
          <p:nvPr/>
        </p:nvSpPr>
        <p:spPr>
          <a:xfrm>
            <a:off x="214313" y="300038"/>
            <a:ext cx="8699500" cy="48577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700" b="0" i="0" u="none" strike="noStrike" kern="1200" cap="none" spc="0" normalizeH="0" baseline="0" noProof="0" dirty="0" smtClean="0">
                <a:ln>
                  <a:noFill/>
                </a:ln>
                <a:solidFill>
                  <a:schemeClr val="accent1"/>
                </a:solidFill>
                <a:effectLst/>
                <a:uLnTx/>
                <a:uFillTx/>
                <a:latin typeface="+mj-lt"/>
                <a:ea typeface="Arial Unicode MS" pitchFamily="34" charset="-128"/>
                <a:cs typeface="Arial" pitchFamily="34" charset="0"/>
              </a:rPr>
              <a:t>LA NOMENCLATURA  DE LOS ALCANOS</a:t>
            </a:r>
            <a:endParaRPr kumimoji="0" lang="es-ES" sz="2700" b="0" i="0" u="none" strike="noStrike" kern="1200" cap="none" spc="0" normalizeH="0" baseline="0" noProof="0" dirty="0">
              <a:ln>
                <a:noFill/>
              </a:ln>
              <a:solidFill>
                <a:schemeClr val="accent1"/>
              </a:solidFill>
              <a:effectLst/>
              <a:uLnTx/>
              <a:uFillTx/>
              <a:latin typeface="+mj-l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6200" y="1328738"/>
            <a:ext cx="8915400" cy="1504950"/>
          </a:xfrm>
          <a:prstGeom prst="rect">
            <a:avLst/>
          </a:prstGeom>
          <a:noFill/>
          <a:ln w="9525">
            <a:noFill/>
            <a:miter lim="800000"/>
            <a:headEnd/>
            <a:tailEnd/>
          </a:ln>
        </p:spPr>
        <p:txBody>
          <a:bodyPr wrap="square" lIns="91424" tIns="45712" rIns="91424" bIns="45712">
            <a:spAutoFit/>
          </a:bodyPr>
          <a:lstStyle/>
          <a:p>
            <a:pPr algn="just" defTabSz="912813"/>
            <a:r>
              <a:rPr lang="es-ES" b="1" i="1" u="sng" dirty="0">
                <a:solidFill>
                  <a:srgbClr val="17375E"/>
                </a:solidFill>
                <a:latin typeface="+mn-lt"/>
                <a:cs typeface="Times New Roman" pitchFamily="18" charset="0"/>
              </a:rPr>
              <a:t>Regla IUPAC n° 1</a:t>
            </a:r>
            <a:r>
              <a:rPr lang="es-ES" u="sng" dirty="0">
                <a:solidFill>
                  <a:srgbClr val="17375E"/>
                </a:solidFill>
                <a:latin typeface="+mn-lt"/>
                <a:cs typeface="Times New Roman" pitchFamily="18" charset="0"/>
              </a:rPr>
              <a:t>.</a:t>
            </a:r>
            <a:r>
              <a:rPr lang="es-ES" dirty="0">
                <a:solidFill>
                  <a:srgbClr val="17375E"/>
                </a:solidFill>
                <a:latin typeface="+mn-lt"/>
                <a:cs typeface="Times New Roman" pitchFamily="18" charset="0"/>
              </a:rPr>
              <a:t> </a:t>
            </a:r>
          </a:p>
          <a:p>
            <a:pPr algn="just" defTabSz="912813">
              <a:lnSpc>
                <a:spcPct val="120000"/>
              </a:lnSpc>
              <a:spcBef>
                <a:spcPct val="25000"/>
              </a:spcBef>
            </a:pPr>
            <a:r>
              <a:rPr lang="es-ES" b="1" i="1" dirty="0">
                <a:solidFill>
                  <a:srgbClr val="17375E"/>
                </a:solidFill>
                <a:latin typeface="+mn-lt"/>
                <a:cs typeface="Times New Roman" pitchFamily="18" charset="0"/>
              </a:rPr>
              <a:t>Detectar y nombrar la cadena más larga de la molécula. </a:t>
            </a:r>
            <a:r>
              <a:rPr lang="es-ES" dirty="0">
                <a:solidFill>
                  <a:srgbClr val="17375E"/>
                </a:solidFill>
                <a:latin typeface="+mn-lt"/>
                <a:cs typeface="Times New Roman" pitchFamily="18" charset="0"/>
              </a:rPr>
              <a:t> </a:t>
            </a:r>
          </a:p>
          <a:p>
            <a:pPr algn="just" defTabSz="912813">
              <a:lnSpc>
                <a:spcPct val="120000"/>
              </a:lnSpc>
              <a:spcBef>
                <a:spcPct val="25000"/>
              </a:spcBef>
            </a:pPr>
            <a:r>
              <a:rPr lang="es-ES" dirty="0">
                <a:solidFill>
                  <a:srgbClr val="17375E"/>
                </a:solidFill>
                <a:latin typeface="+mn-lt"/>
                <a:cs typeface="Times New Roman" pitchFamily="18" charset="0"/>
              </a:rPr>
              <a:t>Si la molécula tiene dos o más cadenas de igual longitud, la cadena principal será la cadena con mayor número de sustituyentes.</a:t>
            </a:r>
          </a:p>
        </p:txBody>
      </p:sp>
      <p:sp>
        <p:nvSpPr>
          <p:cNvPr id="8197" name="Text Box 5"/>
          <p:cNvSpPr txBox="1">
            <a:spLocks noChangeArrowheads="1"/>
          </p:cNvSpPr>
          <p:nvPr/>
        </p:nvSpPr>
        <p:spPr bwMode="auto">
          <a:xfrm>
            <a:off x="138113" y="3494088"/>
            <a:ext cx="8748712" cy="2170112"/>
          </a:xfrm>
          <a:prstGeom prst="rect">
            <a:avLst/>
          </a:prstGeom>
          <a:noFill/>
          <a:ln w="9525">
            <a:noFill/>
            <a:miter lim="800000"/>
            <a:headEnd/>
            <a:tailEnd/>
          </a:ln>
        </p:spPr>
        <p:txBody>
          <a:bodyPr lIns="91424" tIns="45712" rIns="91424" bIns="45712">
            <a:spAutoFit/>
          </a:bodyPr>
          <a:lstStyle/>
          <a:p>
            <a:pPr algn="just" defTabSz="912813"/>
            <a:r>
              <a:rPr lang="es-ES" b="1" u="sng" dirty="0">
                <a:solidFill>
                  <a:srgbClr val="17375E"/>
                </a:solidFill>
                <a:latin typeface="+mn-lt"/>
                <a:cs typeface="Times New Roman" pitchFamily="18" charset="0"/>
              </a:rPr>
              <a:t>Regla IUPAC n°2</a:t>
            </a:r>
            <a:r>
              <a:rPr lang="es-ES" dirty="0">
                <a:solidFill>
                  <a:srgbClr val="17375E"/>
                </a:solidFill>
                <a:latin typeface="+mn-lt"/>
                <a:cs typeface="Times New Roman" pitchFamily="18" charset="0"/>
              </a:rPr>
              <a:t>. </a:t>
            </a:r>
          </a:p>
          <a:p>
            <a:pPr algn="just" defTabSz="912813">
              <a:lnSpc>
                <a:spcPct val="120000"/>
              </a:lnSpc>
              <a:spcBef>
                <a:spcPct val="25000"/>
              </a:spcBef>
            </a:pPr>
            <a:r>
              <a:rPr lang="es-ES" b="1" i="1" dirty="0">
                <a:solidFill>
                  <a:srgbClr val="17375E"/>
                </a:solidFill>
                <a:latin typeface="+mn-lt"/>
                <a:cs typeface="Times New Roman" pitchFamily="18" charset="0"/>
              </a:rPr>
              <a:t>Nombrar todos los grupos ligados a la cadena más larga como sustituyentes alquilo.</a:t>
            </a:r>
            <a:r>
              <a:rPr lang="es-ES" dirty="0">
                <a:solidFill>
                  <a:srgbClr val="17375E"/>
                </a:solidFill>
                <a:latin typeface="+mn-lt"/>
                <a:cs typeface="Times New Roman" pitchFamily="18" charset="0"/>
              </a:rPr>
              <a:t> </a:t>
            </a:r>
          </a:p>
          <a:p>
            <a:pPr algn="just" defTabSz="912813">
              <a:lnSpc>
                <a:spcPct val="120000"/>
              </a:lnSpc>
              <a:spcBef>
                <a:spcPct val="25000"/>
              </a:spcBef>
            </a:pPr>
            <a:r>
              <a:rPr lang="es-ES" dirty="0">
                <a:solidFill>
                  <a:srgbClr val="17375E"/>
                </a:solidFill>
                <a:latin typeface="+mn-lt"/>
                <a:cs typeface="Times New Roman" pitchFamily="18" charset="0"/>
              </a:rPr>
              <a:t>Si la cadena del mayor número de sustituyentes es también ramificada, se aplica la misma regla : primero encontrar la cadena más larga en el sustituyente; después, nombrar todos los sustituyentes.  </a:t>
            </a:r>
          </a:p>
        </p:txBody>
      </p:sp>
      <p:sp>
        <p:nvSpPr>
          <p:cNvPr id="61445" name="Text Box 6"/>
          <p:cNvSpPr txBox="1">
            <a:spLocks noChangeArrowheads="1"/>
          </p:cNvSpPr>
          <p:nvPr/>
        </p:nvSpPr>
        <p:spPr bwMode="auto">
          <a:xfrm>
            <a:off x="152400" y="915988"/>
            <a:ext cx="5252395" cy="369316"/>
          </a:xfrm>
          <a:prstGeom prst="rect">
            <a:avLst/>
          </a:prstGeom>
          <a:noFill/>
          <a:ln w="9525">
            <a:noFill/>
            <a:miter lim="800000"/>
            <a:headEnd/>
            <a:tailEnd/>
          </a:ln>
        </p:spPr>
        <p:txBody>
          <a:bodyPr wrap="none" lIns="91424" tIns="45712" rIns="91424" bIns="45712">
            <a:spAutoFit/>
          </a:bodyPr>
          <a:lstStyle/>
          <a:p>
            <a:pPr algn="just" defTabSz="912813"/>
            <a:r>
              <a:rPr lang="es-ES" b="1" i="1" u="sng" dirty="0">
                <a:solidFill>
                  <a:srgbClr val="17375E"/>
                </a:solidFill>
                <a:latin typeface="+mn-lt"/>
                <a:cs typeface="Times New Roman" pitchFamily="18" charset="0"/>
              </a:rPr>
              <a:t>¿Cómo nombrar los alcanos ramificados?</a:t>
            </a:r>
          </a:p>
        </p:txBody>
      </p:sp>
      <p:sp>
        <p:nvSpPr>
          <p:cNvPr id="8" name="7 Título"/>
          <p:cNvSpPr txBox="1">
            <a:spLocks/>
          </p:cNvSpPr>
          <p:nvPr/>
        </p:nvSpPr>
        <p:spPr>
          <a:xfrm>
            <a:off x="214313" y="300038"/>
            <a:ext cx="8699500" cy="48577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700" b="0" i="0" u="none" strike="noStrike" kern="1200" cap="none" spc="0" normalizeH="0" baseline="0" noProof="0" dirty="0" smtClean="0">
                <a:ln>
                  <a:noFill/>
                </a:ln>
                <a:solidFill>
                  <a:schemeClr val="accent1"/>
                </a:solidFill>
                <a:effectLst/>
                <a:uLnTx/>
                <a:uFillTx/>
                <a:latin typeface="+mj-lt"/>
                <a:ea typeface="Arial Unicode MS" pitchFamily="34" charset="-128"/>
                <a:cs typeface="Arial" pitchFamily="34" charset="0"/>
              </a:rPr>
              <a:t>LA NOMENCLATURA  DE LOS ALCANOS</a:t>
            </a:r>
            <a:endParaRPr kumimoji="0" lang="es-ES" sz="2700" b="0" i="0" u="none" strike="noStrike" kern="1200" cap="none" spc="0" normalizeH="0" baseline="0" noProof="0" dirty="0">
              <a:ln>
                <a:noFill/>
              </a:ln>
              <a:solidFill>
                <a:schemeClr val="accent1"/>
              </a:solidFill>
              <a:effectLst/>
              <a:uLnTx/>
              <a:uFillTx/>
              <a:latin typeface="+mj-lt"/>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ppt_x"/>
                                          </p:val>
                                        </p:tav>
                                        <p:tav tm="100000">
                                          <p:val>
                                            <p:strVal val="#ppt_x"/>
                                          </p:val>
                                        </p:tav>
                                      </p:tavLst>
                                    </p:anim>
                                    <p:anim calcmode="lin" valueType="num">
                                      <p:cBhvr additive="base">
                                        <p:cTn id="1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44" name="Text Box 2"/>
          <p:cNvSpPr txBox="1">
            <a:spLocks noChangeArrowheads="1"/>
          </p:cNvSpPr>
          <p:nvPr/>
        </p:nvSpPr>
        <p:spPr bwMode="auto">
          <a:xfrm>
            <a:off x="152400" y="992187"/>
            <a:ext cx="8763000" cy="2817813"/>
          </a:xfrm>
          <a:prstGeom prst="rect">
            <a:avLst/>
          </a:prstGeom>
          <a:noFill/>
          <a:ln w="9525">
            <a:noFill/>
            <a:miter lim="800000"/>
            <a:headEnd/>
            <a:tailEnd/>
          </a:ln>
        </p:spPr>
        <p:txBody>
          <a:bodyPr lIns="91424" tIns="45712" rIns="91424" bIns="45712">
            <a:spAutoFit/>
          </a:bodyPr>
          <a:lstStyle/>
          <a:p>
            <a:pPr defTabSz="912813"/>
            <a:r>
              <a:rPr lang="es-ES" b="1" u="sng" dirty="0">
                <a:solidFill>
                  <a:srgbClr val="17375E"/>
                </a:solidFill>
                <a:latin typeface="+mn-lt"/>
                <a:cs typeface="Times New Roman" pitchFamily="18" charset="0"/>
              </a:rPr>
              <a:t>Regla IUPAC n°3.</a:t>
            </a:r>
            <a:r>
              <a:rPr lang="es-ES" dirty="0">
                <a:solidFill>
                  <a:srgbClr val="17375E"/>
                </a:solidFill>
                <a:latin typeface="+mn-lt"/>
                <a:cs typeface="Times New Roman" pitchFamily="18" charset="0"/>
              </a:rPr>
              <a:t> </a:t>
            </a:r>
          </a:p>
          <a:p>
            <a:pPr defTabSz="912813"/>
            <a:endParaRPr lang="es-ES" dirty="0">
              <a:solidFill>
                <a:srgbClr val="17375E"/>
              </a:solidFill>
              <a:latin typeface="+mn-lt"/>
              <a:cs typeface="Times New Roman" pitchFamily="18" charset="0"/>
            </a:endParaRPr>
          </a:p>
          <a:p>
            <a:pPr algn="just" defTabSz="912813">
              <a:lnSpc>
                <a:spcPct val="120000"/>
              </a:lnSpc>
              <a:spcBef>
                <a:spcPct val="25000"/>
              </a:spcBef>
            </a:pPr>
            <a:r>
              <a:rPr lang="es-ES" b="1" i="1" dirty="0">
                <a:solidFill>
                  <a:srgbClr val="17375E"/>
                </a:solidFill>
                <a:latin typeface="+mn-lt"/>
                <a:cs typeface="Times New Roman" pitchFamily="18" charset="0"/>
              </a:rPr>
              <a:t>Numerar los carbonos de la cadena más larga empezando por la extremo más cercano a un sustituyente. </a:t>
            </a:r>
            <a:r>
              <a:rPr lang="es-ES" dirty="0">
                <a:solidFill>
                  <a:srgbClr val="17375E"/>
                </a:solidFill>
                <a:latin typeface="+mn-lt"/>
                <a:cs typeface="Times New Roman" pitchFamily="18" charset="0"/>
              </a:rPr>
              <a:t> </a:t>
            </a:r>
          </a:p>
          <a:p>
            <a:pPr algn="just" defTabSz="912813">
              <a:lnSpc>
                <a:spcPct val="120000"/>
              </a:lnSpc>
              <a:spcBef>
                <a:spcPct val="25000"/>
              </a:spcBef>
            </a:pPr>
            <a:r>
              <a:rPr lang="es-ES" dirty="0">
                <a:solidFill>
                  <a:srgbClr val="17375E"/>
                </a:solidFill>
                <a:latin typeface="+mn-lt"/>
                <a:cs typeface="Times New Roman" pitchFamily="18" charset="0"/>
              </a:rPr>
              <a:t>Si dos sustituyentes se encuentran a igual distancia de los dos extremos de la cadena, se usa el orden alfabético para decidir cómo numerar la cadena principal. </a:t>
            </a:r>
          </a:p>
          <a:p>
            <a:pPr algn="just" defTabSz="912813">
              <a:lnSpc>
                <a:spcPct val="120000"/>
              </a:lnSpc>
              <a:spcBef>
                <a:spcPct val="25000"/>
              </a:spcBef>
            </a:pPr>
            <a:r>
              <a:rPr lang="es-ES_tradnl" dirty="0">
                <a:solidFill>
                  <a:srgbClr val="17375E"/>
                </a:solidFill>
                <a:latin typeface="+mn-lt"/>
                <a:cs typeface="Times New Roman" pitchFamily="18" charset="0"/>
              </a:rPr>
              <a:t>El </a:t>
            </a:r>
            <a:r>
              <a:rPr lang="es-ES_tradnl" dirty="0" err="1">
                <a:solidFill>
                  <a:srgbClr val="17375E"/>
                </a:solidFill>
                <a:latin typeface="+mn-lt"/>
                <a:cs typeface="Times New Roman" pitchFamily="18" charset="0"/>
              </a:rPr>
              <a:t>sustituyente</a:t>
            </a:r>
            <a:r>
              <a:rPr lang="es-ES_tradnl" dirty="0">
                <a:solidFill>
                  <a:srgbClr val="17375E"/>
                </a:solidFill>
                <a:latin typeface="+mn-lt"/>
                <a:cs typeface="Times New Roman" pitchFamily="18" charset="0"/>
              </a:rPr>
              <a:t> que aparece primero por orden alfabético se une al carbono con el numero más bajo.</a:t>
            </a:r>
            <a:r>
              <a:rPr lang="es-ES" dirty="0">
                <a:solidFill>
                  <a:srgbClr val="17375E"/>
                </a:solidFill>
                <a:latin typeface="+mn-lt"/>
                <a:cs typeface="Times New Roman" pitchFamily="18" charset="0"/>
              </a:rPr>
              <a:t>  </a:t>
            </a:r>
          </a:p>
        </p:txBody>
      </p:sp>
      <p:graphicFrame>
        <p:nvGraphicFramePr>
          <p:cNvPr id="14338" name="Object 2"/>
          <p:cNvGraphicFramePr>
            <a:graphicFrameLocks noChangeAspect="1"/>
          </p:cNvGraphicFramePr>
          <p:nvPr/>
        </p:nvGraphicFramePr>
        <p:xfrm>
          <a:off x="1249363" y="4122738"/>
          <a:ext cx="2587625" cy="1449387"/>
        </p:xfrm>
        <a:graphic>
          <a:graphicData uri="http://schemas.openxmlformats.org/presentationml/2006/ole">
            <p:oleObj spid="_x0000_s14338" name="CS ChemDraw Drawing" r:id="rId4" imgW="1752600" imgH="927100" progId="">
              <p:embed/>
            </p:oleObj>
          </a:graphicData>
        </a:graphic>
      </p:graphicFrame>
      <p:graphicFrame>
        <p:nvGraphicFramePr>
          <p:cNvPr id="14339" name="Object 3"/>
          <p:cNvGraphicFramePr>
            <a:graphicFrameLocks noChangeAspect="1"/>
          </p:cNvGraphicFramePr>
          <p:nvPr/>
        </p:nvGraphicFramePr>
        <p:xfrm>
          <a:off x="4818063" y="3929063"/>
          <a:ext cx="3905250" cy="677862"/>
        </p:xfrm>
        <a:graphic>
          <a:graphicData uri="http://schemas.openxmlformats.org/presentationml/2006/ole">
            <p:oleObj spid="_x0000_s14339" name="CS ChemDraw Drawing" r:id="rId5" imgW="2578100" imgH="431800" progId="">
              <p:embed/>
            </p:oleObj>
          </a:graphicData>
        </a:graphic>
      </p:graphicFrame>
      <p:graphicFrame>
        <p:nvGraphicFramePr>
          <p:cNvPr id="14340" name="Object 4"/>
          <p:cNvGraphicFramePr>
            <a:graphicFrameLocks noChangeAspect="1"/>
          </p:cNvGraphicFramePr>
          <p:nvPr/>
        </p:nvGraphicFramePr>
        <p:xfrm>
          <a:off x="4859338" y="4576763"/>
          <a:ext cx="3746500" cy="266700"/>
        </p:xfrm>
        <a:graphic>
          <a:graphicData uri="http://schemas.openxmlformats.org/presentationml/2006/ole">
            <p:oleObj spid="_x0000_s14340" name="CS ChemDraw Drawing" r:id="rId6" imgW="2463800" imgH="165100" progId="">
              <p:embed/>
            </p:oleObj>
          </a:graphicData>
        </a:graphic>
      </p:graphicFrame>
      <p:graphicFrame>
        <p:nvGraphicFramePr>
          <p:cNvPr id="14341" name="Object 5"/>
          <p:cNvGraphicFramePr>
            <a:graphicFrameLocks noChangeAspect="1"/>
          </p:cNvGraphicFramePr>
          <p:nvPr/>
        </p:nvGraphicFramePr>
        <p:xfrm>
          <a:off x="4818063" y="4786313"/>
          <a:ext cx="3756025" cy="254000"/>
        </p:xfrm>
        <a:graphic>
          <a:graphicData uri="http://schemas.openxmlformats.org/presentationml/2006/ole">
            <p:oleObj spid="_x0000_s14341" name="CS ChemDraw Drawing" r:id="rId7" imgW="2463800" imgH="165100" progId="">
              <p:embed/>
            </p:oleObj>
          </a:graphicData>
        </a:graphic>
      </p:graphicFrame>
      <p:graphicFrame>
        <p:nvGraphicFramePr>
          <p:cNvPr id="14342" name="Object 6"/>
          <p:cNvGraphicFramePr>
            <a:graphicFrameLocks noChangeAspect="1"/>
          </p:cNvGraphicFramePr>
          <p:nvPr/>
        </p:nvGraphicFramePr>
        <p:xfrm>
          <a:off x="5618163" y="5235575"/>
          <a:ext cx="2273300" cy="301625"/>
        </p:xfrm>
        <a:graphic>
          <a:graphicData uri="http://schemas.openxmlformats.org/presentationml/2006/ole">
            <p:oleObj spid="_x0000_s14342" name="CS ChemDraw Drawing" r:id="rId8" imgW="1485900" imgH="203200" progId="">
              <p:embed/>
            </p:oleObj>
          </a:graphicData>
        </a:graphic>
      </p:graphicFrame>
      <p:graphicFrame>
        <p:nvGraphicFramePr>
          <p:cNvPr id="14343" name="Object 7"/>
          <p:cNvGraphicFramePr>
            <a:graphicFrameLocks noChangeAspect="1"/>
          </p:cNvGraphicFramePr>
          <p:nvPr/>
        </p:nvGraphicFramePr>
        <p:xfrm>
          <a:off x="5554663" y="5630863"/>
          <a:ext cx="2130425" cy="293687"/>
        </p:xfrm>
        <a:graphic>
          <a:graphicData uri="http://schemas.openxmlformats.org/presentationml/2006/ole">
            <p:oleObj spid="_x0000_s14343" name="CS ChemDraw Drawing" r:id="rId9" imgW="1422400" imgH="203200" progId="">
              <p:embed/>
            </p:oleObj>
          </a:graphicData>
        </a:graphic>
      </p:graphicFrame>
      <p:grpSp>
        <p:nvGrpSpPr>
          <p:cNvPr id="14345" name="Group 10"/>
          <p:cNvGrpSpPr>
            <a:grpSpLocks/>
          </p:cNvGrpSpPr>
          <p:nvPr/>
        </p:nvGrpSpPr>
        <p:grpSpPr bwMode="auto">
          <a:xfrm>
            <a:off x="5618163" y="5235575"/>
            <a:ext cx="2278062" cy="260350"/>
            <a:chOff x="3867" y="3833"/>
            <a:chExt cx="1678" cy="181"/>
          </a:xfrm>
        </p:grpSpPr>
        <p:sp>
          <p:nvSpPr>
            <p:cNvPr id="14347" name="Line 8"/>
            <p:cNvSpPr>
              <a:spLocks noChangeShapeType="1"/>
            </p:cNvSpPr>
            <p:nvPr/>
          </p:nvSpPr>
          <p:spPr bwMode="auto">
            <a:xfrm>
              <a:off x="3867" y="3833"/>
              <a:ext cx="1678" cy="181"/>
            </a:xfrm>
            <a:prstGeom prst="line">
              <a:avLst/>
            </a:prstGeom>
            <a:noFill/>
            <a:ln w="19050">
              <a:solidFill>
                <a:srgbClr val="00CC99"/>
              </a:solidFill>
              <a:round/>
              <a:headEnd/>
              <a:tailEnd/>
            </a:ln>
          </p:spPr>
          <p:txBody>
            <a:bodyPr wrap="none" anchor="ctr"/>
            <a:lstStyle/>
            <a:p>
              <a:endParaRPr lang="es-ES"/>
            </a:p>
          </p:txBody>
        </p:sp>
        <p:sp>
          <p:nvSpPr>
            <p:cNvPr id="14348" name="Line 9"/>
            <p:cNvSpPr>
              <a:spLocks noChangeShapeType="1"/>
            </p:cNvSpPr>
            <p:nvPr/>
          </p:nvSpPr>
          <p:spPr bwMode="auto">
            <a:xfrm flipV="1">
              <a:off x="3867" y="3833"/>
              <a:ext cx="1678" cy="181"/>
            </a:xfrm>
            <a:prstGeom prst="line">
              <a:avLst/>
            </a:prstGeom>
            <a:noFill/>
            <a:ln w="19050">
              <a:solidFill>
                <a:srgbClr val="00CC99"/>
              </a:solidFill>
              <a:round/>
              <a:headEnd/>
              <a:tailEnd/>
            </a:ln>
          </p:spPr>
          <p:txBody>
            <a:bodyPr wrap="none" anchor="ctr"/>
            <a:lstStyle/>
            <a:p>
              <a:endParaRPr lang="es-ES"/>
            </a:p>
          </p:txBody>
        </p:sp>
      </p:grpSp>
      <p:sp>
        <p:nvSpPr>
          <p:cNvPr id="14346" name="Oval 11"/>
          <p:cNvSpPr>
            <a:spLocks noChangeArrowheads="1"/>
          </p:cNvSpPr>
          <p:nvPr/>
        </p:nvSpPr>
        <p:spPr bwMode="auto">
          <a:xfrm>
            <a:off x="5434013" y="5562600"/>
            <a:ext cx="2586037" cy="392113"/>
          </a:xfrm>
          <a:prstGeom prst="ellipse">
            <a:avLst/>
          </a:prstGeom>
          <a:noFill/>
          <a:ln w="6350" cap="rnd">
            <a:solidFill>
              <a:srgbClr val="FF0000"/>
            </a:solidFill>
            <a:prstDash val="sysDot"/>
            <a:round/>
            <a:headEnd/>
            <a:tailEnd/>
          </a:ln>
        </p:spPr>
        <p:txBody>
          <a:bodyPr wrap="none" lIns="80147" tIns="40074" rIns="80147" bIns="40074" anchor="ctr"/>
          <a:lstStyle/>
          <a:p>
            <a:endParaRPr lang="es-ES"/>
          </a:p>
        </p:txBody>
      </p:sp>
      <p:sp>
        <p:nvSpPr>
          <p:cNvPr id="13" name="Título 12"/>
          <p:cNvSpPr>
            <a:spLocks noGrp="1"/>
          </p:cNvSpPr>
          <p:nvPr>
            <p:ph type="title"/>
          </p:nvPr>
        </p:nvSpPr>
        <p:spPr/>
        <p:txBody>
          <a:bodyPr/>
          <a:lstStyle/>
          <a:p>
            <a:pPr lvl="0"/>
            <a:r>
              <a:rPr lang="es-ES" dirty="0" smtClean="0"/>
              <a:t>LA NOMENCLATURA  DE LOS ALCANOS</a:t>
            </a:r>
            <a:endParaRPr lang="es-ES_tradn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52400" y="1447800"/>
            <a:ext cx="8805862" cy="4099569"/>
          </a:xfrm>
          <a:prstGeom prst="rect">
            <a:avLst/>
          </a:prstGeom>
          <a:noFill/>
          <a:ln w="9525">
            <a:noFill/>
            <a:miter lim="800000"/>
            <a:headEnd/>
            <a:tailEnd/>
          </a:ln>
        </p:spPr>
        <p:txBody>
          <a:bodyPr lIns="91424" tIns="45712" rIns="91424" bIns="45712">
            <a:spAutoFit/>
          </a:bodyPr>
          <a:lstStyle/>
          <a:p>
            <a:pPr defTabSz="912813"/>
            <a:r>
              <a:rPr lang="es-ES" b="1" u="sng" dirty="0">
                <a:solidFill>
                  <a:schemeClr val="tx2">
                    <a:lumMod val="75000"/>
                  </a:schemeClr>
                </a:solidFill>
                <a:latin typeface="+mn-lt"/>
                <a:cs typeface="Times New Roman" pitchFamily="18" charset="0"/>
              </a:rPr>
              <a:t>Règle IUPAC n°4</a:t>
            </a:r>
            <a:r>
              <a:rPr lang="es-ES" dirty="0">
                <a:solidFill>
                  <a:schemeClr val="tx2">
                    <a:lumMod val="75000"/>
                  </a:schemeClr>
                </a:solidFill>
                <a:latin typeface="+mn-lt"/>
                <a:cs typeface="Times New Roman" pitchFamily="18" charset="0"/>
              </a:rPr>
              <a:t>. </a:t>
            </a:r>
          </a:p>
          <a:p>
            <a:pPr defTabSz="912813"/>
            <a:endParaRPr lang="es-ES" dirty="0">
              <a:solidFill>
                <a:schemeClr val="tx2">
                  <a:lumMod val="75000"/>
                </a:schemeClr>
              </a:solidFill>
              <a:latin typeface="+mn-lt"/>
              <a:cs typeface="Times New Roman" pitchFamily="18" charset="0"/>
            </a:endParaRPr>
          </a:p>
          <a:p>
            <a:pPr algn="just" defTabSz="912813">
              <a:lnSpc>
                <a:spcPct val="120000"/>
              </a:lnSpc>
              <a:spcBef>
                <a:spcPct val="25000"/>
              </a:spcBef>
            </a:pPr>
            <a:r>
              <a:rPr lang="es-ES" b="1" i="1" dirty="0">
                <a:solidFill>
                  <a:schemeClr val="tx2">
                    <a:lumMod val="75000"/>
                  </a:schemeClr>
                </a:solidFill>
                <a:latin typeface="+mn-lt"/>
                <a:cs typeface="Times New Roman" pitchFamily="18" charset="0"/>
              </a:rPr>
              <a:t>El nombre del alcano se escribe comenzando por el de los sustituyentes ordenados en orden alfabético (cada uno precedido por el número de carbono al que está unido) y a continuación se añade el nombre de la cadena principal.</a:t>
            </a:r>
            <a:r>
              <a:rPr lang="es-ES" dirty="0">
                <a:solidFill>
                  <a:schemeClr val="tx2">
                    <a:lumMod val="75000"/>
                  </a:schemeClr>
                </a:solidFill>
                <a:latin typeface="+mn-lt"/>
                <a:cs typeface="Times New Roman" pitchFamily="18" charset="0"/>
              </a:rPr>
              <a:t> </a:t>
            </a:r>
          </a:p>
          <a:p>
            <a:pPr algn="just" defTabSz="912813">
              <a:lnSpc>
                <a:spcPct val="120000"/>
              </a:lnSpc>
              <a:spcBef>
                <a:spcPct val="25000"/>
              </a:spcBef>
            </a:pPr>
            <a:r>
              <a:rPr lang="es-ES" dirty="0">
                <a:solidFill>
                  <a:schemeClr val="tx2">
                    <a:lumMod val="75000"/>
                  </a:schemeClr>
                </a:solidFill>
                <a:latin typeface="+mn-lt"/>
                <a:cs typeface="Times New Roman" pitchFamily="18" charset="0"/>
              </a:rPr>
              <a:t>Si una molécula contiene más de un sustituyente alquilo del mismo tipo, su nombre irá precedido por el prefijo: di, tri, tétra, ..etc. Las posiciones de unión a la cadena principal se escriben colectivamente antes del nombre del sustituyente y están separados por comas. Estos prefijos, al igual que ocurre con </a:t>
            </a:r>
            <a:r>
              <a:rPr lang="es-ES" i="1" dirty="0">
                <a:solidFill>
                  <a:schemeClr val="tx2">
                    <a:lumMod val="75000"/>
                  </a:schemeClr>
                </a:solidFill>
                <a:latin typeface="+mn-lt"/>
                <a:cs typeface="Times New Roman" pitchFamily="18" charset="0"/>
              </a:rPr>
              <a:t>sec</a:t>
            </a:r>
            <a:r>
              <a:rPr lang="es-ES" dirty="0">
                <a:solidFill>
                  <a:schemeClr val="tx2">
                    <a:lumMod val="75000"/>
                  </a:schemeClr>
                </a:solidFill>
                <a:latin typeface="+mn-lt"/>
                <a:cs typeface="Times New Roman" pitchFamily="18" charset="0"/>
              </a:rPr>
              <a:t>- y </a:t>
            </a:r>
            <a:r>
              <a:rPr lang="es-ES" i="1" dirty="0">
                <a:solidFill>
                  <a:schemeClr val="tx2">
                    <a:lumMod val="75000"/>
                  </a:schemeClr>
                </a:solidFill>
                <a:latin typeface="+mn-lt"/>
                <a:cs typeface="Times New Roman" pitchFamily="18" charset="0"/>
              </a:rPr>
              <a:t>tert-,</a:t>
            </a:r>
            <a:r>
              <a:rPr lang="es-ES" dirty="0">
                <a:solidFill>
                  <a:schemeClr val="tx2">
                    <a:lumMod val="75000"/>
                  </a:schemeClr>
                </a:solidFill>
                <a:latin typeface="+mn-lt"/>
                <a:cs typeface="Times New Roman" pitchFamily="18" charset="0"/>
              </a:rPr>
              <a:t> no se tienen en cuenta a la hora de ordenar alfabéticamente los sustituyentes, excepto cuanto éstos forman parte del nombre del sustituyente.  </a:t>
            </a:r>
          </a:p>
        </p:txBody>
      </p:sp>
      <p:sp>
        <p:nvSpPr>
          <p:cNvPr id="3" name="Título 2"/>
          <p:cNvSpPr>
            <a:spLocks noGrp="1"/>
          </p:cNvSpPr>
          <p:nvPr>
            <p:ph type="title"/>
          </p:nvPr>
        </p:nvSpPr>
        <p:spPr/>
        <p:txBody>
          <a:bodyPr/>
          <a:lstStyle/>
          <a:p>
            <a:pPr lvl="0"/>
            <a:r>
              <a:rPr lang="es-ES" dirty="0" smtClean="0"/>
              <a:t>LA NOMENCLATURA  DE LOS ALCANOS</a:t>
            </a:r>
            <a:endParaRPr lang="es-ES_tradn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70" name="Text Box 4"/>
          <p:cNvSpPr txBox="1">
            <a:spLocks noChangeArrowheads="1"/>
          </p:cNvSpPr>
          <p:nvPr/>
        </p:nvSpPr>
        <p:spPr bwMode="auto">
          <a:xfrm>
            <a:off x="815975" y="293688"/>
            <a:ext cx="1174750" cy="357187"/>
          </a:xfrm>
          <a:prstGeom prst="rect">
            <a:avLst/>
          </a:prstGeom>
          <a:noFill/>
          <a:ln w="19050">
            <a:noFill/>
            <a:miter lim="800000"/>
            <a:headEnd/>
            <a:tailEnd/>
          </a:ln>
        </p:spPr>
        <p:txBody>
          <a:bodyPr wrap="none" lIns="80147" tIns="40074" rIns="80147" bIns="40074">
            <a:spAutoFit/>
          </a:bodyPr>
          <a:lstStyle/>
          <a:p>
            <a:pPr defTabSz="912813"/>
            <a:r>
              <a:rPr lang="es-ES_tradnl"/>
              <a:t>Ejemplos:</a:t>
            </a:r>
            <a:endParaRPr lang="es-ES"/>
          </a:p>
        </p:txBody>
      </p:sp>
      <p:graphicFrame>
        <p:nvGraphicFramePr>
          <p:cNvPr id="15362" name="Object 5"/>
          <p:cNvGraphicFramePr>
            <a:graphicFrameLocks noChangeAspect="1"/>
          </p:cNvGraphicFramePr>
          <p:nvPr/>
        </p:nvGraphicFramePr>
        <p:xfrm>
          <a:off x="1493838" y="947738"/>
          <a:ext cx="1752600" cy="1476375"/>
        </p:xfrm>
        <a:graphic>
          <a:graphicData uri="http://schemas.openxmlformats.org/presentationml/2006/ole">
            <p:oleObj spid="_x0000_s15362" name="CS ChemDraw Drawing" r:id="rId4" imgW="889000" imgH="711200" progId="">
              <p:embed/>
            </p:oleObj>
          </a:graphicData>
        </a:graphic>
      </p:graphicFrame>
      <p:graphicFrame>
        <p:nvGraphicFramePr>
          <p:cNvPr id="15363" name="Object 6"/>
          <p:cNvGraphicFramePr>
            <a:graphicFrameLocks noChangeAspect="1"/>
          </p:cNvGraphicFramePr>
          <p:nvPr/>
        </p:nvGraphicFramePr>
        <p:xfrm>
          <a:off x="4818063" y="815975"/>
          <a:ext cx="2687637" cy="1563688"/>
        </p:xfrm>
        <a:graphic>
          <a:graphicData uri="http://schemas.openxmlformats.org/presentationml/2006/ole">
            <p:oleObj spid="_x0000_s15363" name="CS ChemDraw Drawing" r:id="rId5" imgW="1600200" imgH="876300" progId="">
              <p:embed/>
            </p:oleObj>
          </a:graphicData>
        </a:graphic>
      </p:graphicFrame>
      <p:graphicFrame>
        <p:nvGraphicFramePr>
          <p:cNvPr id="15364" name="Object 7"/>
          <p:cNvGraphicFramePr>
            <a:graphicFrameLocks noChangeAspect="1"/>
          </p:cNvGraphicFramePr>
          <p:nvPr/>
        </p:nvGraphicFramePr>
        <p:xfrm>
          <a:off x="754063" y="3298825"/>
          <a:ext cx="3325812" cy="1639888"/>
        </p:xfrm>
        <a:graphic>
          <a:graphicData uri="http://schemas.openxmlformats.org/presentationml/2006/ole">
            <p:oleObj spid="_x0000_s15364" name="CS ChemDraw Drawing" r:id="rId6" imgW="2298700" imgH="1079500" progId="">
              <p:embed/>
            </p:oleObj>
          </a:graphicData>
        </a:graphic>
      </p:graphicFrame>
      <p:graphicFrame>
        <p:nvGraphicFramePr>
          <p:cNvPr id="15365" name="Object 8"/>
          <p:cNvGraphicFramePr>
            <a:graphicFrameLocks noChangeAspect="1"/>
          </p:cNvGraphicFramePr>
          <p:nvPr/>
        </p:nvGraphicFramePr>
        <p:xfrm>
          <a:off x="5003800" y="3232150"/>
          <a:ext cx="2668588" cy="1744663"/>
        </p:xfrm>
        <a:graphic>
          <a:graphicData uri="http://schemas.openxmlformats.org/presentationml/2006/ole">
            <p:oleObj spid="_x0000_s15365" name="CS ChemDraw Drawing" r:id="rId7" imgW="2184400" imgH="1358900" progId="">
              <p:embed/>
            </p:oleObj>
          </a:graphicData>
        </a:graphic>
      </p:graphicFrame>
      <p:graphicFrame>
        <p:nvGraphicFramePr>
          <p:cNvPr id="15366" name="Object 9"/>
          <p:cNvGraphicFramePr>
            <a:graphicFrameLocks noChangeAspect="1"/>
          </p:cNvGraphicFramePr>
          <p:nvPr/>
        </p:nvGraphicFramePr>
        <p:xfrm>
          <a:off x="881063" y="5194300"/>
          <a:ext cx="3073400" cy="363538"/>
        </p:xfrm>
        <a:graphic>
          <a:graphicData uri="http://schemas.openxmlformats.org/presentationml/2006/ole">
            <p:oleObj spid="_x0000_s15366" name="CS ChemDraw Drawing" r:id="rId8" imgW="1714500" imgH="203200" progId="">
              <p:embed/>
            </p:oleObj>
          </a:graphicData>
        </a:graphic>
      </p:graphicFrame>
      <p:graphicFrame>
        <p:nvGraphicFramePr>
          <p:cNvPr id="15367" name="Object 10"/>
          <p:cNvGraphicFramePr>
            <a:graphicFrameLocks noChangeAspect="1"/>
          </p:cNvGraphicFramePr>
          <p:nvPr/>
        </p:nvGraphicFramePr>
        <p:xfrm>
          <a:off x="1365250" y="2451100"/>
          <a:ext cx="1843088" cy="342900"/>
        </p:xfrm>
        <a:graphic>
          <a:graphicData uri="http://schemas.openxmlformats.org/presentationml/2006/ole">
            <p:oleObj spid="_x0000_s15367" name="CS ChemDraw Drawing" r:id="rId9" imgW="1117600" imgH="203200" progId="">
              <p:embed/>
            </p:oleObj>
          </a:graphicData>
        </a:graphic>
      </p:graphicFrame>
      <p:graphicFrame>
        <p:nvGraphicFramePr>
          <p:cNvPr id="15368" name="Object 11"/>
          <p:cNvGraphicFramePr>
            <a:graphicFrameLocks noChangeAspect="1"/>
          </p:cNvGraphicFramePr>
          <p:nvPr/>
        </p:nvGraphicFramePr>
        <p:xfrm>
          <a:off x="5006975" y="2451100"/>
          <a:ext cx="2398713" cy="312738"/>
        </p:xfrm>
        <a:graphic>
          <a:graphicData uri="http://schemas.openxmlformats.org/presentationml/2006/ole">
            <p:oleObj spid="_x0000_s15368" name="CS ChemDraw Drawing" r:id="rId10" imgW="1574800" imgH="203200" progId="">
              <p:embed/>
            </p:oleObj>
          </a:graphicData>
        </a:graphic>
      </p:graphicFrame>
      <p:graphicFrame>
        <p:nvGraphicFramePr>
          <p:cNvPr id="15369" name="Object 12"/>
          <p:cNvGraphicFramePr>
            <a:graphicFrameLocks noChangeAspect="1"/>
          </p:cNvGraphicFramePr>
          <p:nvPr/>
        </p:nvGraphicFramePr>
        <p:xfrm>
          <a:off x="4754563" y="5194300"/>
          <a:ext cx="3217862" cy="296863"/>
        </p:xfrm>
        <a:graphic>
          <a:graphicData uri="http://schemas.openxmlformats.org/presentationml/2006/ole">
            <p:oleObj spid="_x0000_s15369" name="CS ChemDraw Drawing" r:id="rId11" imgW="2197100" imgH="20320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214282" y="357166"/>
            <a:ext cx="8569325" cy="830262"/>
          </a:xfrm>
          <a:prstGeom prst="rect">
            <a:avLst/>
          </a:prstGeom>
          <a:solidFill>
            <a:schemeClr val="bg1"/>
          </a:solidFill>
          <a:ln w="9525">
            <a:noFill/>
            <a:miter lim="800000"/>
            <a:headEnd/>
            <a:tailEnd/>
          </a:ln>
        </p:spPr>
        <p:txBody>
          <a:bodyPr lIns="91424" tIns="45712" rIns="91424" bIns="45712">
            <a:spAutoFit/>
          </a:bodyPr>
          <a:lstStyle/>
          <a:p>
            <a:r>
              <a:rPr lang="es-ES" sz="2800" b="1" dirty="0">
                <a:solidFill>
                  <a:schemeClr val="tx2">
                    <a:lumMod val="75000"/>
                  </a:schemeClr>
                </a:solidFill>
                <a:latin typeface="Comic Sans MS" pitchFamily="66" charset="0"/>
              </a:rPr>
              <a:t>Hidrocarburos: </a:t>
            </a:r>
            <a:r>
              <a:rPr lang="es-ES" sz="2000" b="1" dirty="0">
                <a:solidFill>
                  <a:schemeClr val="tx2">
                    <a:lumMod val="75000"/>
                  </a:schemeClr>
                </a:solidFill>
                <a:latin typeface="Comic Sans MS" pitchFamily="66" charset="0"/>
              </a:rPr>
              <a:t>moléculas que contienen sólo hidrógeno y carbono (</a:t>
            </a:r>
            <a:r>
              <a:rPr lang="es-ES" sz="2000" b="1" dirty="0" err="1">
                <a:solidFill>
                  <a:schemeClr val="tx2">
                    <a:lumMod val="75000"/>
                  </a:schemeClr>
                </a:solidFill>
                <a:latin typeface="Comic Sans MS" pitchFamily="66" charset="0"/>
              </a:rPr>
              <a:t>C</a:t>
            </a:r>
            <a:r>
              <a:rPr lang="es-ES" sz="2000" b="1" baseline="-25000" dirty="0" err="1">
                <a:solidFill>
                  <a:schemeClr val="tx2">
                    <a:lumMod val="75000"/>
                  </a:schemeClr>
                </a:solidFill>
                <a:latin typeface="Comic Sans MS" pitchFamily="66" charset="0"/>
              </a:rPr>
              <a:t>x</a:t>
            </a:r>
            <a:r>
              <a:rPr lang="es-ES" sz="2000" b="1" dirty="0" err="1">
                <a:solidFill>
                  <a:schemeClr val="tx2">
                    <a:lumMod val="75000"/>
                  </a:schemeClr>
                </a:solidFill>
                <a:latin typeface="Comic Sans MS" pitchFamily="66" charset="0"/>
              </a:rPr>
              <a:t>H</a:t>
            </a:r>
            <a:r>
              <a:rPr lang="es-ES" sz="2000" b="1" baseline="-25000" dirty="0" err="1">
                <a:solidFill>
                  <a:schemeClr val="tx2">
                    <a:lumMod val="75000"/>
                  </a:schemeClr>
                </a:solidFill>
                <a:latin typeface="Comic Sans MS" pitchFamily="66" charset="0"/>
              </a:rPr>
              <a:t>y</a:t>
            </a:r>
            <a:r>
              <a:rPr lang="es-ES" sz="2000" b="1" dirty="0">
                <a:solidFill>
                  <a:schemeClr val="tx2">
                    <a:lumMod val="75000"/>
                  </a:schemeClr>
                </a:solidFill>
                <a:latin typeface="Comic Sans MS" pitchFamily="66" charset="0"/>
              </a:rPr>
              <a:t>)</a:t>
            </a:r>
          </a:p>
        </p:txBody>
      </p:sp>
      <p:pic>
        <p:nvPicPr>
          <p:cNvPr id="51203" name="Picture 7"/>
          <p:cNvPicPr>
            <a:picLocks noChangeAspect="1" noChangeArrowheads="1"/>
          </p:cNvPicPr>
          <p:nvPr/>
        </p:nvPicPr>
        <p:blipFill>
          <a:blip r:embed="rId2"/>
          <a:srcRect/>
          <a:stretch>
            <a:fillRect/>
          </a:stretch>
        </p:blipFill>
        <p:spPr bwMode="auto">
          <a:xfrm>
            <a:off x="285750" y="4500563"/>
            <a:ext cx="8501063" cy="1651000"/>
          </a:xfrm>
          <a:prstGeom prst="rect">
            <a:avLst/>
          </a:prstGeom>
          <a:noFill/>
          <a:ln w="9525">
            <a:noFill/>
            <a:miter lim="800000"/>
            <a:headEnd/>
            <a:tailEnd/>
          </a:ln>
        </p:spPr>
      </p:pic>
      <p:sp>
        <p:nvSpPr>
          <p:cNvPr id="51204" name="Text Box 8"/>
          <p:cNvSpPr txBox="1">
            <a:spLocks noChangeArrowheads="1"/>
          </p:cNvSpPr>
          <p:nvPr/>
        </p:nvSpPr>
        <p:spPr bwMode="auto">
          <a:xfrm>
            <a:off x="323850" y="1181100"/>
            <a:ext cx="8569325" cy="542925"/>
          </a:xfrm>
          <a:prstGeom prst="rect">
            <a:avLst/>
          </a:prstGeom>
          <a:solidFill>
            <a:schemeClr val="bg1"/>
          </a:solidFill>
          <a:ln w="9525">
            <a:noFill/>
            <a:miter lim="800000"/>
            <a:headEnd/>
            <a:tailEnd/>
          </a:ln>
        </p:spPr>
        <p:txBody>
          <a:bodyPr lIns="91424" tIns="45712" rIns="91424" bIns="45712">
            <a:spAutoFit/>
          </a:bodyPr>
          <a:lstStyle/>
          <a:p>
            <a:r>
              <a:rPr lang="es-ES" sz="2800" b="1" dirty="0">
                <a:solidFill>
                  <a:schemeClr val="tx2">
                    <a:lumMod val="75000"/>
                  </a:schemeClr>
                </a:solidFill>
                <a:latin typeface="Comic Sans MS" pitchFamily="66" charset="0"/>
              </a:rPr>
              <a:t>Familias de hidrocarburos:</a:t>
            </a:r>
            <a:endParaRPr lang="es-ES" sz="2000" b="1" dirty="0">
              <a:solidFill>
                <a:schemeClr val="tx2">
                  <a:lumMod val="75000"/>
                </a:schemeClr>
              </a:solidFill>
              <a:latin typeface="Comic Sans MS" pitchFamily="66" charset="0"/>
            </a:endParaRPr>
          </a:p>
        </p:txBody>
      </p:sp>
      <p:pic>
        <p:nvPicPr>
          <p:cNvPr id="51205" name="Picture 10"/>
          <p:cNvPicPr>
            <a:picLocks noChangeAspect="1" noChangeArrowheads="1"/>
          </p:cNvPicPr>
          <p:nvPr/>
        </p:nvPicPr>
        <p:blipFill>
          <a:blip r:embed="rId3"/>
          <a:srcRect/>
          <a:stretch>
            <a:fillRect/>
          </a:stretch>
        </p:blipFill>
        <p:spPr bwMode="auto">
          <a:xfrm>
            <a:off x="1857356" y="1928802"/>
            <a:ext cx="4983162" cy="254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182563" y="1000125"/>
            <a:ext cx="8761412" cy="5000625"/>
          </a:xfrm>
          <a:prstGeom prst="rect">
            <a:avLst/>
          </a:prstGeom>
          <a:noFill/>
          <a:ln w="9525">
            <a:noFill/>
            <a:miter lim="800000"/>
            <a:headEnd/>
            <a:tailEnd/>
          </a:ln>
        </p:spPr>
        <p:txBody>
          <a:bodyPr lIns="91424" tIns="45712" rIns="91424" bIns="45712">
            <a:spAutoFit/>
          </a:bodyPr>
          <a:lstStyle/>
          <a:p>
            <a:pPr defTabSz="912813">
              <a:spcBef>
                <a:spcPct val="50000"/>
              </a:spcBef>
            </a:pPr>
            <a:r>
              <a:rPr lang="es-ES" b="1" i="1" u="sng" dirty="0">
                <a:solidFill>
                  <a:srgbClr val="17375E"/>
                </a:solidFill>
                <a:latin typeface="+mn-lt"/>
                <a:cs typeface="Times New Roman" pitchFamily="18" charset="0"/>
              </a:rPr>
              <a:t>LOS CICLOALCANOS : (hidrocarburos cíclicos ) :</a:t>
            </a:r>
            <a:br>
              <a:rPr lang="es-ES" b="1" i="1" u="sng" dirty="0">
                <a:solidFill>
                  <a:srgbClr val="17375E"/>
                </a:solidFill>
                <a:latin typeface="+mn-lt"/>
                <a:cs typeface="Times New Roman" pitchFamily="18" charset="0"/>
              </a:rPr>
            </a:br>
            <a:r>
              <a:rPr lang="es-ES" b="1" i="1" u="sng" dirty="0">
                <a:solidFill>
                  <a:srgbClr val="17375E"/>
                </a:solidFill>
                <a:latin typeface="+mn-lt"/>
                <a:cs typeface="Times New Roman" pitchFamily="18" charset="0"/>
              </a:rPr>
              <a:t>prefijo -ciclo, formula general : C</a:t>
            </a:r>
            <a:r>
              <a:rPr lang="es-ES" b="1" i="1" u="sng" baseline="-30000" dirty="0">
                <a:solidFill>
                  <a:srgbClr val="17375E"/>
                </a:solidFill>
                <a:latin typeface="+mn-lt"/>
                <a:cs typeface="Times New Roman" pitchFamily="18" charset="0"/>
              </a:rPr>
              <a:t>n</a:t>
            </a:r>
            <a:r>
              <a:rPr lang="es-ES" b="1" i="1" u="sng" dirty="0">
                <a:solidFill>
                  <a:srgbClr val="17375E"/>
                </a:solidFill>
                <a:latin typeface="+mn-lt"/>
                <a:cs typeface="Times New Roman" pitchFamily="18" charset="0"/>
              </a:rPr>
              <a:t>H</a:t>
            </a:r>
            <a:r>
              <a:rPr lang="es-ES" b="1" i="1" u="sng" baseline="-30000" dirty="0">
                <a:solidFill>
                  <a:srgbClr val="17375E"/>
                </a:solidFill>
                <a:latin typeface="+mn-lt"/>
                <a:cs typeface="Times New Roman" pitchFamily="18" charset="0"/>
              </a:rPr>
              <a:t>2n</a:t>
            </a:r>
            <a:endParaRPr lang="es-ES" b="1" i="1" u="sng" dirty="0">
              <a:solidFill>
                <a:srgbClr val="17375E"/>
              </a:solidFill>
              <a:latin typeface="+mn-lt"/>
              <a:cs typeface="Times New Roman" pitchFamily="18" charset="0"/>
            </a:endParaRPr>
          </a:p>
          <a:p>
            <a:pPr algn="just" defTabSz="912813">
              <a:spcBef>
                <a:spcPct val="50000"/>
              </a:spcBef>
            </a:pPr>
            <a:r>
              <a:rPr lang="es-ES" sz="2000" dirty="0">
                <a:solidFill>
                  <a:srgbClr val="17375E"/>
                </a:solidFill>
                <a:latin typeface="+mn-lt"/>
                <a:cs typeface="Times New Roman" pitchFamily="18" charset="0"/>
              </a:rPr>
              <a:t>Un cicloalcano es el resultado de la ausencia de dos hidrógenos del alcano lineal reemplazándolos por un enlace entre los átomos afectados.  </a:t>
            </a:r>
          </a:p>
          <a:p>
            <a:pPr algn="just" defTabSz="912813">
              <a:spcBef>
                <a:spcPct val="50000"/>
              </a:spcBef>
            </a:pPr>
            <a:r>
              <a:rPr lang="es-ES" sz="2000" dirty="0">
                <a:solidFill>
                  <a:srgbClr val="17375E"/>
                </a:solidFill>
                <a:latin typeface="+mn-lt"/>
                <a:cs typeface="Times New Roman" pitchFamily="18" charset="0"/>
              </a:rPr>
              <a:t>Se nombran anteponiendo el prefijo </a:t>
            </a:r>
            <a:r>
              <a:rPr lang="es-ES" sz="2000" i="1" dirty="0">
                <a:solidFill>
                  <a:srgbClr val="17375E"/>
                </a:solidFill>
                <a:latin typeface="+mn-lt"/>
                <a:cs typeface="Times New Roman" pitchFamily="18" charset="0"/>
              </a:rPr>
              <a:t>-ciclo</a:t>
            </a:r>
            <a:r>
              <a:rPr lang="es-ES" sz="2000" dirty="0">
                <a:solidFill>
                  <a:srgbClr val="17375E"/>
                </a:solidFill>
                <a:latin typeface="+mn-lt"/>
                <a:cs typeface="Times New Roman" pitchFamily="18" charset="0"/>
              </a:rPr>
              <a:t> al nombre del correspondiente hidrocarburo no cíclico con el mismo número de átomos de carbono. </a:t>
            </a:r>
          </a:p>
          <a:p>
            <a:pPr algn="just" defTabSz="912813">
              <a:spcBef>
                <a:spcPct val="50000"/>
              </a:spcBef>
            </a:pPr>
            <a:r>
              <a:rPr lang="es-ES" sz="2000" dirty="0">
                <a:solidFill>
                  <a:srgbClr val="17375E"/>
                </a:solidFill>
                <a:latin typeface="+mn-lt"/>
                <a:cs typeface="Times New Roman" pitchFamily="18" charset="0"/>
              </a:rPr>
              <a:t>La nomenclatura de un alcano cíclico sustituido requiere numerar los carbonos del anillo sólo si hay más de un sustituyente unido al mismo. En sistemas monosustituidos, el carbono sobre el cual se halla el sustituyente es por definición el número 1.   </a:t>
            </a:r>
          </a:p>
          <a:p>
            <a:pPr algn="just" defTabSz="912813">
              <a:spcBef>
                <a:spcPct val="50000"/>
              </a:spcBef>
            </a:pPr>
            <a:r>
              <a:rPr lang="es-ES" sz="2000" dirty="0">
                <a:solidFill>
                  <a:srgbClr val="17375E"/>
                </a:solidFill>
                <a:latin typeface="+mn-lt"/>
                <a:cs typeface="Times New Roman" pitchFamily="18" charset="0"/>
              </a:rPr>
              <a:t>Para compuestos polisustituidos, hay que buscar una secuencia de numeración que asigne los valores más bajos posibles a los sustituyentes. Cuando son posibles dos de estas secuencias, el orden alfabético de los sustituyente adquiere prioridad</a:t>
            </a:r>
            <a:r>
              <a:rPr lang="es-ES" sz="2300" dirty="0">
                <a:solidFill>
                  <a:srgbClr val="17375E"/>
                </a:solidFill>
                <a:latin typeface="+mn-lt"/>
                <a:cs typeface="Times New Roman" pitchFamily="18" charset="0"/>
              </a:rPr>
              <a:t>.</a:t>
            </a:r>
          </a:p>
        </p:txBody>
      </p:sp>
      <p:sp>
        <p:nvSpPr>
          <p:cNvPr id="5" name="Título 4"/>
          <p:cNvSpPr>
            <a:spLocks noGrp="1"/>
          </p:cNvSpPr>
          <p:nvPr>
            <p:ph type="title"/>
          </p:nvPr>
        </p:nvSpPr>
        <p:spPr/>
        <p:txBody>
          <a:bodyPr/>
          <a:lstStyle/>
          <a:p>
            <a:r>
              <a:rPr lang="es-ES_tradnl" dirty="0" smtClean="0"/>
              <a:t>LA NOMENCLATURA DE LOS CICLOALCANOS</a:t>
            </a:r>
            <a:endParaRPr lang="es-ES_tradn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52400" y="1085850"/>
            <a:ext cx="8763000" cy="5124450"/>
          </a:xfrm>
          <a:prstGeom prst="rect">
            <a:avLst/>
          </a:prstGeom>
          <a:noFill/>
          <a:ln w="9525">
            <a:noFill/>
            <a:miter lim="800000"/>
            <a:headEnd/>
            <a:tailEnd/>
          </a:ln>
        </p:spPr>
        <p:txBody>
          <a:bodyPr lIns="91424" tIns="45712" rIns="91424" bIns="45712">
            <a:spAutoFit/>
          </a:bodyPr>
          <a:lstStyle/>
          <a:p>
            <a:pPr defTabSz="912813"/>
            <a:r>
              <a:rPr lang="es-ES" sz="2000" b="1" i="1" dirty="0">
                <a:solidFill>
                  <a:srgbClr val="17375E"/>
                </a:solidFill>
                <a:latin typeface="+mn-lt"/>
                <a:cs typeface="Times New Roman" pitchFamily="18" charset="0"/>
              </a:rPr>
              <a:t>Símbolo RX ;X= átomo de halógeno (F, Cl, Br, I).</a:t>
            </a:r>
            <a:r>
              <a:rPr lang="es-ES" sz="2000" dirty="0">
                <a:solidFill>
                  <a:srgbClr val="17375E"/>
                </a:solidFill>
                <a:latin typeface="+mn-lt"/>
                <a:cs typeface="Times New Roman" pitchFamily="18" charset="0"/>
              </a:rPr>
              <a:t> </a:t>
            </a:r>
          </a:p>
          <a:p>
            <a:pPr algn="just" defTabSz="912813">
              <a:lnSpc>
                <a:spcPct val="110000"/>
              </a:lnSpc>
              <a:spcBef>
                <a:spcPct val="50000"/>
              </a:spcBef>
            </a:pPr>
            <a:r>
              <a:rPr lang="es-ES" sz="2000" dirty="0">
                <a:solidFill>
                  <a:srgbClr val="17375E"/>
                </a:solidFill>
                <a:latin typeface="+mn-lt"/>
                <a:cs typeface="Times New Roman" pitchFamily="18" charset="0"/>
              </a:rPr>
              <a:t>En la nomenclatura sistemática el halógeno se trata como un sustituyente del esqueleto del alcano. El sustituyente halógeno se considera de la misma manera que el grupo alquilo.  </a:t>
            </a:r>
          </a:p>
          <a:p>
            <a:pPr defTabSz="912813"/>
            <a:r>
              <a:rPr lang="es-ES" sz="2000" dirty="0">
                <a:solidFill>
                  <a:srgbClr val="17375E"/>
                </a:solidFill>
                <a:latin typeface="+mn-lt"/>
                <a:cs typeface="Times New Roman" pitchFamily="18" charset="0"/>
              </a:rPr>
              <a:t>Ej.: el bromoetano : Br-CH</a:t>
            </a:r>
            <a:r>
              <a:rPr lang="es-ES" sz="2000" baseline="-30000" dirty="0">
                <a:solidFill>
                  <a:srgbClr val="17375E"/>
                </a:solidFill>
                <a:latin typeface="+mn-lt"/>
                <a:cs typeface="Times New Roman" pitchFamily="18" charset="0"/>
              </a:rPr>
              <a:t>2</a:t>
            </a:r>
            <a:r>
              <a:rPr lang="es-ES" sz="2000" dirty="0">
                <a:solidFill>
                  <a:srgbClr val="17375E"/>
                </a:solidFill>
                <a:latin typeface="+mn-lt"/>
                <a:cs typeface="Times New Roman" pitchFamily="18" charset="0"/>
              </a:rPr>
              <a:t>-CH</a:t>
            </a:r>
            <a:r>
              <a:rPr lang="es-ES" sz="2000" baseline="-30000" dirty="0">
                <a:solidFill>
                  <a:srgbClr val="17375E"/>
                </a:solidFill>
                <a:latin typeface="+mn-lt"/>
                <a:cs typeface="Times New Roman" pitchFamily="18" charset="0"/>
              </a:rPr>
              <a:t>3</a:t>
            </a:r>
            <a:r>
              <a:rPr lang="es-ES" sz="2000" dirty="0">
                <a:solidFill>
                  <a:srgbClr val="17375E"/>
                </a:solidFill>
                <a:latin typeface="+mn-lt"/>
                <a:cs typeface="Times New Roman" pitchFamily="18" charset="0"/>
              </a:rPr>
              <a:t> </a:t>
            </a:r>
          </a:p>
          <a:p>
            <a:pPr defTabSz="912813"/>
            <a:endParaRPr lang="es-ES" sz="2000" dirty="0">
              <a:solidFill>
                <a:srgbClr val="17375E"/>
              </a:solidFill>
              <a:latin typeface="+mn-lt"/>
              <a:cs typeface="Times New Roman" pitchFamily="18" charset="0"/>
            </a:endParaRPr>
          </a:p>
          <a:p>
            <a:pPr algn="just" defTabSz="912813"/>
            <a:r>
              <a:rPr lang="es-ES" sz="2000" i="1" u="sng" dirty="0">
                <a:solidFill>
                  <a:srgbClr val="17375E"/>
                </a:solidFill>
                <a:latin typeface="+mn-lt"/>
                <a:cs typeface="Times New Roman" pitchFamily="18" charset="0"/>
              </a:rPr>
              <a:t>Notas :</a:t>
            </a:r>
            <a:r>
              <a:rPr lang="es-ES" sz="2000" dirty="0">
                <a:solidFill>
                  <a:srgbClr val="17375E"/>
                </a:solidFill>
                <a:latin typeface="+mn-lt"/>
                <a:cs typeface="Times New Roman" pitchFamily="18" charset="0"/>
              </a:rPr>
              <a:t> </a:t>
            </a:r>
          </a:p>
          <a:p>
            <a:pPr algn="just" defTabSz="912813"/>
            <a:endParaRPr lang="es-ES" sz="2000" dirty="0">
              <a:solidFill>
                <a:srgbClr val="17375E"/>
              </a:solidFill>
              <a:latin typeface="+mn-lt"/>
              <a:cs typeface="Times New Roman" pitchFamily="18" charset="0"/>
            </a:endParaRPr>
          </a:p>
          <a:p>
            <a:pPr algn="just" defTabSz="912813">
              <a:lnSpc>
                <a:spcPct val="105000"/>
              </a:lnSpc>
              <a:buFontTx/>
              <a:buChar char="-"/>
            </a:pPr>
            <a:r>
              <a:rPr lang="es-ES" sz="2000" dirty="0">
                <a:solidFill>
                  <a:srgbClr val="17375E"/>
                </a:solidFill>
                <a:latin typeface="+mn-lt"/>
                <a:cs typeface="Times New Roman" pitchFamily="18" charset="0"/>
              </a:rPr>
              <a:t> Antes se consideraba a los haloalcanos como  </a:t>
            </a:r>
            <a:r>
              <a:rPr lang="es-ES" sz="2000" b="1" dirty="0">
                <a:solidFill>
                  <a:srgbClr val="17375E"/>
                </a:solidFill>
                <a:latin typeface="+mn-lt"/>
                <a:cs typeface="Times New Roman" pitchFamily="18" charset="0"/>
              </a:rPr>
              <a:t>haluros</a:t>
            </a:r>
            <a:r>
              <a:rPr lang="es-ES" sz="2000" dirty="0">
                <a:solidFill>
                  <a:srgbClr val="17375E"/>
                </a:solidFill>
                <a:latin typeface="+mn-lt"/>
                <a:cs typeface="Times New Roman" pitchFamily="18" charset="0"/>
              </a:rPr>
              <a:t> o </a:t>
            </a:r>
            <a:r>
              <a:rPr lang="es-ES" sz="2000" b="1" dirty="0">
                <a:solidFill>
                  <a:srgbClr val="17375E"/>
                </a:solidFill>
                <a:latin typeface="+mn-lt"/>
                <a:cs typeface="Times New Roman" pitchFamily="18" charset="0"/>
              </a:rPr>
              <a:t> halogenuros de alquilo. </a:t>
            </a:r>
            <a:r>
              <a:rPr lang="es-ES" sz="2000" dirty="0">
                <a:solidFill>
                  <a:srgbClr val="17375E"/>
                </a:solidFill>
                <a:latin typeface="+mn-lt"/>
                <a:cs typeface="Times New Roman" pitchFamily="18" charset="0"/>
              </a:rPr>
              <a:t> Se pueden encontrar compuestos llamados según esta regla .</a:t>
            </a:r>
          </a:p>
          <a:p>
            <a:pPr defTabSz="912813">
              <a:lnSpc>
                <a:spcPct val="105000"/>
              </a:lnSpc>
            </a:pPr>
            <a:r>
              <a:rPr lang="es-ES" sz="2000" dirty="0">
                <a:solidFill>
                  <a:srgbClr val="17375E"/>
                </a:solidFill>
                <a:latin typeface="+mn-lt"/>
                <a:cs typeface="Times New Roman" pitchFamily="18" charset="0"/>
              </a:rPr>
              <a:t>Ej : CH</a:t>
            </a:r>
            <a:r>
              <a:rPr lang="es-ES" sz="2000" baseline="-30000" dirty="0">
                <a:solidFill>
                  <a:srgbClr val="17375E"/>
                </a:solidFill>
                <a:latin typeface="+mn-lt"/>
                <a:cs typeface="Times New Roman" pitchFamily="18" charset="0"/>
              </a:rPr>
              <a:t>3</a:t>
            </a:r>
            <a:r>
              <a:rPr lang="es-ES" sz="2000" dirty="0">
                <a:solidFill>
                  <a:srgbClr val="17375E"/>
                </a:solidFill>
                <a:latin typeface="+mn-lt"/>
                <a:cs typeface="Times New Roman" pitchFamily="18" charset="0"/>
              </a:rPr>
              <a:t>-I : yoduro  de metilo  (en lugar de yodometano).</a:t>
            </a:r>
          </a:p>
          <a:p>
            <a:pPr defTabSz="912813">
              <a:lnSpc>
                <a:spcPct val="105000"/>
              </a:lnSpc>
            </a:pPr>
            <a:endParaRPr lang="es-ES" sz="2000" dirty="0">
              <a:solidFill>
                <a:srgbClr val="17375E"/>
              </a:solidFill>
              <a:latin typeface="+mn-lt"/>
              <a:cs typeface="Times New Roman" pitchFamily="18" charset="0"/>
            </a:endParaRPr>
          </a:p>
          <a:p>
            <a:pPr algn="just" defTabSz="912813">
              <a:lnSpc>
                <a:spcPct val="105000"/>
              </a:lnSpc>
              <a:spcBef>
                <a:spcPct val="20000"/>
              </a:spcBef>
              <a:buFontTx/>
              <a:buChar char="-"/>
            </a:pPr>
            <a:r>
              <a:rPr lang="es-ES" sz="2000" dirty="0">
                <a:solidFill>
                  <a:srgbClr val="17375E"/>
                </a:solidFill>
                <a:latin typeface="+mn-lt"/>
                <a:cs typeface="Times New Roman" pitchFamily="18" charset="0"/>
              </a:rPr>
              <a:t> Algunos disolventes siguen teniendo nombres convencionales  tal como: CCl</a:t>
            </a:r>
            <a:r>
              <a:rPr lang="es-ES" sz="2000" baseline="-30000" dirty="0">
                <a:solidFill>
                  <a:srgbClr val="17375E"/>
                </a:solidFill>
                <a:latin typeface="+mn-lt"/>
                <a:cs typeface="Times New Roman" pitchFamily="18" charset="0"/>
              </a:rPr>
              <a:t>4</a:t>
            </a:r>
            <a:r>
              <a:rPr lang="es-ES" sz="2000" dirty="0">
                <a:solidFill>
                  <a:srgbClr val="17375E"/>
                </a:solidFill>
                <a:latin typeface="+mn-lt"/>
                <a:cs typeface="Times New Roman" pitchFamily="18" charset="0"/>
              </a:rPr>
              <a:t>: tetracloruro de carbono; CHCl</a:t>
            </a:r>
            <a:r>
              <a:rPr lang="es-ES" sz="2000" baseline="-30000" dirty="0">
                <a:solidFill>
                  <a:srgbClr val="17375E"/>
                </a:solidFill>
                <a:latin typeface="+mn-lt"/>
                <a:cs typeface="Times New Roman" pitchFamily="18" charset="0"/>
              </a:rPr>
              <a:t>3</a:t>
            </a:r>
            <a:r>
              <a:rPr lang="es-ES" sz="2000" dirty="0">
                <a:solidFill>
                  <a:srgbClr val="17375E"/>
                </a:solidFill>
                <a:latin typeface="+mn-lt"/>
                <a:cs typeface="Times New Roman" pitchFamily="18" charset="0"/>
              </a:rPr>
              <a:t>: Cloroformo ;</a:t>
            </a:r>
            <a:br>
              <a:rPr lang="es-ES" sz="2000" dirty="0">
                <a:solidFill>
                  <a:srgbClr val="17375E"/>
                </a:solidFill>
                <a:latin typeface="+mn-lt"/>
                <a:cs typeface="Times New Roman" pitchFamily="18" charset="0"/>
              </a:rPr>
            </a:br>
            <a:r>
              <a:rPr lang="es-ES" sz="2000" dirty="0">
                <a:solidFill>
                  <a:srgbClr val="17375E"/>
                </a:solidFill>
                <a:latin typeface="+mn-lt"/>
                <a:cs typeface="Times New Roman" pitchFamily="18" charset="0"/>
              </a:rPr>
              <a:t>CH</a:t>
            </a:r>
            <a:r>
              <a:rPr lang="es-ES" sz="2000" baseline="-30000" dirty="0">
                <a:solidFill>
                  <a:srgbClr val="17375E"/>
                </a:solidFill>
                <a:latin typeface="+mn-lt"/>
                <a:cs typeface="Times New Roman" pitchFamily="18" charset="0"/>
              </a:rPr>
              <a:t>2</a:t>
            </a:r>
            <a:r>
              <a:rPr lang="es-ES" sz="2000" dirty="0">
                <a:solidFill>
                  <a:srgbClr val="17375E"/>
                </a:solidFill>
                <a:latin typeface="+mn-lt"/>
                <a:cs typeface="Times New Roman" pitchFamily="18" charset="0"/>
              </a:rPr>
              <a:t>Cl</a:t>
            </a:r>
            <a:r>
              <a:rPr lang="es-ES" sz="2000" baseline="-30000" dirty="0">
                <a:solidFill>
                  <a:srgbClr val="17375E"/>
                </a:solidFill>
                <a:latin typeface="+mn-lt"/>
                <a:cs typeface="Times New Roman" pitchFamily="18" charset="0"/>
              </a:rPr>
              <a:t>2</a:t>
            </a:r>
            <a:r>
              <a:rPr lang="es-ES" sz="2000" dirty="0">
                <a:solidFill>
                  <a:srgbClr val="17375E"/>
                </a:solidFill>
                <a:latin typeface="+mn-lt"/>
                <a:cs typeface="Times New Roman" pitchFamily="18" charset="0"/>
              </a:rPr>
              <a:t> : Cloruro de metileno.</a:t>
            </a:r>
          </a:p>
        </p:txBody>
      </p:sp>
      <p:sp>
        <p:nvSpPr>
          <p:cNvPr id="4" name="Título 3"/>
          <p:cNvSpPr>
            <a:spLocks noGrp="1"/>
          </p:cNvSpPr>
          <p:nvPr>
            <p:ph type="title"/>
          </p:nvPr>
        </p:nvSpPr>
        <p:spPr/>
        <p:txBody>
          <a:bodyPr/>
          <a:lstStyle/>
          <a:p>
            <a:r>
              <a:rPr lang="es-ES_tradnl" dirty="0" smtClean="0"/>
              <a:t>LA NOMENCLATURA DE LOS HALOALCANOS</a:t>
            </a:r>
            <a:endParaRPr lang="es-ES_tradn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9" name="Text Box 6"/>
          <p:cNvSpPr txBox="1">
            <a:spLocks noChangeArrowheads="1"/>
          </p:cNvSpPr>
          <p:nvPr/>
        </p:nvSpPr>
        <p:spPr bwMode="auto">
          <a:xfrm>
            <a:off x="228600" y="1600200"/>
            <a:ext cx="8342313" cy="2557463"/>
          </a:xfrm>
          <a:prstGeom prst="rect">
            <a:avLst/>
          </a:prstGeom>
          <a:noFill/>
          <a:ln w="9525">
            <a:noFill/>
            <a:miter lim="800000"/>
            <a:headEnd/>
            <a:tailEnd/>
          </a:ln>
        </p:spPr>
        <p:txBody>
          <a:bodyPr lIns="91424" tIns="45712" rIns="91424" bIns="45712">
            <a:spAutoFit/>
          </a:bodyPr>
          <a:lstStyle/>
          <a:p>
            <a:pPr algn="just" defTabSz="912813">
              <a:lnSpc>
                <a:spcPct val="120000"/>
              </a:lnSpc>
              <a:spcBef>
                <a:spcPct val="25000"/>
              </a:spcBef>
            </a:pPr>
            <a:r>
              <a:rPr lang="es-ES" dirty="0">
                <a:solidFill>
                  <a:srgbClr val="17375E"/>
                </a:solidFill>
                <a:latin typeface="+mn-lt"/>
                <a:cs typeface="Times New Roman" pitchFamily="18" charset="0"/>
              </a:rPr>
              <a:t>Los compuestos órganometálicos implican uno o más enlaces carbono-metal.</a:t>
            </a:r>
          </a:p>
          <a:p>
            <a:pPr algn="just" defTabSz="912813">
              <a:lnSpc>
                <a:spcPct val="150000"/>
              </a:lnSpc>
              <a:spcBef>
                <a:spcPct val="25000"/>
              </a:spcBef>
            </a:pPr>
            <a:r>
              <a:rPr lang="es-ES" dirty="0">
                <a:solidFill>
                  <a:srgbClr val="17375E"/>
                </a:solidFill>
                <a:latin typeface="+mn-lt"/>
                <a:cs typeface="Times New Roman" pitchFamily="18" charset="0"/>
              </a:rPr>
              <a:t>	Si son de la forma R-MX (M : metal; X : halógeno), son los </a:t>
            </a:r>
            <a:r>
              <a:rPr lang="es-ES" dirty="0">
                <a:solidFill>
                  <a:srgbClr val="000000"/>
                </a:solidFill>
                <a:latin typeface="+mn-lt"/>
                <a:cs typeface="Times New Roman" pitchFamily="18" charset="0"/>
              </a:rPr>
              <a:t>"</a:t>
            </a:r>
            <a:r>
              <a:rPr lang="es-ES" dirty="0">
                <a:solidFill>
                  <a:srgbClr val="FF3300"/>
                </a:solidFill>
                <a:latin typeface="+mn-lt"/>
                <a:cs typeface="Times New Roman" pitchFamily="18" charset="0"/>
              </a:rPr>
              <a:t>halogenuros del alquilmetal</a:t>
            </a:r>
            <a:r>
              <a:rPr lang="es-ES" dirty="0">
                <a:solidFill>
                  <a:srgbClr val="000000"/>
                </a:solidFill>
                <a:latin typeface="+mn-lt"/>
                <a:cs typeface="Times New Roman" pitchFamily="18" charset="0"/>
              </a:rPr>
              <a:t>".</a:t>
            </a:r>
          </a:p>
          <a:p>
            <a:pPr defTabSz="912813">
              <a:lnSpc>
                <a:spcPct val="120000"/>
              </a:lnSpc>
              <a:spcBef>
                <a:spcPct val="25000"/>
              </a:spcBef>
            </a:pPr>
            <a:r>
              <a:rPr lang="es-ES" dirty="0">
                <a:solidFill>
                  <a:srgbClr val="17375E"/>
                </a:solidFill>
                <a:latin typeface="+mn-lt"/>
                <a:cs typeface="Times New Roman" pitchFamily="18" charset="0"/>
              </a:rPr>
              <a:t>Ej. : </a:t>
            </a:r>
            <a:r>
              <a:rPr lang="es-ES" dirty="0">
                <a:solidFill>
                  <a:srgbClr val="0000FF"/>
                </a:solidFill>
                <a:latin typeface="+mn-lt"/>
                <a:cs typeface="Times New Roman" pitchFamily="18" charset="0"/>
              </a:rPr>
              <a:t>CH</a:t>
            </a:r>
            <a:r>
              <a:rPr lang="es-ES" baseline="-30000" dirty="0">
                <a:solidFill>
                  <a:srgbClr val="0000FF"/>
                </a:solidFill>
                <a:latin typeface="+mn-lt"/>
                <a:cs typeface="Times New Roman" pitchFamily="18" charset="0"/>
              </a:rPr>
              <a:t>3</a:t>
            </a:r>
            <a:r>
              <a:rPr lang="es-ES" dirty="0">
                <a:solidFill>
                  <a:srgbClr val="0000FF"/>
                </a:solidFill>
                <a:latin typeface="+mn-lt"/>
                <a:cs typeface="Times New Roman" pitchFamily="18" charset="0"/>
              </a:rPr>
              <a:t>-CH</a:t>
            </a:r>
            <a:r>
              <a:rPr lang="es-ES" baseline="-30000" dirty="0">
                <a:solidFill>
                  <a:srgbClr val="0000FF"/>
                </a:solidFill>
                <a:latin typeface="+mn-lt"/>
                <a:cs typeface="Times New Roman" pitchFamily="18" charset="0"/>
              </a:rPr>
              <a:t>2</a:t>
            </a:r>
            <a:r>
              <a:rPr lang="es-ES" dirty="0">
                <a:solidFill>
                  <a:srgbClr val="000000"/>
                </a:solidFill>
                <a:latin typeface="+mn-lt"/>
                <a:cs typeface="Times New Roman" pitchFamily="18" charset="0"/>
              </a:rPr>
              <a:t>-</a:t>
            </a:r>
            <a:r>
              <a:rPr lang="es-ES" dirty="0">
                <a:solidFill>
                  <a:srgbClr val="FF0000"/>
                </a:solidFill>
                <a:latin typeface="+mn-lt"/>
                <a:cs typeface="Times New Roman" pitchFamily="18" charset="0"/>
              </a:rPr>
              <a:t>Mg</a:t>
            </a:r>
            <a:r>
              <a:rPr lang="es-ES" dirty="0">
                <a:solidFill>
                  <a:schemeClr val="accent1"/>
                </a:solidFill>
                <a:latin typeface="+mn-lt"/>
                <a:cs typeface="Times New Roman" pitchFamily="18" charset="0"/>
              </a:rPr>
              <a:t>I</a:t>
            </a:r>
            <a:r>
              <a:rPr lang="es-ES" dirty="0">
                <a:solidFill>
                  <a:srgbClr val="000000"/>
                </a:solidFill>
                <a:latin typeface="+mn-lt"/>
                <a:cs typeface="Times New Roman" pitchFamily="18" charset="0"/>
              </a:rPr>
              <a:t>   </a:t>
            </a:r>
            <a:r>
              <a:rPr lang="es-ES" dirty="0">
                <a:solidFill>
                  <a:srgbClr val="00CC99"/>
                </a:solidFill>
                <a:latin typeface="+mn-lt"/>
                <a:cs typeface="Times New Roman" pitchFamily="18" charset="0"/>
              </a:rPr>
              <a:t>yoduro</a:t>
            </a:r>
            <a:r>
              <a:rPr lang="es-ES" dirty="0">
                <a:solidFill>
                  <a:srgbClr val="000000"/>
                </a:solidFill>
                <a:latin typeface="+mn-lt"/>
                <a:cs typeface="Times New Roman" pitchFamily="18" charset="0"/>
              </a:rPr>
              <a:t> del </a:t>
            </a:r>
            <a:r>
              <a:rPr lang="es-ES" dirty="0">
                <a:solidFill>
                  <a:srgbClr val="0000FF"/>
                </a:solidFill>
                <a:latin typeface="+mn-lt"/>
                <a:cs typeface="Times New Roman" pitchFamily="18" charset="0"/>
              </a:rPr>
              <a:t>Etil</a:t>
            </a:r>
            <a:r>
              <a:rPr lang="es-ES" dirty="0">
                <a:solidFill>
                  <a:srgbClr val="FF0000"/>
                </a:solidFill>
                <a:latin typeface="+mn-lt"/>
                <a:cs typeface="Times New Roman" pitchFamily="18" charset="0"/>
              </a:rPr>
              <a:t>magnesio</a:t>
            </a:r>
            <a:r>
              <a:rPr lang="es-ES" dirty="0">
                <a:solidFill>
                  <a:srgbClr val="000000"/>
                </a:solidFill>
                <a:latin typeface="+mn-lt"/>
                <a:cs typeface="Times New Roman" pitchFamily="18" charset="0"/>
              </a:rPr>
              <a:t> </a:t>
            </a:r>
            <a:endParaRPr lang="es-ES" dirty="0">
              <a:latin typeface="+mn-lt"/>
              <a:cs typeface="Times New Roman" pitchFamily="18" charset="0"/>
            </a:endParaRPr>
          </a:p>
          <a:p>
            <a:pPr algn="just" defTabSz="912813">
              <a:lnSpc>
                <a:spcPct val="130000"/>
              </a:lnSpc>
              <a:spcBef>
                <a:spcPct val="25000"/>
              </a:spcBef>
            </a:pPr>
            <a:r>
              <a:rPr lang="es-ES" dirty="0">
                <a:solidFill>
                  <a:srgbClr val="000000"/>
                </a:solidFill>
                <a:latin typeface="+mn-lt"/>
                <a:cs typeface="Times New Roman" pitchFamily="18" charset="0"/>
              </a:rPr>
              <a:t>	</a:t>
            </a:r>
            <a:r>
              <a:rPr lang="es-ES" dirty="0">
                <a:solidFill>
                  <a:srgbClr val="17375E"/>
                </a:solidFill>
                <a:latin typeface="+mn-lt"/>
                <a:cs typeface="Times New Roman" pitchFamily="18" charset="0"/>
              </a:rPr>
              <a:t>Si tienen la forma R-M-R son Alquilmetales</a:t>
            </a:r>
          </a:p>
          <a:p>
            <a:pPr defTabSz="912813">
              <a:lnSpc>
                <a:spcPct val="120000"/>
              </a:lnSpc>
              <a:spcBef>
                <a:spcPct val="25000"/>
              </a:spcBef>
            </a:pPr>
            <a:r>
              <a:rPr lang="es-ES" dirty="0">
                <a:solidFill>
                  <a:srgbClr val="17375E"/>
                </a:solidFill>
                <a:latin typeface="+mn-lt"/>
                <a:cs typeface="Times New Roman" pitchFamily="18" charset="0"/>
              </a:rPr>
              <a:t>Ej. : </a:t>
            </a:r>
            <a:r>
              <a:rPr lang="es-ES" dirty="0">
                <a:solidFill>
                  <a:srgbClr val="0000FF"/>
                </a:solidFill>
                <a:latin typeface="+mn-lt"/>
                <a:cs typeface="Times New Roman" pitchFamily="18" charset="0"/>
              </a:rPr>
              <a:t>CH</a:t>
            </a:r>
            <a:r>
              <a:rPr lang="es-ES" baseline="-30000" dirty="0">
                <a:solidFill>
                  <a:srgbClr val="0000FF"/>
                </a:solidFill>
                <a:latin typeface="+mn-lt"/>
                <a:cs typeface="Times New Roman" pitchFamily="18" charset="0"/>
              </a:rPr>
              <a:t>3</a:t>
            </a:r>
            <a:r>
              <a:rPr lang="es-ES" dirty="0">
                <a:solidFill>
                  <a:srgbClr val="000000"/>
                </a:solidFill>
                <a:latin typeface="+mn-lt"/>
                <a:cs typeface="Times New Roman" pitchFamily="18" charset="0"/>
              </a:rPr>
              <a:t>-</a:t>
            </a:r>
            <a:r>
              <a:rPr lang="es-ES" dirty="0">
                <a:solidFill>
                  <a:srgbClr val="FF0000"/>
                </a:solidFill>
                <a:latin typeface="+mn-lt"/>
                <a:cs typeface="Times New Roman" pitchFamily="18" charset="0"/>
              </a:rPr>
              <a:t>Cd</a:t>
            </a:r>
            <a:r>
              <a:rPr lang="es-ES" dirty="0">
                <a:solidFill>
                  <a:srgbClr val="000000"/>
                </a:solidFill>
                <a:latin typeface="+mn-lt"/>
                <a:cs typeface="Times New Roman" pitchFamily="18" charset="0"/>
              </a:rPr>
              <a:t>-</a:t>
            </a:r>
            <a:r>
              <a:rPr lang="es-ES" dirty="0">
                <a:solidFill>
                  <a:srgbClr val="0000FF"/>
                </a:solidFill>
                <a:latin typeface="+mn-lt"/>
                <a:cs typeface="Times New Roman" pitchFamily="18" charset="0"/>
              </a:rPr>
              <a:t>CH</a:t>
            </a:r>
            <a:r>
              <a:rPr lang="es-ES" baseline="-30000" dirty="0">
                <a:solidFill>
                  <a:srgbClr val="0000FF"/>
                </a:solidFill>
                <a:latin typeface="+mn-lt"/>
                <a:cs typeface="Times New Roman" pitchFamily="18" charset="0"/>
              </a:rPr>
              <a:t>3</a:t>
            </a:r>
            <a:r>
              <a:rPr lang="es-ES" dirty="0">
                <a:solidFill>
                  <a:srgbClr val="000000"/>
                </a:solidFill>
                <a:latin typeface="+mn-lt"/>
                <a:cs typeface="Times New Roman" pitchFamily="18" charset="0"/>
              </a:rPr>
              <a:t> </a:t>
            </a:r>
            <a:r>
              <a:rPr lang="es-ES" dirty="0">
                <a:solidFill>
                  <a:srgbClr val="0000FF"/>
                </a:solidFill>
                <a:latin typeface="+mn-lt"/>
                <a:cs typeface="Times New Roman" pitchFamily="18" charset="0"/>
              </a:rPr>
              <a:t>dimetil</a:t>
            </a:r>
            <a:r>
              <a:rPr lang="es-ES" dirty="0">
                <a:solidFill>
                  <a:srgbClr val="FF0000"/>
                </a:solidFill>
                <a:latin typeface="+mn-lt"/>
                <a:cs typeface="Times New Roman" pitchFamily="18" charset="0"/>
              </a:rPr>
              <a:t>cadmio</a:t>
            </a:r>
            <a:r>
              <a:rPr lang="es-ES" dirty="0">
                <a:solidFill>
                  <a:srgbClr val="000000"/>
                </a:solidFill>
                <a:latin typeface="+mn-lt"/>
                <a:cs typeface="Times New Roman" pitchFamily="18" charset="0"/>
              </a:rPr>
              <a:t> </a:t>
            </a:r>
          </a:p>
        </p:txBody>
      </p:sp>
      <p:sp>
        <p:nvSpPr>
          <p:cNvPr id="4" name="Título 3"/>
          <p:cNvSpPr>
            <a:spLocks noGrp="1"/>
          </p:cNvSpPr>
          <p:nvPr>
            <p:ph type="title"/>
          </p:nvPr>
        </p:nvSpPr>
        <p:spPr/>
        <p:txBody>
          <a:bodyPr/>
          <a:lstStyle/>
          <a:p>
            <a:r>
              <a:rPr lang="es-ES_tradnl" dirty="0" smtClean="0"/>
              <a:t>LA NOMENCLATURA DE LOS COMPUESTOS ORGANOMETÁLICOS</a:t>
            </a:r>
            <a:endParaRPr lang="es-ES_tradn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3" name="Text Box 2"/>
          <p:cNvSpPr txBox="1">
            <a:spLocks noChangeArrowheads="1"/>
          </p:cNvSpPr>
          <p:nvPr/>
        </p:nvSpPr>
        <p:spPr bwMode="auto">
          <a:xfrm>
            <a:off x="155575" y="1257300"/>
            <a:ext cx="8836025" cy="2606675"/>
          </a:xfrm>
          <a:prstGeom prst="rect">
            <a:avLst/>
          </a:prstGeom>
          <a:noFill/>
          <a:ln w="9525">
            <a:noFill/>
            <a:miter lim="800000"/>
            <a:headEnd/>
            <a:tailEnd/>
          </a:ln>
        </p:spPr>
        <p:txBody>
          <a:bodyPr lIns="91424" tIns="45712" rIns="91424" bIns="45712">
            <a:spAutoFit/>
          </a:bodyPr>
          <a:lstStyle/>
          <a:p>
            <a:pPr algn="just" defTabSz="912813">
              <a:lnSpc>
                <a:spcPct val="120000"/>
              </a:lnSpc>
              <a:spcBef>
                <a:spcPct val="25000"/>
              </a:spcBef>
            </a:pPr>
            <a:r>
              <a:rPr lang="es-ES" sz="2000" dirty="0">
                <a:solidFill>
                  <a:schemeClr val="tx2">
                    <a:lumMod val="75000"/>
                  </a:schemeClr>
                </a:solidFill>
                <a:latin typeface="+mn-lt"/>
                <a:cs typeface="Times New Roman" pitchFamily="18" charset="0"/>
              </a:rPr>
              <a:t>	</a:t>
            </a:r>
            <a:r>
              <a:rPr lang="es-ES" dirty="0">
                <a:solidFill>
                  <a:schemeClr val="tx2">
                    <a:lumMod val="75000"/>
                  </a:schemeClr>
                </a:solidFill>
                <a:latin typeface="+mn-lt"/>
                <a:cs typeface="Times New Roman" pitchFamily="18" charset="0"/>
              </a:rPr>
              <a:t>Los alcoholes son los compuestos que poseen como función un grupo –OH (hidroxilo) unido a una cadena alifática. Para nombrar los alcoholes se utiliza el sufijo </a:t>
            </a:r>
            <a:r>
              <a:rPr lang="es-ES" i="1" dirty="0">
                <a:solidFill>
                  <a:schemeClr val="tx2">
                    <a:lumMod val="75000"/>
                  </a:schemeClr>
                </a:solidFill>
                <a:latin typeface="+mn-lt"/>
                <a:cs typeface="Times New Roman" pitchFamily="18" charset="0"/>
              </a:rPr>
              <a:t>–ol</a:t>
            </a:r>
            <a:r>
              <a:rPr lang="es-ES" dirty="0">
                <a:solidFill>
                  <a:schemeClr val="tx2">
                    <a:lumMod val="75000"/>
                  </a:schemeClr>
                </a:solidFill>
                <a:latin typeface="+mn-lt"/>
                <a:cs typeface="Times New Roman" pitchFamily="18" charset="0"/>
              </a:rPr>
              <a:t>. Se detecta la cadena que contiene el hidroxilo aunque no sea la más larga de la molécula. Para localizar las posiciones a lo largo de la molécula se numera cada átomo de carbono empezando con el extremo más cercano al grupo OH. </a:t>
            </a:r>
          </a:p>
          <a:p>
            <a:pPr algn="just" defTabSz="912813">
              <a:lnSpc>
                <a:spcPct val="120000"/>
              </a:lnSpc>
              <a:spcBef>
                <a:spcPct val="25000"/>
              </a:spcBef>
            </a:pPr>
            <a:r>
              <a:rPr lang="es-ES" dirty="0">
                <a:solidFill>
                  <a:schemeClr val="tx2">
                    <a:lumMod val="75000"/>
                  </a:schemeClr>
                </a:solidFill>
                <a:latin typeface="+mn-lt"/>
                <a:cs typeface="Times New Roman" pitchFamily="18" charset="0"/>
              </a:rPr>
              <a:t>Los nombres de otros sustituyentes de la cadena pueden añadirse al del alcanol correspondiente como prefijos.</a:t>
            </a:r>
          </a:p>
        </p:txBody>
      </p:sp>
      <p:sp>
        <p:nvSpPr>
          <p:cNvPr id="66564" name="Text Box 8"/>
          <p:cNvSpPr txBox="1">
            <a:spLocks noChangeArrowheads="1"/>
          </p:cNvSpPr>
          <p:nvPr/>
        </p:nvSpPr>
        <p:spPr bwMode="auto">
          <a:xfrm>
            <a:off x="173038" y="4465638"/>
            <a:ext cx="8764587" cy="784814"/>
          </a:xfrm>
          <a:prstGeom prst="rect">
            <a:avLst/>
          </a:prstGeom>
          <a:noFill/>
          <a:ln w="9525">
            <a:noFill/>
            <a:miter lim="800000"/>
            <a:headEnd/>
            <a:tailEnd/>
          </a:ln>
        </p:spPr>
        <p:txBody>
          <a:bodyPr lIns="91424" tIns="45712" rIns="91424" bIns="45712">
            <a:spAutoFit/>
          </a:bodyPr>
          <a:lstStyle/>
          <a:p>
            <a:pPr algn="just" defTabSz="912813">
              <a:lnSpc>
                <a:spcPct val="120000"/>
              </a:lnSpc>
              <a:spcBef>
                <a:spcPct val="25000"/>
              </a:spcBef>
            </a:pPr>
            <a:r>
              <a:rPr lang="es-ES" sz="2000" dirty="0">
                <a:solidFill>
                  <a:srgbClr val="17375E"/>
                </a:solidFill>
                <a:latin typeface="+mn-lt"/>
                <a:cs typeface="Times New Roman" pitchFamily="18" charset="0"/>
              </a:rPr>
              <a:t>	</a:t>
            </a:r>
            <a:r>
              <a:rPr lang="es-ES" dirty="0">
                <a:solidFill>
                  <a:srgbClr val="17375E"/>
                </a:solidFill>
                <a:latin typeface="+mn-lt"/>
                <a:cs typeface="Times New Roman" pitchFamily="18" charset="0"/>
              </a:rPr>
              <a:t>Los alcoholes cíclicos se denominan </a:t>
            </a:r>
            <a:r>
              <a:rPr lang="es-ES" b="1" dirty="0">
                <a:solidFill>
                  <a:srgbClr val="17375E"/>
                </a:solidFill>
                <a:latin typeface="+mn-lt"/>
                <a:cs typeface="Times New Roman" pitchFamily="18" charset="0"/>
              </a:rPr>
              <a:t>cicloalcanoles</a:t>
            </a:r>
            <a:r>
              <a:rPr lang="es-ES" dirty="0">
                <a:solidFill>
                  <a:srgbClr val="17375E"/>
                </a:solidFill>
                <a:latin typeface="+mn-lt"/>
                <a:cs typeface="Times New Roman" pitchFamily="18" charset="0"/>
              </a:rPr>
              <a:t>. En este caso el carbono al cual está unido el grupo funcional recibe automáticamente el número 1. </a:t>
            </a:r>
          </a:p>
        </p:txBody>
      </p:sp>
      <p:sp>
        <p:nvSpPr>
          <p:cNvPr id="66565" name="Text Box 9"/>
          <p:cNvSpPr txBox="1">
            <a:spLocks noChangeArrowheads="1"/>
          </p:cNvSpPr>
          <p:nvPr/>
        </p:nvSpPr>
        <p:spPr bwMode="auto">
          <a:xfrm>
            <a:off x="1054100" y="6054725"/>
            <a:ext cx="5557838" cy="393700"/>
          </a:xfrm>
          <a:prstGeom prst="rect">
            <a:avLst/>
          </a:prstGeom>
          <a:noFill/>
          <a:ln w="9525">
            <a:noFill/>
            <a:miter lim="800000"/>
            <a:headEnd/>
            <a:tailEnd/>
          </a:ln>
        </p:spPr>
        <p:txBody>
          <a:bodyPr wrap="none" lIns="91424" tIns="45712" rIns="91424" bIns="45712">
            <a:spAutoFit/>
          </a:bodyPr>
          <a:lstStyle/>
          <a:p>
            <a:pPr defTabSz="912813">
              <a:lnSpc>
                <a:spcPct val="120000"/>
              </a:lnSpc>
              <a:spcBef>
                <a:spcPct val="25000"/>
              </a:spcBef>
            </a:pPr>
            <a:r>
              <a:rPr lang="es-ES">
                <a:solidFill>
                  <a:srgbClr val="000000"/>
                </a:solidFill>
                <a:cs typeface="Times New Roman" pitchFamily="18" charset="0"/>
              </a:rPr>
              <a:t>Como  sustituyente el grupo OH se llama </a:t>
            </a:r>
            <a:r>
              <a:rPr lang="es-ES" b="1">
                <a:solidFill>
                  <a:srgbClr val="339966"/>
                </a:solidFill>
                <a:cs typeface="Times New Roman" pitchFamily="18" charset="0"/>
              </a:rPr>
              <a:t>hidroxilo.</a:t>
            </a:r>
            <a:r>
              <a:rPr lang="es-ES">
                <a:solidFill>
                  <a:srgbClr val="000000"/>
                </a:solidFill>
                <a:cs typeface="Times New Roman" pitchFamily="18" charset="0"/>
              </a:rPr>
              <a:t> </a:t>
            </a:r>
            <a:endParaRPr lang="es-ES">
              <a:cs typeface="Times New Roman" pitchFamily="18" charset="0"/>
            </a:endParaRPr>
          </a:p>
        </p:txBody>
      </p:sp>
      <p:sp>
        <p:nvSpPr>
          <p:cNvPr id="66566" name="Text Box 10"/>
          <p:cNvSpPr txBox="1">
            <a:spLocks noChangeArrowheads="1"/>
          </p:cNvSpPr>
          <p:nvPr/>
        </p:nvSpPr>
        <p:spPr bwMode="auto">
          <a:xfrm>
            <a:off x="304800" y="990600"/>
            <a:ext cx="4852578" cy="369316"/>
          </a:xfrm>
          <a:prstGeom prst="rect">
            <a:avLst/>
          </a:prstGeom>
          <a:noFill/>
          <a:ln w="9525">
            <a:noFill/>
            <a:miter lim="800000"/>
            <a:headEnd/>
            <a:tailEnd/>
          </a:ln>
        </p:spPr>
        <p:txBody>
          <a:bodyPr wrap="none" lIns="91424" tIns="45712" rIns="91424" bIns="45712">
            <a:spAutoFit/>
          </a:bodyPr>
          <a:lstStyle/>
          <a:p>
            <a:pPr defTabSz="912813"/>
            <a:r>
              <a:rPr lang="es-ES" b="1" i="1" dirty="0">
                <a:solidFill>
                  <a:srgbClr val="17375E"/>
                </a:solidFill>
                <a:latin typeface="+mn-lt"/>
                <a:cs typeface="Times New Roman" pitchFamily="18" charset="0"/>
              </a:rPr>
              <a:t>Denominación : alcan</a:t>
            </a:r>
            <a:r>
              <a:rPr lang="es-ES" b="1" i="1" dirty="0">
                <a:solidFill>
                  <a:srgbClr val="FF0000"/>
                </a:solidFill>
                <a:latin typeface="+mn-lt"/>
                <a:cs typeface="Times New Roman" pitchFamily="18" charset="0"/>
              </a:rPr>
              <a:t>ol</a:t>
            </a:r>
            <a:r>
              <a:rPr lang="es-ES" b="1" i="1" dirty="0">
                <a:solidFill>
                  <a:srgbClr val="17375E"/>
                </a:solidFill>
                <a:latin typeface="+mn-lt"/>
                <a:cs typeface="Times New Roman" pitchFamily="18" charset="0"/>
              </a:rPr>
              <a:t>, Simbolo ROH</a:t>
            </a:r>
            <a:r>
              <a:rPr lang="es-ES" dirty="0">
                <a:solidFill>
                  <a:srgbClr val="17375E"/>
                </a:solidFill>
                <a:latin typeface="+mn-lt"/>
                <a:cs typeface="Times New Roman" pitchFamily="18" charset="0"/>
              </a:rPr>
              <a:t> </a:t>
            </a:r>
          </a:p>
        </p:txBody>
      </p:sp>
      <p:pic>
        <p:nvPicPr>
          <p:cNvPr id="66567" name="Picture 14" descr="MFCD00004743"/>
          <p:cNvPicPr>
            <a:picLocks noChangeAspect="1" noChangeArrowheads="1"/>
          </p:cNvPicPr>
          <p:nvPr/>
        </p:nvPicPr>
        <p:blipFill>
          <a:blip r:embed="rId3"/>
          <a:srcRect/>
          <a:stretch>
            <a:fillRect/>
          </a:stretch>
        </p:blipFill>
        <p:spPr bwMode="auto">
          <a:xfrm>
            <a:off x="5257800" y="3505200"/>
            <a:ext cx="2154237" cy="865187"/>
          </a:xfrm>
          <a:prstGeom prst="rect">
            <a:avLst/>
          </a:prstGeom>
          <a:noFill/>
          <a:ln w="9525">
            <a:noFill/>
            <a:miter lim="800000"/>
            <a:headEnd/>
            <a:tailEnd/>
          </a:ln>
        </p:spPr>
      </p:pic>
      <p:sp>
        <p:nvSpPr>
          <p:cNvPr id="66568" name="Text Box 15"/>
          <p:cNvSpPr txBox="1">
            <a:spLocks noChangeArrowheads="1"/>
          </p:cNvSpPr>
          <p:nvPr/>
        </p:nvSpPr>
        <p:spPr bwMode="auto">
          <a:xfrm>
            <a:off x="3571875" y="3714750"/>
            <a:ext cx="2373313" cy="368300"/>
          </a:xfrm>
          <a:prstGeom prst="rect">
            <a:avLst/>
          </a:prstGeom>
          <a:noFill/>
          <a:ln w="19050">
            <a:noFill/>
            <a:miter lim="800000"/>
            <a:headEnd/>
            <a:tailEnd/>
          </a:ln>
        </p:spPr>
        <p:txBody>
          <a:bodyPr lIns="91424" tIns="45712" rIns="91424" bIns="45712">
            <a:spAutoFit/>
          </a:bodyPr>
          <a:lstStyle/>
          <a:p>
            <a:pPr defTabSz="912813"/>
            <a:r>
              <a:rPr lang="fr-FR" dirty="0">
                <a:solidFill>
                  <a:schemeClr val="tx2">
                    <a:lumMod val="75000"/>
                  </a:schemeClr>
                </a:solidFill>
                <a:latin typeface="+mn-lt"/>
              </a:rPr>
              <a:t>2-Metil</a:t>
            </a:r>
            <a:r>
              <a:rPr lang="fr-FR" dirty="0">
                <a:solidFill>
                  <a:srgbClr val="FF0000"/>
                </a:solidFill>
                <a:latin typeface="+mn-lt"/>
              </a:rPr>
              <a:t>butanol</a:t>
            </a:r>
          </a:p>
        </p:txBody>
      </p:sp>
      <p:grpSp>
        <p:nvGrpSpPr>
          <p:cNvPr id="66569" name="Group 20"/>
          <p:cNvGrpSpPr>
            <a:grpSpLocks/>
          </p:cNvGrpSpPr>
          <p:nvPr/>
        </p:nvGrpSpPr>
        <p:grpSpPr bwMode="auto">
          <a:xfrm>
            <a:off x="4010025" y="5265738"/>
            <a:ext cx="3978275" cy="1114425"/>
            <a:chOff x="2525" y="3430"/>
            <a:chExt cx="2507" cy="702"/>
          </a:xfrm>
        </p:grpSpPr>
        <p:pic>
          <p:nvPicPr>
            <p:cNvPr id="66570" name="Picture 18" descr="MFCD00003857"/>
            <p:cNvPicPr>
              <a:picLocks noChangeAspect="1" noChangeArrowheads="1"/>
            </p:cNvPicPr>
            <p:nvPr/>
          </p:nvPicPr>
          <p:blipFill>
            <a:blip r:embed="rId4"/>
            <a:srcRect/>
            <a:stretch>
              <a:fillRect/>
            </a:stretch>
          </p:blipFill>
          <p:spPr bwMode="auto">
            <a:xfrm>
              <a:off x="4468" y="3430"/>
              <a:ext cx="564" cy="702"/>
            </a:xfrm>
            <a:prstGeom prst="rect">
              <a:avLst/>
            </a:prstGeom>
            <a:noFill/>
            <a:ln w="9525">
              <a:noFill/>
              <a:miter lim="800000"/>
              <a:headEnd/>
              <a:tailEnd/>
            </a:ln>
          </p:spPr>
        </p:pic>
        <p:sp>
          <p:nvSpPr>
            <p:cNvPr id="66571" name="Text Box 19"/>
            <p:cNvSpPr txBox="1">
              <a:spLocks noChangeArrowheads="1"/>
            </p:cNvSpPr>
            <p:nvPr/>
          </p:nvSpPr>
          <p:spPr bwMode="auto">
            <a:xfrm>
              <a:off x="2525" y="3566"/>
              <a:ext cx="1393" cy="241"/>
            </a:xfrm>
            <a:prstGeom prst="rect">
              <a:avLst/>
            </a:prstGeom>
            <a:noFill/>
            <a:ln w="19050">
              <a:noFill/>
              <a:miter lim="800000"/>
              <a:headEnd/>
              <a:tailEnd/>
            </a:ln>
          </p:spPr>
          <p:txBody>
            <a:bodyPr wrap="none" lIns="104306" tIns="52153" rIns="104306" bIns="52153">
              <a:spAutoFit/>
            </a:bodyPr>
            <a:lstStyle/>
            <a:p>
              <a:pPr defTabSz="912813"/>
              <a:r>
                <a:rPr lang="fr-FR" dirty="0">
                  <a:solidFill>
                    <a:srgbClr val="17375E"/>
                  </a:solidFill>
                  <a:latin typeface="+mn-lt"/>
                </a:rPr>
                <a:t>1-Metilcíclo</a:t>
              </a:r>
              <a:r>
                <a:rPr lang="fr-FR" dirty="0">
                  <a:solidFill>
                    <a:srgbClr val="FF0000"/>
                  </a:solidFill>
                  <a:latin typeface="+mn-lt"/>
                </a:rPr>
                <a:t>hexanol</a:t>
              </a:r>
            </a:p>
          </p:txBody>
        </p:sp>
      </p:grpSp>
      <p:sp>
        <p:nvSpPr>
          <p:cNvPr id="12" name="Título 11"/>
          <p:cNvSpPr>
            <a:spLocks noGrp="1"/>
          </p:cNvSpPr>
          <p:nvPr>
            <p:ph type="title"/>
          </p:nvPr>
        </p:nvSpPr>
        <p:spPr/>
        <p:txBody>
          <a:bodyPr/>
          <a:lstStyle/>
          <a:p>
            <a:r>
              <a:rPr lang="es-ES_tradnl" dirty="0" smtClean="0"/>
              <a:t>LA NOMENCLATURA DE LOS ALCOHOLES</a:t>
            </a:r>
            <a:endParaRPr lang="es-ES_tradnl"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Text Box 5"/>
          <p:cNvSpPr txBox="1">
            <a:spLocks noChangeArrowheads="1"/>
          </p:cNvSpPr>
          <p:nvPr/>
        </p:nvSpPr>
        <p:spPr bwMode="auto">
          <a:xfrm>
            <a:off x="323850" y="3363913"/>
            <a:ext cx="8456613" cy="1158875"/>
          </a:xfrm>
          <a:prstGeom prst="rect">
            <a:avLst/>
          </a:prstGeom>
          <a:noFill/>
          <a:ln w="9525">
            <a:noFill/>
            <a:miter lim="800000"/>
            <a:headEnd/>
            <a:tailEnd/>
          </a:ln>
        </p:spPr>
        <p:txBody>
          <a:bodyPr lIns="91424" tIns="45712" rIns="91424" bIns="45712">
            <a:spAutoFit/>
          </a:bodyPr>
          <a:lstStyle/>
          <a:p>
            <a:pPr algn="just" defTabSz="912813">
              <a:lnSpc>
                <a:spcPct val="120000"/>
              </a:lnSpc>
              <a:spcBef>
                <a:spcPct val="25000"/>
              </a:spcBef>
            </a:pPr>
            <a:r>
              <a:rPr lang="es-ES" dirty="0">
                <a:solidFill>
                  <a:schemeClr val="tx2">
                    <a:lumMod val="75000"/>
                  </a:schemeClr>
                </a:solidFill>
                <a:latin typeface="+mn-lt"/>
                <a:cs typeface="Times New Roman" pitchFamily="18" charset="0"/>
              </a:rPr>
              <a:t>	Hay otra forma también de nombrar los alcoholes parecida a los halogenados: </a:t>
            </a:r>
          </a:p>
          <a:p>
            <a:pPr defTabSz="912813">
              <a:lnSpc>
                <a:spcPct val="120000"/>
              </a:lnSpc>
              <a:spcBef>
                <a:spcPct val="25000"/>
              </a:spcBef>
            </a:pPr>
            <a:r>
              <a:rPr lang="es-ES" dirty="0">
                <a:solidFill>
                  <a:schemeClr val="tx2">
                    <a:lumMod val="75000"/>
                  </a:schemeClr>
                </a:solidFill>
                <a:latin typeface="+mn-lt"/>
                <a:cs typeface="Times New Roman" pitchFamily="18" charset="0"/>
              </a:rPr>
              <a:t>Ej. CH</a:t>
            </a:r>
            <a:r>
              <a:rPr lang="es-ES" baseline="-25000" dirty="0">
                <a:solidFill>
                  <a:schemeClr val="tx2">
                    <a:lumMod val="75000"/>
                  </a:schemeClr>
                </a:solidFill>
                <a:latin typeface="+mn-lt"/>
                <a:cs typeface="Times New Roman" pitchFamily="18" charset="0"/>
              </a:rPr>
              <a:t>3</a:t>
            </a:r>
            <a:r>
              <a:rPr lang="es-ES" dirty="0">
                <a:solidFill>
                  <a:schemeClr val="tx2">
                    <a:lumMod val="75000"/>
                  </a:schemeClr>
                </a:solidFill>
                <a:latin typeface="+mn-lt"/>
                <a:cs typeface="Times New Roman" pitchFamily="18" charset="0"/>
              </a:rPr>
              <a:t>OH : </a:t>
            </a:r>
            <a:r>
              <a:rPr lang="es-ES" dirty="0">
                <a:solidFill>
                  <a:srgbClr val="FF0000"/>
                </a:solidFill>
                <a:latin typeface="+mn-lt"/>
                <a:cs typeface="Times New Roman" pitchFamily="18" charset="0"/>
              </a:rPr>
              <a:t>alcohol metílico </a:t>
            </a:r>
            <a:r>
              <a:rPr lang="es-ES" dirty="0">
                <a:solidFill>
                  <a:schemeClr val="tx2">
                    <a:lumMod val="75000"/>
                  </a:schemeClr>
                </a:solidFill>
                <a:latin typeface="+mn-lt"/>
                <a:cs typeface="Times New Roman" pitchFamily="18" charset="0"/>
              </a:rPr>
              <a:t>(metanol)</a:t>
            </a:r>
          </a:p>
        </p:txBody>
      </p:sp>
      <p:sp>
        <p:nvSpPr>
          <p:cNvPr id="16388" name="Text Box 2"/>
          <p:cNvSpPr txBox="1">
            <a:spLocks noChangeArrowheads="1"/>
          </p:cNvSpPr>
          <p:nvPr/>
        </p:nvSpPr>
        <p:spPr bwMode="auto">
          <a:xfrm>
            <a:off x="228600" y="990600"/>
            <a:ext cx="8475663" cy="757238"/>
          </a:xfrm>
          <a:prstGeom prst="rect">
            <a:avLst/>
          </a:prstGeom>
          <a:noFill/>
          <a:ln w="9525">
            <a:noFill/>
            <a:miter lim="800000"/>
            <a:headEnd/>
            <a:tailEnd/>
          </a:ln>
        </p:spPr>
        <p:txBody>
          <a:bodyPr lIns="91424" tIns="45712" rIns="91424" bIns="45712">
            <a:spAutoFit/>
          </a:bodyPr>
          <a:lstStyle/>
          <a:p>
            <a:pPr algn="just" defTabSz="912813">
              <a:lnSpc>
                <a:spcPct val="120000"/>
              </a:lnSpc>
              <a:spcBef>
                <a:spcPct val="25000"/>
              </a:spcBef>
            </a:pPr>
            <a:r>
              <a:rPr lang="es-ES" dirty="0">
                <a:solidFill>
                  <a:srgbClr val="17375E"/>
                </a:solidFill>
                <a:latin typeface="+mn-lt"/>
                <a:cs typeface="Times New Roman" pitchFamily="18" charset="0"/>
              </a:rPr>
              <a:t>	Los  alcoholes se pueden dividir en tres tipos: primarios, secundarios y terciarios y cuyas formas generales son:  </a:t>
            </a:r>
          </a:p>
        </p:txBody>
      </p:sp>
      <p:sp>
        <p:nvSpPr>
          <p:cNvPr id="16389" name="Text Box 4"/>
          <p:cNvSpPr txBox="1">
            <a:spLocks noChangeArrowheads="1"/>
          </p:cNvSpPr>
          <p:nvPr/>
        </p:nvSpPr>
        <p:spPr bwMode="auto">
          <a:xfrm>
            <a:off x="323850" y="4865688"/>
            <a:ext cx="8456613" cy="1089025"/>
          </a:xfrm>
          <a:prstGeom prst="rect">
            <a:avLst/>
          </a:prstGeom>
          <a:noFill/>
          <a:ln w="9525">
            <a:noFill/>
            <a:miter lim="800000"/>
            <a:headEnd/>
            <a:tailEnd/>
          </a:ln>
        </p:spPr>
        <p:txBody>
          <a:bodyPr lIns="91424" tIns="45712" rIns="91424" bIns="45712">
            <a:spAutoFit/>
          </a:bodyPr>
          <a:lstStyle/>
          <a:p>
            <a:pPr algn="just" defTabSz="912813">
              <a:lnSpc>
                <a:spcPct val="120000"/>
              </a:lnSpc>
              <a:spcBef>
                <a:spcPct val="25000"/>
              </a:spcBef>
            </a:pPr>
            <a:r>
              <a:rPr lang="es-ES" dirty="0">
                <a:solidFill>
                  <a:srgbClr val="17375E"/>
                </a:solidFill>
                <a:latin typeface="+mn-lt"/>
                <a:cs typeface="Times New Roman" pitchFamily="18" charset="0"/>
              </a:rPr>
              <a:t>	En los nombres corrientes la posición de sustituyente se indica con una letra griega. En orden alfabético, el carbono que lleva el grupo hidroxilo se señal como α , el carbono vecino β …etc. </a:t>
            </a:r>
          </a:p>
        </p:txBody>
      </p:sp>
      <p:graphicFrame>
        <p:nvGraphicFramePr>
          <p:cNvPr id="16386" name="Object 19"/>
          <p:cNvGraphicFramePr>
            <a:graphicFrameLocks noChangeAspect="1"/>
          </p:cNvGraphicFramePr>
          <p:nvPr/>
        </p:nvGraphicFramePr>
        <p:xfrm>
          <a:off x="1370013" y="1862138"/>
          <a:ext cx="6465887" cy="1292225"/>
        </p:xfrm>
        <a:graphic>
          <a:graphicData uri="http://schemas.openxmlformats.org/presentationml/2006/ole">
            <p:oleObj spid="_x0000_s16386" name="CS ChemDraw Drawing" r:id="rId4" imgW="4076700" imgH="774700" progId="">
              <p:embed/>
            </p:oleObj>
          </a:graphicData>
        </a:graphic>
      </p:graphicFrame>
      <p:sp>
        <p:nvSpPr>
          <p:cNvPr id="8" name="Título 11"/>
          <p:cNvSpPr>
            <a:spLocks noGrp="1"/>
          </p:cNvSpPr>
          <p:nvPr>
            <p:ph type="title"/>
          </p:nvPr>
        </p:nvSpPr>
        <p:spPr>
          <a:xfrm>
            <a:off x="214313" y="300038"/>
            <a:ext cx="8699500" cy="485775"/>
          </a:xfrm>
        </p:spPr>
        <p:txBody>
          <a:bodyPr/>
          <a:lstStyle/>
          <a:p>
            <a:r>
              <a:rPr lang="es-ES_tradnl" dirty="0" smtClean="0"/>
              <a:t>LA NOMENCLATURA DE LOS ALCOHOLES</a:t>
            </a:r>
            <a:endParaRPr lang="es-ES_tradnl"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3" name="Text Box 6"/>
          <p:cNvSpPr txBox="1">
            <a:spLocks noChangeArrowheads="1"/>
          </p:cNvSpPr>
          <p:nvPr/>
        </p:nvSpPr>
        <p:spPr bwMode="auto">
          <a:xfrm>
            <a:off x="357188" y="1000125"/>
            <a:ext cx="6770249" cy="369316"/>
          </a:xfrm>
          <a:prstGeom prst="rect">
            <a:avLst/>
          </a:prstGeom>
          <a:noFill/>
          <a:ln w="9525">
            <a:noFill/>
            <a:miter lim="800000"/>
            <a:headEnd/>
            <a:tailEnd/>
          </a:ln>
        </p:spPr>
        <p:txBody>
          <a:bodyPr wrap="none" lIns="91424" tIns="45712" rIns="91424" bIns="45712">
            <a:spAutoFit/>
          </a:bodyPr>
          <a:lstStyle/>
          <a:p>
            <a:pPr defTabSz="912813"/>
            <a:r>
              <a:rPr lang="es-ES" b="1" i="1" dirty="0">
                <a:solidFill>
                  <a:schemeClr val="tx2">
                    <a:lumMod val="75000"/>
                  </a:schemeClr>
                </a:solidFill>
                <a:latin typeface="+mn-lt"/>
                <a:cs typeface="Times New Roman" pitchFamily="18" charset="0"/>
              </a:rPr>
              <a:t>Éteres, denominación : </a:t>
            </a:r>
            <a:r>
              <a:rPr lang="es-ES" b="1" i="1" dirty="0">
                <a:solidFill>
                  <a:srgbClr val="FF0000"/>
                </a:solidFill>
                <a:latin typeface="+mn-lt"/>
                <a:cs typeface="Times New Roman" pitchFamily="18" charset="0"/>
              </a:rPr>
              <a:t>alqui</a:t>
            </a:r>
            <a:r>
              <a:rPr lang="es-ES" b="1" i="1" dirty="0">
                <a:solidFill>
                  <a:schemeClr val="tx2">
                    <a:lumMod val="75000"/>
                  </a:schemeClr>
                </a:solidFill>
                <a:latin typeface="+mn-lt"/>
                <a:cs typeface="Times New Roman" pitchFamily="18" charset="0"/>
              </a:rPr>
              <a:t>loxi</a:t>
            </a:r>
            <a:r>
              <a:rPr lang="es-ES" b="1" i="1" dirty="0">
                <a:solidFill>
                  <a:srgbClr val="FF0000"/>
                </a:solidFill>
                <a:latin typeface="+mn-lt"/>
                <a:cs typeface="Times New Roman" pitchFamily="18" charset="0"/>
              </a:rPr>
              <a:t>alcano</a:t>
            </a:r>
            <a:r>
              <a:rPr lang="es-ES" b="1" i="1" dirty="0">
                <a:solidFill>
                  <a:schemeClr val="tx2">
                    <a:lumMod val="75000"/>
                  </a:schemeClr>
                </a:solidFill>
                <a:latin typeface="+mn-lt"/>
                <a:cs typeface="Times New Roman" pitchFamily="18" charset="0"/>
              </a:rPr>
              <a:t>, Símbolo ROR'</a:t>
            </a:r>
          </a:p>
        </p:txBody>
      </p:sp>
      <p:sp>
        <p:nvSpPr>
          <p:cNvPr id="17414" name="Text Box 2"/>
          <p:cNvSpPr txBox="1">
            <a:spLocks noChangeArrowheads="1"/>
          </p:cNvSpPr>
          <p:nvPr/>
        </p:nvSpPr>
        <p:spPr bwMode="auto">
          <a:xfrm>
            <a:off x="142875" y="1500188"/>
            <a:ext cx="8858250" cy="1531937"/>
          </a:xfrm>
          <a:prstGeom prst="rect">
            <a:avLst/>
          </a:prstGeom>
          <a:noFill/>
          <a:ln w="9525">
            <a:noFill/>
            <a:miter lim="800000"/>
            <a:headEnd/>
            <a:tailEnd/>
          </a:ln>
        </p:spPr>
        <p:txBody>
          <a:bodyPr lIns="91424" tIns="45712" rIns="91424" bIns="45712">
            <a:spAutoFit/>
          </a:bodyPr>
          <a:lstStyle/>
          <a:p>
            <a:pPr algn="just" defTabSz="912813">
              <a:tabLst>
                <a:tab pos="288925" algn="l"/>
              </a:tabLst>
            </a:pPr>
            <a:r>
              <a:rPr lang="es-ES" dirty="0">
                <a:solidFill>
                  <a:srgbClr val="000000"/>
                </a:solidFill>
                <a:latin typeface="+mn-lt"/>
                <a:cs typeface="Times New Roman" pitchFamily="18" charset="0"/>
              </a:rPr>
              <a:t>	Son los compuestos que poseen un átomo de oxigeno unido a dos radicales iguales o distintos. En la nomenclatura radicálico-funcional, los éteres se nombran con la palabra éter seguida de los dos radicales (aunque se admite citar los radicales, seguidos de </a:t>
            </a:r>
            <a:r>
              <a:rPr lang="es-ES" i="1" dirty="0">
                <a:solidFill>
                  <a:srgbClr val="000000"/>
                </a:solidFill>
                <a:latin typeface="+mn-lt"/>
                <a:cs typeface="Times New Roman" pitchFamily="18" charset="0"/>
              </a:rPr>
              <a:t>–éter</a:t>
            </a:r>
            <a:r>
              <a:rPr lang="es-ES" dirty="0">
                <a:solidFill>
                  <a:srgbClr val="000000"/>
                </a:solidFill>
                <a:latin typeface="+mn-lt"/>
                <a:cs typeface="Times New Roman" pitchFamily="18" charset="0"/>
              </a:rPr>
              <a:t> como sufijo.</a:t>
            </a:r>
          </a:p>
          <a:p>
            <a:pPr defTabSz="912813">
              <a:lnSpc>
                <a:spcPct val="120000"/>
              </a:lnSpc>
              <a:tabLst>
                <a:tab pos="288925" algn="l"/>
              </a:tabLst>
            </a:pPr>
            <a:r>
              <a:rPr lang="es-ES" dirty="0">
                <a:solidFill>
                  <a:srgbClr val="000000"/>
                </a:solidFill>
                <a:latin typeface="+mn-lt"/>
                <a:cs typeface="Times New Roman" pitchFamily="18" charset="0"/>
              </a:rPr>
              <a:t>Ej. CH</a:t>
            </a:r>
            <a:r>
              <a:rPr lang="es-ES" baseline="-30000" dirty="0">
                <a:solidFill>
                  <a:srgbClr val="000000"/>
                </a:solidFill>
                <a:latin typeface="+mn-lt"/>
                <a:cs typeface="Times New Roman" pitchFamily="18" charset="0"/>
              </a:rPr>
              <a:t>3</a:t>
            </a:r>
            <a:r>
              <a:rPr lang="es-ES" dirty="0">
                <a:solidFill>
                  <a:srgbClr val="000000"/>
                </a:solidFill>
                <a:latin typeface="+mn-lt"/>
                <a:cs typeface="Times New Roman" pitchFamily="18" charset="0"/>
              </a:rPr>
              <a:t>OCH</a:t>
            </a:r>
            <a:r>
              <a:rPr lang="es-ES" baseline="-30000" dirty="0">
                <a:solidFill>
                  <a:srgbClr val="000000"/>
                </a:solidFill>
                <a:latin typeface="+mn-lt"/>
                <a:cs typeface="Times New Roman" pitchFamily="18" charset="0"/>
              </a:rPr>
              <a:t>2</a:t>
            </a:r>
            <a:r>
              <a:rPr lang="es-ES" dirty="0">
                <a:solidFill>
                  <a:srgbClr val="000000"/>
                </a:solidFill>
                <a:latin typeface="+mn-lt"/>
                <a:cs typeface="Times New Roman" pitchFamily="18" charset="0"/>
              </a:rPr>
              <a:t>CH</a:t>
            </a:r>
            <a:r>
              <a:rPr lang="es-ES" baseline="-30000" dirty="0">
                <a:solidFill>
                  <a:srgbClr val="000000"/>
                </a:solidFill>
                <a:latin typeface="+mn-lt"/>
                <a:cs typeface="Times New Roman" pitchFamily="18" charset="0"/>
              </a:rPr>
              <a:t>3</a:t>
            </a:r>
            <a:r>
              <a:rPr lang="es-ES" dirty="0">
                <a:solidFill>
                  <a:srgbClr val="000000"/>
                </a:solidFill>
                <a:latin typeface="+mn-lt"/>
                <a:cs typeface="Times New Roman" pitchFamily="18" charset="0"/>
              </a:rPr>
              <a:t> metoxietano (Etil metil éter)</a:t>
            </a:r>
            <a:endParaRPr lang="es-ES" dirty="0">
              <a:latin typeface="+mn-lt"/>
              <a:cs typeface="Times New Roman" pitchFamily="18" charset="0"/>
            </a:endParaRPr>
          </a:p>
        </p:txBody>
      </p:sp>
      <p:sp>
        <p:nvSpPr>
          <p:cNvPr id="17415" name="Text Box 9"/>
          <p:cNvSpPr txBox="1">
            <a:spLocks noChangeArrowheads="1"/>
          </p:cNvSpPr>
          <p:nvPr/>
        </p:nvSpPr>
        <p:spPr bwMode="auto">
          <a:xfrm>
            <a:off x="96838" y="3167063"/>
            <a:ext cx="8904287" cy="923925"/>
          </a:xfrm>
          <a:prstGeom prst="rect">
            <a:avLst/>
          </a:prstGeom>
          <a:noFill/>
          <a:ln w="9525">
            <a:noFill/>
            <a:miter lim="800000"/>
            <a:headEnd/>
            <a:tailEnd/>
          </a:ln>
        </p:spPr>
        <p:txBody>
          <a:bodyPr lIns="91424" tIns="45712" rIns="91424" bIns="45712">
            <a:spAutoFit/>
          </a:bodyPr>
          <a:lstStyle/>
          <a:p>
            <a:pPr algn="just" defTabSz="912813">
              <a:tabLst>
                <a:tab pos="288925" algn="l"/>
              </a:tabLst>
            </a:pPr>
            <a:r>
              <a:rPr lang="es-ES" dirty="0">
                <a:solidFill>
                  <a:schemeClr val="tx2">
                    <a:lumMod val="75000"/>
                  </a:schemeClr>
                </a:solidFill>
                <a:latin typeface="+mn-lt"/>
                <a:cs typeface="Times New Roman" pitchFamily="18" charset="0"/>
              </a:rPr>
              <a:t>	Los alquiloxialcanos se pueden considerar también como derivados de los alcoholes en los cuales el protón hiroxílico se ha reemplazado por un grupo alquilo.</a:t>
            </a:r>
          </a:p>
          <a:p>
            <a:pPr algn="just" defTabSz="912813">
              <a:tabLst>
                <a:tab pos="288925" algn="l"/>
              </a:tabLst>
            </a:pPr>
            <a:r>
              <a:rPr lang="es-ES" dirty="0">
                <a:solidFill>
                  <a:schemeClr val="tx2">
                    <a:lumMod val="75000"/>
                  </a:schemeClr>
                </a:solidFill>
                <a:latin typeface="+mn-lt"/>
                <a:cs typeface="Times New Roman" pitchFamily="18" charset="0"/>
              </a:rPr>
              <a:t>				</a:t>
            </a:r>
            <a:r>
              <a:rPr lang="es-ES_tradnl" dirty="0">
                <a:solidFill>
                  <a:schemeClr val="tx2">
                    <a:lumMod val="75000"/>
                  </a:schemeClr>
                </a:solidFill>
                <a:latin typeface="+mn-lt"/>
                <a:cs typeface="Times New Roman" pitchFamily="18" charset="0"/>
              </a:rPr>
              <a:t>Ej. óxido de etilo y metilo</a:t>
            </a:r>
            <a:endParaRPr lang="es-ES" dirty="0">
              <a:solidFill>
                <a:schemeClr val="tx2">
                  <a:lumMod val="75000"/>
                </a:schemeClr>
              </a:solidFill>
              <a:latin typeface="+mn-lt"/>
              <a:cs typeface="Times New Roman" pitchFamily="18" charset="0"/>
            </a:endParaRPr>
          </a:p>
        </p:txBody>
      </p:sp>
      <p:graphicFrame>
        <p:nvGraphicFramePr>
          <p:cNvPr id="17410" name="Object 18"/>
          <p:cNvGraphicFramePr>
            <a:graphicFrameLocks noChangeAspect="1"/>
          </p:cNvGraphicFramePr>
          <p:nvPr/>
        </p:nvGraphicFramePr>
        <p:xfrm>
          <a:off x="815975" y="4500563"/>
          <a:ext cx="1846263" cy="917575"/>
        </p:xfrm>
        <a:graphic>
          <a:graphicData uri="http://schemas.openxmlformats.org/presentationml/2006/ole">
            <p:oleObj spid="_x0000_s17410" name="CS ChemDraw Drawing" r:id="rId4" imgW="1765300" imgH="838200" progId="">
              <p:embed/>
            </p:oleObj>
          </a:graphicData>
        </a:graphic>
      </p:graphicFrame>
      <p:graphicFrame>
        <p:nvGraphicFramePr>
          <p:cNvPr id="17411" name="Object 19"/>
          <p:cNvGraphicFramePr>
            <a:graphicFrameLocks noChangeAspect="1"/>
          </p:cNvGraphicFramePr>
          <p:nvPr/>
        </p:nvGraphicFramePr>
        <p:xfrm>
          <a:off x="6172200" y="4500563"/>
          <a:ext cx="2647950" cy="849312"/>
        </p:xfrm>
        <a:graphic>
          <a:graphicData uri="http://schemas.openxmlformats.org/presentationml/2006/ole">
            <p:oleObj spid="_x0000_s17411" name="CS ChemDraw Drawing" r:id="rId5" imgW="1739900" imgH="520700" progId="">
              <p:embed/>
            </p:oleObj>
          </a:graphicData>
        </a:graphic>
      </p:graphicFrame>
      <p:graphicFrame>
        <p:nvGraphicFramePr>
          <p:cNvPr id="17412" name="Object 20"/>
          <p:cNvGraphicFramePr>
            <a:graphicFrameLocks noChangeAspect="1"/>
          </p:cNvGraphicFramePr>
          <p:nvPr/>
        </p:nvGraphicFramePr>
        <p:xfrm>
          <a:off x="3155950" y="4906963"/>
          <a:ext cx="2487613" cy="293687"/>
        </p:xfrm>
        <a:graphic>
          <a:graphicData uri="http://schemas.openxmlformats.org/presentationml/2006/ole">
            <p:oleObj spid="_x0000_s17412" name="CS ChemDraw Drawing" r:id="rId6" imgW="2070100" imgH="215900" progId="">
              <p:embed/>
            </p:oleObj>
          </a:graphicData>
        </a:graphic>
      </p:graphicFrame>
      <p:sp>
        <p:nvSpPr>
          <p:cNvPr id="17416" name="Text Box 21"/>
          <p:cNvSpPr txBox="1">
            <a:spLocks noChangeArrowheads="1"/>
          </p:cNvSpPr>
          <p:nvPr/>
        </p:nvSpPr>
        <p:spPr bwMode="auto">
          <a:xfrm>
            <a:off x="822325" y="5497513"/>
            <a:ext cx="1929295" cy="758039"/>
          </a:xfrm>
          <a:prstGeom prst="rect">
            <a:avLst/>
          </a:prstGeom>
          <a:noFill/>
          <a:ln w="19050">
            <a:noFill/>
            <a:miter lim="800000"/>
            <a:headEnd/>
            <a:tailEnd/>
          </a:ln>
        </p:spPr>
        <p:txBody>
          <a:bodyPr wrap="none" lIns="80147" tIns="40074" rIns="80147" bIns="40074">
            <a:spAutoFit/>
          </a:bodyPr>
          <a:lstStyle/>
          <a:p>
            <a:pPr defTabSz="912813"/>
            <a:r>
              <a:rPr lang="es-ES_tradnl" sz="2200" dirty="0" err="1">
                <a:solidFill>
                  <a:srgbClr val="17375E"/>
                </a:solidFill>
                <a:latin typeface="+mn-lt"/>
              </a:rPr>
              <a:t>Difeniléter</a:t>
            </a:r>
            <a:endParaRPr lang="es-ES_tradnl" sz="2200" dirty="0">
              <a:solidFill>
                <a:srgbClr val="17375E"/>
              </a:solidFill>
              <a:latin typeface="+mn-lt"/>
            </a:endParaRPr>
          </a:p>
          <a:p>
            <a:pPr defTabSz="912813"/>
            <a:r>
              <a:rPr lang="es-ES_tradnl" sz="2200" dirty="0">
                <a:solidFill>
                  <a:srgbClr val="17375E"/>
                </a:solidFill>
                <a:latin typeface="+mn-lt"/>
              </a:rPr>
              <a:t>Éter </a:t>
            </a:r>
            <a:r>
              <a:rPr lang="es-ES_tradnl" sz="2200" dirty="0" err="1">
                <a:solidFill>
                  <a:srgbClr val="17375E"/>
                </a:solidFill>
                <a:latin typeface="+mn-lt"/>
              </a:rPr>
              <a:t>difenílico</a:t>
            </a:r>
            <a:endParaRPr lang="es-ES" sz="2200" dirty="0">
              <a:solidFill>
                <a:srgbClr val="17375E"/>
              </a:solidFill>
              <a:latin typeface="+mn-lt"/>
            </a:endParaRPr>
          </a:p>
        </p:txBody>
      </p:sp>
      <p:sp>
        <p:nvSpPr>
          <p:cNvPr id="17417" name="Text Box 22"/>
          <p:cNvSpPr txBox="1">
            <a:spLocks noChangeArrowheads="1"/>
          </p:cNvSpPr>
          <p:nvPr/>
        </p:nvSpPr>
        <p:spPr bwMode="auto">
          <a:xfrm>
            <a:off x="3217863" y="5480050"/>
            <a:ext cx="161925" cy="357188"/>
          </a:xfrm>
          <a:prstGeom prst="rect">
            <a:avLst/>
          </a:prstGeom>
          <a:noFill/>
          <a:ln w="19050">
            <a:noFill/>
            <a:miter lim="800000"/>
            <a:headEnd/>
            <a:tailEnd/>
          </a:ln>
        </p:spPr>
        <p:txBody>
          <a:bodyPr wrap="none" lIns="80147" tIns="40074" rIns="80147" bIns="40074">
            <a:spAutoFit/>
          </a:bodyPr>
          <a:lstStyle/>
          <a:p>
            <a:pPr defTabSz="912813"/>
            <a:endParaRPr lang="es-ES"/>
          </a:p>
        </p:txBody>
      </p:sp>
      <p:sp>
        <p:nvSpPr>
          <p:cNvPr id="17418" name="Text Box 23"/>
          <p:cNvSpPr txBox="1">
            <a:spLocks noChangeArrowheads="1"/>
          </p:cNvSpPr>
          <p:nvPr/>
        </p:nvSpPr>
        <p:spPr bwMode="auto">
          <a:xfrm>
            <a:off x="3649663" y="5283200"/>
            <a:ext cx="1768256" cy="1096593"/>
          </a:xfrm>
          <a:prstGeom prst="rect">
            <a:avLst/>
          </a:prstGeom>
          <a:noFill/>
          <a:ln w="19050">
            <a:noFill/>
            <a:miter lim="800000"/>
            <a:headEnd/>
            <a:tailEnd/>
          </a:ln>
        </p:spPr>
        <p:txBody>
          <a:bodyPr wrap="none" lIns="80147" tIns="40074" rIns="80147" bIns="40074">
            <a:spAutoFit/>
          </a:bodyPr>
          <a:lstStyle/>
          <a:p>
            <a:pPr defTabSz="912813"/>
            <a:r>
              <a:rPr lang="es-ES_tradnl" sz="2200">
                <a:solidFill>
                  <a:srgbClr val="17375E"/>
                </a:solidFill>
                <a:latin typeface="+mn-lt"/>
              </a:rPr>
              <a:t>Dietiléter</a:t>
            </a:r>
          </a:p>
          <a:p>
            <a:pPr defTabSz="912813"/>
            <a:r>
              <a:rPr lang="es-ES_tradnl" sz="2200">
                <a:solidFill>
                  <a:srgbClr val="17375E"/>
                </a:solidFill>
                <a:latin typeface="+mn-lt"/>
              </a:rPr>
              <a:t>Éter dietílico</a:t>
            </a:r>
          </a:p>
          <a:p>
            <a:pPr defTabSz="912813"/>
            <a:r>
              <a:rPr lang="es-ES_tradnl" sz="2200">
                <a:solidFill>
                  <a:srgbClr val="17375E"/>
                </a:solidFill>
                <a:latin typeface="+mn-lt"/>
              </a:rPr>
              <a:t>Etoxietano</a:t>
            </a:r>
            <a:endParaRPr lang="es-ES" sz="2200">
              <a:solidFill>
                <a:srgbClr val="17375E"/>
              </a:solidFill>
              <a:latin typeface="+mn-lt"/>
            </a:endParaRPr>
          </a:p>
        </p:txBody>
      </p:sp>
      <p:sp>
        <p:nvSpPr>
          <p:cNvPr id="17419" name="Text Box 24"/>
          <p:cNvSpPr txBox="1">
            <a:spLocks noChangeArrowheads="1"/>
          </p:cNvSpPr>
          <p:nvPr/>
        </p:nvSpPr>
        <p:spPr bwMode="auto">
          <a:xfrm>
            <a:off x="6480175" y="5414963"/>
            <a:ext cx="2431712" cy="758039"/>
          </a:xfrm>
          <a:prstGeom prst="rect">
            <a:avLst/>
          </a:prstGeom>
          <a:noFill/>
          <a:ln w="19050">
            <a:noFill/>
            <a:miter lim="800000"/>
            <a:headEnd/>
            <a:tailEnd/>
          </a:ln>
        </p:spPr>
        <p:txBody>
          <a:bodyPr wrap="none" lIns="80147" tIns="40074" rIns="80147" bIns="40074">
            <a:spAutoFit/>
          </a:bodyPr>
          <a:lstStyle/>
          <a:p>
            <a:pPr defTabSz="912813"/>
            <a:r>
              <a:rPr lang="es-ES_tradnl" sz="2200">
                <a:solidFill>
                  <a:srgbClr val="17375E"/>
                </a:solidFill>
                <a:latin typeface="+mn-lt"/>
              </a:rPr>
              <a:t>Isopropilmetiléter</a:t>
            </a:r>
          </a:p>
          <a:p>
            <a:pPr defTabSz="912813"/>
            <a:r>
              <a:rPr lang="es-ES_tradnl" sz="2200">
                <a:solidFill>
                  <a:srgbClr val="17375E"/>
                </a:solidFill>
                <a:latin typeface="+mn-lt"/>
              </a:rPr>
              <a:t>2-Metoxipropano</a:t>
            </a:r>
            <a:endParaRPr lang="es-ES" sz="2200">
              <a:solidFill>
                <a:srgbClr val="17375E"/>
              </a:solidFill>
              <a:latin typeface="+mn-lt"/>
            </a:endParaRPr>
          </a:p>
        </p:txBody>
      </p:sp>
      <p:sp>
        <p:nvSpPr>
          <p:cNvPr id="13" name="Título 12"/>
          <p:cNvSpPr>
            <a:spLocks noGrp="1"/>
          </p:cNvSpPr>
          <p:nvPr>
            <p:ph type="title"/>
          </p:nvPr>
        </p:nvSpPr>
        <p:spPr/>
        <p:txBody>
          <a:bodyPr/>
          <a:lstStyle/>
          <a:p>
            <a:r>
              <a:rPr lang="es-ES_tradnl" dirty="0" smtClean="0"/>
              <a:t>LA NOMENCLATURA DE LOS ÉTERES</a:t>
            </a:r>
            <a:endParaRPr lang="es-ES_tradnl"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40" name="Text Box 5"/>
          <p:cNvSpPr txBox="1">
            <a:spLocks noChangeArrowheads="1"/>
          </p:cNvSpPr>
          <p:nvPr/>
        </p:nvSpPr>
        <p:spPr bwMode="auto">
          <a:xfrm>
            <a:off x="228600" y="1143000"/>
            <a:ext cx="8621713" cy="2308225"/>
          </a:xfrm>
          <a:prstGeom prst="rect">
            <a:avLst/>
          </a:prstGeom>
          <a:noFill/>
          <a:ln w="9525">
            <a:noFill/>
            <a:miter lim="800000"/>
            <a:headEnd/>
            <a:tailEnd/>
          </a:ln>
        </p:spPr>
        <p:txBody>
          <a:bodyPr lIns="91424" tIns="45712" rIns="91424" bIns="45712">
            <a:spAutoFit/>
          </a:bodyPr>
          <a:lstStyle/>
          <a:p>
            <a:pPr algn="just" defTabSz="912813"/>
            <a:r>
              <a:rPr lang="es-ES" dirty="0">
                <a:solidFill>
                  <a:srgbClr val="17375E"/>
                </a:solidFill>
                <a:latin typeface="+mn-lt"/>
                <a:cs typeface="Times New Roman" pitchFamily="18" charset="0"/>
              </a:rPr>
              <a:t>	Los sulfuros se nombran, R-SH, se llaman </a:t>
            </a:r>
            <a:r>
              <a:rPr lang="es-ES" b="1" dirty="0">
                <a:solidFill>
                  <a:srgbClr val="FF0000"/>
                </a:solidFill>
                <a:latin typeface="+mn-lt"/>
                <a:cs typeface="Times New Roman" pitchFamily="18" charset="0"/>
              </a:rPr>
              <a:t>tioles</a:t>
            </a:r>
            <a:r>
              <a:rPr lang="es-ES" dirty="0">
                <a:solidFill>
                  <a:srgbClr val="17375E"/>
                </a:solidFill>
                <a:latin typeface="+mn-lt"/>
                <a:cs typeface="Times New Roman" pitchFamily="18" charset="0"/>
              </a:rPr>
              <a:t>. El sufijo tiol se añade al nombre alcano para dar </a:t>
            </a:r>
            <a:r>
              <a:rPr lang="es-ES" b="1" dirty="0">
                <a:solidFill>
                  <a:srgbClr val="FF0000"/>
                </a:solidFill>
                <a:latin typeface="+mn-lt"/>
                <a:cs typeface="Times New Roman" pitchFamily="18" charset="0"/>
              </a:rPr>
              <a:t>alcanotiol</a:t>
            </a:r>
            <a:r>
              <a:rPr lang="es-ES" dirty="0">
                <a:solidFill>
                  <a:srgbClr val="17375E"/>
                </a:solidFill>
                <a:latin typeface="+mn-lt"/>
                <a:cs typeface="Times New Roman" pitchFamily="18" charset="0"/>
              </a:rPr>
              <a:t>. El grupo SH se designa como mercapto y su localización se indica según una numeración adecuada, igual que en el caso de los alcoholes.</a:t>
            </a:r>
          </a:p>
          <a:p>
            <a:pPr algn="just" defTabSz="912813"/>
            <a:r>
              <a:rPr lang="es-ES" dirty="0">
                <a:solidFill>
                  <a:srgbClr val="17375E"/>
                </a:solidFill>
                <a:latin typeface="+mn-lt"/>
                <a:cs typeface="Times New Roman" pitchFamily="18" charset="0"/>
              </a:rPr>
              <a:t>	Los homólogos sulfurados del éter o tioéter se nombran de forma análoga a los éteres. En la nomenclatura radicálico-funcional, como sulfuros de los radicales unidos al átomo de azufre y, en la sustitución, con el prefijo R-tio (alquilotio- o arilo-tio) </a:t>
            </a:r>
          </a:p>
        </p:txBody>
      </p:sp>
      <p:graphicFrame>
        <p:nvGraphicFramePr>
          <p:cNvPr id="18434" name="Object 9"/>
          <p:cNvGraphicFramePr>
            <a:graphicFrameLocks noChangeAspect="1"/>
          </p:cNvGraphicFramePr>
          <p:nvPr/>
        </p:nvGraphicFramePr>
        <p:xfrm>
          <a:off x="6400800" y="3962400"/>
          <a:ext cx="2216150" cy="322262"/>
        </p:xfrm>
        <a:graphic>
          <a:graphicData uri="http://schemas.openxmlformats.org/presentationml/2006/ole">
            <p:oleObj spid="_x0000_s18434" name="CS ChemDraw Drawing" r:id="rId4" imgW="2070100" imgH="215900" progId="">
              <p:embed/>
            </p:oleObj>
          </a:graphicData>
        </a:graphic>
      </p:graphicFrame>
      <p:graphicFrame>
        <p:nvGraphicFramePr>
          <p:cNvPr id="18435" name="Object 10"/>
          <p:cNvGraphicFramePr>
            <a:graphicFrameLocks noChangeAspect="1"/>
          </p:cNvGraphicFramePr>
          <p:nvPr/>
        </p:nvGraphicFramePr>
        <p:xfrm>
          <a:off x="1981200" y="4038600"/>
          <a:ext cx="1724025" cy="309562"/>
        </p:xfrm>
        <a:graphic>
          <a:graphicData uri="http://schemas.openxmlformats.org/presentationml/2006/ole">
            <p:oleObj spid="_x0000_s18435" name="CS ChemDraw Drawing" r:id="rId5" imgW="1295400" imgH="215900" progId="">
              <p:embed/>
            </p:oleObj>
          </a:graphicData>
        </a:graphic>
      </p:graphicFrame>
      <p:graphicFrame>
        <p:nvGraphicFramePr>
          <p:cNvPr id="18436" name="Object 11"/>
          <p:cNvGraphicFramePr>
            <a:graphicFrameLocks noChangeAspect="1"/>
          </p:cNvGraphicFramePr>
          <p:nvPr/>
        </p:nvGraphicFramePr>
        <p:xfrm>
          <a:off x="4191000" y="3581400"/>
          <a:ext cx="1785938" cy="889000"/>
        </p:xfrm>
        <a:graphic>
          <a:graphicData uri="http://schemas.openxmlformats.org/presentationml/2006/ole">
            <p:oleObj spid="_x0000_s18436" name="CS ChemDraw Drawing" r:id="rId6" imgW="1765300" imgH="838200" progId="">
              <p:embed/>
            </p:oleObj>
          </a:graphicData>
        </a:graphic>
      </p:graphicFrame>
      <p:graphicFrame>
        <p:nvGraphicFramePr>
          <p:cNvPr id="18437" name="Object 12"/>
          <p:cNvGraphicFramePr>
            <a:graphicFrameLocks noChangeAspect="1"/>
          </p:cNvGraphicFramePr>
          <p:nvPr/>
        </p:nvGraphicFramePr>
        <p:xfrm>
          <a:off x="381000" y="3810000"/>
          <a:ext cx="1230312" cy="993775"/>
        </p:xfrm>
        <a:graphic>
          <a:graphicData uri="http://schemas.openxmlformats.org/presentationml/2006/ole">
            <p:oleObj spid="_x0000_s18437" name="CS ChemDraw Drawing" r:id="rId7" imgW="1079500" imgH="838200" progId="">
              <p:embed/>
            </p:oleObj>
          </a:graphicData>
        </a:graphic>
      </p:graphicFrame>
      <p:sp>
        <p:nvSpPr>
          <p:cNvPr id="18441" name="Text Box 13"/>
          <p:cNvSpPr txBox="1">
            <a:spLocks noChangeArrowheads="1"/>
          </p:cNvSpPr>
          <p:nvPr/>
        </p:nvSpPr>
        <p:spPr bwMode="auto">
          <a:xfrm>
            <a:off x="323850" y="5111750"/>
            <a:ext cx="1106488" cy="403225"/>
          </a:xfrm>
          <a:prstGeom prst="rect">
            <a:avLst/>
          </a:prstGeom>
          <a:noFill/>
          <a:ln w="19050">
            <a:noFill/>
            <a:miter lim="800000"/>
            <a:headEnd/>
            <a:tailEnd/>
          </a:ln>
        </p:spPr>
        <p:txBody>
          <a:bodyPr wrap="none" lIns="80147" tIns="40074" rIns="80147" bIns="40074">
            <a:spAutoFit/>
          </a:bodyPr>
          <a:lstStyle/>
          <a:p>
            <a:pPr defTabSz="912813"/>
            <a:r>
              <a:rPr lang="es-ES_tradnl" sz="2100" dirty="0" err="1">
                <a:solidFill>
                  <a:schemeClr val="tx2">
                    <a:lumMod val="75000"/>
                  </a:schemeClr>
                </a:solidFill>
              </a:rPr>
              <a:t>Tiofenol</a:t>
            </a:r>
            <a:endParaRPr lang="es-ES" sz="2100" dirty="0">
              <a:solidFill>
                <a:schemeClr val="tx2">
                  <a:lumMod val="75000"/>
                </a:schemeClr>
              </a:solidFill>
            </a:endParaRPr>
          </a:p>
        </p:txBody>
      </p:sp>
      <p:sp>
        <p:nvSpPr>
          <p:cNvPr id="18442" name="Text Box 14"/>
          <p:cNvSpPr txBox="1">
            <a:spLocks noChangeArrowheads="1"/>
          </p:cNvSpPr>
          <p:nvPr/>
        </p:nvSpPr>
        <p:spPr bwMode="auto">
          <a:xfrm>
            <a:off x="2232025" y="4786313"/>
            <a:ext cx="1206500" cy="403225"/>
          </a:xfrm>
          <a:prstGeom prst="rect">
            <a:avLst/>
          </a:prstGeom>
          <a:noFill/>
          <a:ln w="19050">
            <a:noFill/>
            <a:miter lim="800000"/>
            <a:headEnd/>
            <a:tailEnd/>
          </a:ln>
        </p:spPr>
        <p:txBody>
          <a:bodyPr wrap="none" lIns="80147" tIns="40074" rIns="80147" bIns="40074">
            <a:spAutoFit/>
          </a:bodyPr>
          <a:lstStyle/>
          <a:p>
            <a:pPr defTabSz="912813"/>
            <a:r>
              <a:rPr lang="es-ES_tradnl" sz="2100">
                <a:solidFill>
                  <a:schemeClr val="tx2">
                    <a:lumMod val="75000"/>
                  </a:schemeClr>
                </a:solidFill>
              </a:rPr>
              <a:t>Etanotiol</a:t>
            </a:r>
            <a:endParaRPr lang="es-ES" sz="2100">
              <a:solidFill>
                <a:schemeClr val="tx2">
                  <a:lumMod val="75000"/>
                </a:schemeClr>
              </a:solidFill>
            </a:endParaRPr>
          </a:p>
        </p:txBody>
      </p:sp>
      <p:sp>
        <p:nvSpPr>
          <p:cNvPr id="18443" name="Text Box 15"/>
          <p:cNvSpPr txBox="1">
            <a:spLocks noChangeArrowheads="1"/>
          </p:cNvSpPr>
          <p:nvPr/>
        </p:nvSpPr>
        <p:spPr bwMode="auto">
          <a:xfrm>
            <a:off x="4038600" y="4800600"/>
            <a:ext cx="2311400" cy="727075"/>
          </a:xfrm>
          <a:prstGeom prst="rect">
            <a:avLst/>
          </a:prstGeom>
          <a:noFill/>
          <a:ln w="19050">
            <a:noFill/>
            <a:miter lim="800000"/>
            <a:headEnd/>
            <a:tailEnd/>
          </a:ln>
        </p:spPr>
        <p:txBody>
          <a:bodyPr wrap="none" lIns="80147" tIns="40074" rIns="80147" bIns="40074">
            <a:spAutoFit/>
          </a:bodyPr>
          <a:lstStyle/>
          <a:p>
            <a:pPr defTabSz="912813"/>
            <a:r>
              <a:rPr lang="es-ES_tradnl" sz="2100" dirty="0">
                <a:solidFill>
                  <a:schemeClr val="tx2">
                    <a:lumMod val="75000"/>
                  </a:schemeClr>
                </a:solidFill>
              </a:rPr>
              <a:t>Sulfuro de difenilo</a:t>
            </a:r>
          </a:p>
          <a:p>
            <a:pPr defTabSz="912813"/>
            <a:r>
              <a:rPr lang="es-ES_tradnl" sz="2100" dirty="0" err="1">
                <a:solidFill>
                  <a:schemeClr val="tx2">
                    <a:lumMod val="75000"/>
                  </a:schemeClr>
                </a:solidFill>
              </a:rPr>
              <a:t>Feniltiobenceno</a:t>
            </a:r>
            <a:endParaRPr lang="es-ES" sz="2100" dirty="0">
              <a:solidFill>
                <a:schemeClr val="tx2">
                  <a:lumMod val="75000"/>
                </a:schemeClr>
              </a:solidFill>
            </a:endParaRPr>
          </a:p>
        </p:txBody>
      </p:sp>
      <p:sp>
        <p:nvSpPr>
          <p:cNvPr id="18444" name="Text Box 16"/>
          <p:cNvSpPr txBox="1">
            <a:spLocks noChangeArrowheads="1"/>
          </p:cNvSpPr>
          <p:nvPr/>
        </p:nvSpPr>
        <p:spPr bwMode="auto">
          <a:xfrm>
            <a:off x="6543675" y="4719638"/>
            <a:ext cx="2162175" cy="727075"/>
          </a:xfrm>
          <a:prstGeom prst="rect">
            <a:avLst/>
          </a:prstGeom>
          <a:noFill/>
          <a:ln w="19050">
            <a:noFill/>
            <a:miter lim="800000"/>
            <a:headEnd/>
            <a:tailEnd/>
          </a:ln>
        </p:spPr>
        <p:txBody>
          <a:bodyPr wrap="none" lIns="80147" tIns="40074" rIns="80147" bIns="40074">
            <a:spAutoFit/>
          </a:bodyPr>
          <a:lstStyle/>
          <a:p>
            <a:pPr defTabSz="912813"/>
            <a:r>
              <a:rPr lang="es-ES_tradnl" sz="2100">
                <a:solidFill>
                  <a:schemeClr val="tx2">
                    <a:lumMod val="75000"/>
                  </a:schemeClr>
                </a:solidFill>
              </a:rPr>
              <a:t>Sulfuro de dietilo</a:t>
            </a:r>
          </a:p>
          <a:p>
            <a:pPr defTabSz="912813"/>
            <a:r>
              <a:rPr lang="es-ES_tradnl" sz="2100">
                <a:solidFill>
                  <a:schemeClr val="tx2">
                    <a:lumMod val="75000"/>
                  </a:schemeClr>
                </a:solidFill>
              </a:rPr>
              <a:t>Etiltioetano</a:t>
            </a:r>
            <a:endParaRPr lang="es-ES" sz="2100">
              <a:solidFill>
                <a:schemeClr val="tx2">
                  <a:lumMod val="75000"/>
                </a:schemeClr>
              </a:solidFill>
            </a:endParaRPr>
          </a:p>
        </p:txBody>
      </p:sp>
      <p:sp>
        <p:nvSpPr>
          <p:cNvPr id="13" name="Título 12"/>
          <p:cNvSpPr>
            <a:spLocks noGrp="1"/>
          </p:cNvSpPr>
          <p:nvPr>
            <p:ph type="title"/>
          </p:nvPr>
        </p:nvSpPr>
        <p:spPr/>
        <p:txBody>
          <a:bodyPr/>
          <a:lstStyle/>
          <a:p>
            <a:r>
              <a:rPr lang="es-ES_tradnl" dirty="0" smtClean="0"/>
              <a:t>LA NOMENCLATURA DE LOS ANÁLOGOS DE  ALCOHOLES  Y ÉTERES CON AZUFRE</a:t>
            </a:r>
            <a:endParaRPr lang="es-ES_tradnl"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60" name="Text Box 2"/>
          <p:cNvSpPr txBox="1">
            <a:spLocks noChangeArrowheads="1"/>
          </p:cNvSpPr>
          <p:nvPr/>
        </p:nvSpPr>
        <p:spPr bwMode="auto">
          <a:xfrm>
            <a:off x="58738" y="1058863"/>
            <a:ext cx="9085262" cy="369887"/>
          </a:xfrm>
          <a:prstGeom prst="rect">
            <a:avLst/>
          </a:prstGeom>
          <a:noFill/>
          <a:ln w="9525">
            <a:noFill/>
            <a:miter lim="800000"/>
            <a:headEnd/>
            <a:tailEnd/>
          </a:ln>
        </p:spPr>
        <p:txBody>
          <a:bodyPr lIns="91424" tIns="45712" rIns="91424" bIns="45712">
            <a:spAutoFit/>
          </a:bodyPr>
          <a:lstStyle/>
          <a:p>
            <a:pPr defTabSz="912813"/>
            <a:r>
              <a:rPr lang="es-ES" b="1" i="1" dirty="0">
                <a:solidFill>
                  <a:srgbClr val="17375E"/>
                </a:solidFill>
                <a:latin typeface="+mn-lt"/>
                <a:cs typeface="Times New Roman" pitchFamily="18" charset="0"/>
              </a:rPr>
              <a:t>C</a:t>
            </a:r>
            <a:r>
              <a:rPr lang="es-ES" b="1" i="1" baseline="-30000" dirty="0">
                <a:solidFill>
                  <a:srgbClr val="17375E"/>
                </a:solidFill>
                <a:latin typeface="+mn-lt"/>
                <a:cs typeface="Times New Roman" pitchFamily="18" charset="0"/>
              </a:rPr>
              <a:t>n</a:t>
            </a:r>
            <a:r>
              <a:rPr lang="es-ES" b="1" i="1" dirty="0">
                <a:solidFill>
                  <a:srgbClr val="17375E"/>
                </a:solidFill>
                <a:latin typeface="+mn-lt"/>
                <a:cs typeface="Times New Roman" pitchFamily="18" charset="0"/>
              </a:rPr>
              <a:t>H</a:t>
            </a:r>
            <a:r>
              <a:rPr lang="es-ES" b="1" i="1" baseline="-30000" dirty="0">
                <a:solidFill>
                  <a:srgbClr val="17375E"/>
                </a:solidFill>
                <a:latin typeface="+mn-lt"/>
                <a:cs typeface="Times New Roman" pitchFamily="18" charset="0"/>
              </a:rPr>
              <a:t>2n</a:t>
            </a:r>
            <a:r>
              <a:rPr lang="es-ES" b="1" i="1" dirty="0">
                <a:solidFill>
                  <a:srgbClr val="17375E"/>
                </a:solidFill>
                <a:latin typeface="+mn-lt"/>
                <a:cs typeface="Times New Roman" pitchFamily="18" charset="0"/>
              </a:rPr>
              <a:t>, sufijo IUPAC : </a:t>
            </a:r>
            <a:r>
              <a:rPr lang="es-ES" b="1" i="1" dirty="0">
                <a:solidFill>
                  <a:srgbClr val="FF0000"/>
                </a:solidFill>
                <a:latin typeface="+mn-lt"/>
                <a:cs typeface="Times New Roman" pitchFamily="18" charset="0"/>
              </a:rPr>
              <a:t>-eno</a:t>
            </a:r>
            <a:r>
              <a:rPr lang="es-ES" b="1" i="1" dirty="0">
                <a:solidFill>
                  <a:srgbClr val="17375E"/>
                </a:solidFill>
                <a:latin typeface="+mn-lt"/>
                <a:cs typeface="Times New Roman" pitchFamily="18" charset="0"/>
              </a:rPr>
              <a:t>, grupo funcional </a:t>
            </a:r>
            <a:r>
              <a:rPr lang="es-ES" b="1" i="1" dirty="0">
                <a:solidFill>
                  <a:srgbClr val="FF0000"/>
                </a:solidFill>
                <a:latin typeface="+mn-lt"/>
                <a:cs typeface="Times New Roman" pitchFamily="18" charset="0"/>
              </a:rPr>
              <a:t>C=C</a:t>
            </a:r>
            <a:r>
              <a:rPr lang="es-ES" b="1" i="1" dirty="0">
                <a:solidFill>
                  <a:srgbClr val="17375E"/>
                </a:solidFill>
                <a:latin typeface="+mn-lt"/>
                <a:cs typeface="Times New Roman" pitchFamily="18" charset="0"/>
              </a:rPr>
              <a:t> </a:t>
            </a:r>
          </a:p>
        </p:txBody>
      </p:sp>
      <p:sp>
        <p:nvSpPr>
          <p:cNvPr id="19462" name="Text Box 6"/>
          <p:cNvSpPr txBox="1">
            <a:spLocks noChangeArrowheads="1"/>
          </p:cNvSpPr>
          <p:nvPr/>
        </p:nvSpPr>
        <p:spPr bwMode="auto">
          <a:xfrm>
            <a:off x="152400" y="1493838"/>
            <a:ext cx="8791575" cy="646112"/>
          </a:xfrm>
          <a:prstGeom prst="rect">
            <a:avLst/>
          </a:prstGeom>
          <a:noFill/>
          <a:ln w="9525">
            <a:noFill/>
            <a:miter lim="800000"/>
            <a:headEnd/>
            <a:tailEnd/>
          </a:ln>
        </p:spPr>
        <p:txBody>
          <a:bodyPr wrap="square" lIns="91424" tIns="45712" rIns="91424" bIns="45712">
            <a:spAutoFit/>
          </a:bodyPr>
          <a:lstStyle/>
          <a:p>
            <a:pPr algn="just" defTabSz="912813"/>
            <a:r>
              <a:rPr lang="es-ES" b="1" dirty="0">
                <a:solidFill>
                  <a:schemeClr val="tx2">
                    <a:lumMod val="75000"/>
                  </a:schemeClr>
                </a:solidFill>
                <a:latin typeface="+mn-lt"/>
                <a:cs typeface="Times New Roman" pitchFamily="18" charset="0"/>
              </a:rPr>
              <a:t>Regla 1</a:t>
            </a:r>
            <a:r>
              <a:rPr lang="es-ES" dirty="0">
                <a:solidFill>
                  <a:schemeClr val="tx2">
                    <a:lumMod val="75000"/>
                  </a:schemeClr>
                </a:solidFill>
                <a:latin typeface="+mn-lt"/>
                <a:cs typeface="Times New Roman" pitchFamily="18" charset="0"/>
              </a:rPr>
              <a:t> : Para nombrar la raíz, se busca la cadena más larga que incluye al grupo funcional. </a:t>
            </a:r>
            <a:r>
              <a:rPr lang="es-ES" b="1" dirty="0">
                <a:solidFill>
                  <a:schemeClr val="tx2">
                    <a:lumMod val="75000"/>
                  </a:schemeClr>
                </a:solidFill>
                <a:latin typeface="+mn-lt"/>
                <a:cs typeface="Times New Roman" pitchFamily="18" charset="0"/>
              </a:rPr>
              <a:t>C=C.</a:t>
            </a:r>
            <a:r>
              <a:rPr lang="es-ES" dirty="0">
                <a:solidFill>
                  <a:schemeClr val="tx2">
                    <a:lumMod val="75000"/>
                  </a:schemeClr>
                </a:solidFill>
                <a:latin typeface="+mn-lt"/>
                <a:cs typeface="Times New Roman" pitchFamily="18" charset="0"/>
              </a:rPr>
              <a:t> </a:t>
            </a:r>
          </a:p>
        </p:txBody>
      </p:sp>
      <p:sp>
        <p:nvSpPr>
          <p:cNvPr id="19463" name="Text Box 7"/>
          <p:cNvSpPr txBox="1">
            <a:spLocks noChangeArrowheads="1"/>
          </p:cNvSpPr>
          <p:nvPr/>
        </p:nvSpPr>
        <p:spPr bwMode="auto">
          <a:xfrm>
            <a:off x="152401" y="2344738"/>
            <a:ext cx="8763000" cy="923925"/>
          </a:xfrm>
          <a:prstGeom prst="rect">
            <a:avLst/>
          </a:prstGeom>
          <a:noFill/>
          <a:ln w="9525">
            <a:noFill/>
            <a:miter lim="800000"/>
            <a:headEnd/>
            <a:tailEnd/>
          </a:ln>
        </p:spPr>
        <p:txBody>
          <a:bodyPr wrap="square" lIns="91424" tIns="45712" rIns="91424" bIns="45712">
            <a:spAutoFit/>
          </a:bodyPr>
          <a:lstStyle/>
          <a:p>
            <a:pPr algn="just" defTabSz="912813"/>
            <a:r>
              <a:rPr lang="es-ES" b="1" dirty="0">
                <a:solidFill>
                  <a:srgbClr val="17375E"/>
                </a:solidFill>
                <a:latin typeface="+mn-lt"/>
                <a:cs typeface="Times New Roman" pitchFamily="18" charset="0"/>
              </a:rPr>
              <a:t>Regla 2 </a:t>
            </a:r>
            <a:r>
              <a:rPr lang="es-ES" dirty="0">
                <a:solidFill>
                  <a:srgbClr val="17375E"/>
                </a:solidFill>
                <a:latin typeface="+mn-lt"/>
                <a:cs typeface="Times New Roman" pitchFamily="18" charset="0"/>
              </a:rPr>
              <a:t>: Se indica la posición del doble enlace en la cadena mediante un número, empezando por el extremo </a:t>
            </a:r>
            <a:r>
              <a:rPr lang="es-ES" i="1" dirty="0">
                <a:solidFill>
                  <a:srgbClr val="17375E"/>
                </a:solidFill>
                <a:latin typeface="+mn-lt"/>
                <a:cs typeface="Times New Roman" pitchFamily="18" charset="0"/>
              </a:rPr>
              <a:t>más cercano</a:t>
            </a:r>
            <a:r>
              <a:rPr lang="es-ES" dirty="0">
                <a:solidFill>
                  <a:srgbClr val="17375E"/>
                </a:solidFill>
                <a:latin typeface="+mn-lt"/>
                <a:cs typeface="Times New Roman" pitchFamily="18" charset="0"/>
              </a:rPr>
              <a:t> al doble enlace. </a:t>
            </a:r>
            <a:r>
              <a:rPr lang="es-ES" b="1" dirty="0">
                <a:solidFill>
                  <a:srgbClr val="17375E"/>
                </a:solidFill>
                <a:latin typeface="+mn-lt"/>
                <a:cs typeface="Times New Roman" pitchFamily="18" charset="0"/>
              </a:rPr>
              <a:t> </a:t>
            </a:r>
          </a:p>
          <a:p>
            <a:pPr defTabSz="912813"/>
            <a:endParaRPr lang="es-ES" dirty="0">
              <a:solidFill>
                <a:srgbClr val="17375E"/>
              </a:solidFill>
              <a:latin typeface="+mn-lt"/>
              <a:cs typeface="Times New Roman" pitchFamily="18" charset="0"/>
            </a:endParaRPr>
          </a:p>
        </p:txBody>
      </p:sp>
      <p:sp>
        <p:nvSpPr>
          <p:cNvPr id="19464" name="Text Box 8"/>
          <p:cNvSpPr txBox="1">
            <a:spLocks noChangeArrowheads="1"/>
          </p:cNvSpPr>
          <p:nvPr/>
        </p:nvSpPr>
        <p:spPr bwMode="auto">
          <a:xfrm>
            <a:off x="152400" y="3648075"/>
            <a:ext cx="8763000" cy="923925"/>
          </a:xfrm>
          <a:prstGeom prst="rect">
            <a:avLst/>
          </a:prstGeom>
          <a:noFill/>
          <a:ln w="9525">
            <a:noFill/>
            <a:miter lim="800000"/>
            <a:headEnd/>
            <a:tailEnd/>
          </a:ln>
        </p:spPr>
        <p:txBody>
          <a:bodyPr wrap="square" lIns="91424" tIns="45712" rIns="91424" bIns="45712">
            <a:spAutoFit/>
          </a:bodyPr>
          <a:lstStyle/>
          <a:p>
            <a:pPr algn="just" defTabSz="912813"/>
            <a:r>
              <a:rPr lang="es-ES" b="1" dirty="0">
                <a:solidFill>
                  <a:schemeClr val="tx2">
                    <a:lumMod val="75000"/>
                  </a:schemeClr>
                </a:solidFill>
                <a:latin typeface="+mn-lt"/>
                <a:cs typeface="Times New Roman" pitchFamily="18" charset="0"/>
              </a:rPr>
              <a:t>Regla 3</a:t>
            </a:r>
            <a:r>
              <a:rPr lang="es-ES" dirty="0">
                <a:solidFill>
                  <a:schemeClr val="tx2">
                    <a:lumMod val="75000"/>
                  </a:schemeClr>
                </a:solidFill>
                <a:latin typeface="+mn-lt"/>
                <a:cs typeface="Times New Roman" pitchFamily="18" charset="0"/>
              </a:rPr>
              <a:t> : Los sustituyentes y </a:t>
            </a:r>
            <a:r>
              <a:rPr lang="es-ES" dirty="0" smtClean="0">
                <a:solidFill>
                  <a:schemeClr val="tx2">
                    <a:lumMod val="75000"/>
                  </a:schemeClr>
                </a:solidFill>
                <a:latin typeface="+mn-lt"/>
                <a:cs typeface="Times New Roman" pitchFamily="18" charset="0"/>
              </a:rPr>
              <a:t>las </a:t>
            </a:r>
            <a:r>
              <a:rPr lang="es-ES" dirty="0">
                <a:solidFill>
                  <a:schemeClr val="tx2">
                    <a:lumMod val="75000"/>
                  </a:schemeClr>
                </a:solidFill>
                <a:latin typeface="+mn-lt"/>
                <a:cs typeface="Times New Roman" pitchFamily="18" charset="0"/>
              </a:rPr>
              <a:t>posiciones en que estos se encuentran se añaden al nombre del alqueno en forma de prefijo.  </a:t>
            </a:r>
            <a:endParaRPr lang="es-ES" b="1" dirty="0">
              <a:solidFill>
                <a:schemeClr val="tx2">
                  <a:lumMod val="75000"/>
                </a:schemeClr>
              </a:solidFill>
              <a:latin typeface="+mn-lt"/>
              <a:cs typeface="Times New Roman" pitchFamily="18" charset="0"/>
            </a:endParaRPr>
          </a:p>
          <a:p>
            <a:pPr algn="just" defTabSz="912813"/>
            <a:endParaRPr lang="es-ES" b="1" dirty="0">
              <a:solidFill>
                <a:schemeClr val="tx2">
                  <a:lumMod val="75000"/>
                </a:schemeClr>
              </a:solidFill>
              <a:latin typeface="+mn-lt"/>
              <a:cs typeface="Times New Roman" pitchFamily="18" charset="0"/>
            </a:endParaRPr>
          </a:p>
        </p:txBody>
      </p:sp>
      <p:sp>
        <p:nvSpPr>
          <p:cNvPr id="19465" name="Text Box 9"/>
          <p:cNvSpPr txBox="1">
            <a:spLocks noChangeArrowheads="1"/>
          </p:cNvSpPr>
          <p:nvPr/>
        </p:nvSpPr>
        <p:spPr bwMode="auto">
          <a:xfrm>
            <a:off x="152400" y="6000750"/>
            <a:ext cx="8705850" cy="369888"/>
          </a:xfrm>
          <a:prstGeom prst="rect">
            <a:avLst/>
          </a:prstGeom>
          <a:noFill/>
          <a:ln w="9525">
            <a:noFill/>
            <a:miter lim="800000"/>
            <a:headEnd/>
            <a:tailEnd/>
          </a:ln>
        </p:spPr>
        <p:txBody>
          <a:bodyPr wrap="square" lIns="91424" tIns="45712" rIns="91424" bIns="45712">
            <a:spAutoFit/>
          </a:bodyPr>
          <a:lstStyle/>
          <a:p>
            <a:pPr defTabSz="912813"/>
            <a:r>
              <a:rPr lang="es-ES" b="1" dirty="0">
                <a:solidFill>
                  <a:srgbClr val="17375E"/>
                </a:solidFill>
                <a:latin typeface="+mn-lt"/>
                <a:cs typeface="Times New Roman" pitchFamily="18" charset="0"/>
              </a:rPr>
              <a:t>Reglas 4 y 5</a:t>
            </a:r>
            <a:r>
              <a:rPr lang="es-ES" dirty="0">
                <a:solidFill>
                  <a:srgbClr val="17375E"/>
                </a:solidFill>
                <a:latin typeface="+mn-lt"/>
                <a:cs typeface="Times New Roman" pitchFamily="18" charset="0"/>
              </a:rPr>
              <a:t> :</a:t>
            </a:r>
            <a:r>
              <a:rPr lang="es-ES" dirty="0" smtClean="0">
                <a:solidFill>
                  <a:srgbClr val="17375E"/>
                </a:solidFill>
                <a:latin typeface="+mn-lt"/>
                <a:cs typeface="Times New Roman" pitchFamily="18" charset="0"/>
              </a:rPr>
              <a:t> ligadas </a:t>
            </a:r>
            <a:r>
              <a:rPr lang="es-ES" dirty="0">
                <a:solidFill>
                  <a:srgbClr val="17375E"/>
                </a:solidFill>
                <a:latin typeface="+mn-lt"/>
                <a:cs typeface="Times New Roman" pitchFamily="18" charset="0"/>
              </a:rPr>
              <a:t>a la estereoquímica  (En el próximo TEMA) </a:t>
            </a:r>
          </a:p>
        </p:txBody>
      </p:sp>
      <p:pic>
        <p:nvPicPr>
          <p:cNvPr id="19466" name="Picture 13" descr="MFCD00000982"/>
          <p:cNvPicPr>
            <a:picLocks noChangeAspect="1" noChangeArrowheads="1"/>
          </p:cNvPicPr>
          <p:nvPr/>
        </p:nvPicPr>
        <p:blipFill>
          <a:blip r:embed="rId4"/>
          <a:srcRect/>
          <a:stretch>
            <a:fillRect/>
          </a:stretch>
        </p:blipFill>
        <p:spPr bwMode="auto">
          <a:xfrm>
            <a:off x="1493838" y="4343400"/>
            <a:ext cx="1892300" cy="869950"/>
          </a:xfrm>
          <a:prstGeom prst="rect">
            <a:avLst/>
          </a:prstGeom>
          <a:noFill/>
          <a:ln w="9525">
            <a:noFill/>
            <a:miter lim="800000"/>
            <a:headEnd/>
            <a:tailEnd/>
          </a:ln>
        </p:spPr>
      </p:pic>
      <p:sp>
        <p:nvSpPr>
          <p:cNvPr id="19467" name="Rectangle 14"/>
          <p:cNvSpPr>
            <a:spLocks noChangeArrowheads="1"/>
          </p:cNvSpPr>
          <p:nvPr/>
        </p:nvSpPr>
        <p:spPr bwMode="auto">
          <a:xfrm>
            <a:off x="1308100" y="5454650"/>
            <a:ext cx="2478088" cy="338138"/>
          </a:xfrm>
          <a:prstGeom prst="rect">
            <a:avLst/>
          </a:prstGeom>
          <a:noFill/>
          <a:ln w="19050">
            <a:noFill/>
            <a:miter lim="800000"/>
            <a:headEnd/>
            <a:tailEnd/>
          </a:ln>
        </p:spPr>
        <p:txBody>
          <a:bodyPr wrap="none" lIns="91424" tIns="45712" rIns="91424" bIns="45712" anchor="ctr">
            <a:spAutoFit/>
          </a:bodyPr>
          <a:lstStyle/>
          <a:p>
            <a:pPr defTabSz="912813"/>
            <a:r>
              <a:rPr lang="es-ES" sz="1600"/>
              <a:t>1-Cloro-3-metil-2-</a:t>
            </a:r>
            <a:r>
              <a:rPr lang="es-ES" sz="1600">
                <a:solidFill>
                  <a:schemeClr val="accent2"/>
                </a:solidFill>
              </a:rPr>
              <a:t>buteno</a:t>
            </a:r>
            <a:r>
              <a:rPr lang="es-ES" sz="1600"/>
              <a:t> </a:t>
            </a:r>
          </a:p>
        </p:txBody>
      </p:sp>
      <p:sp>
        <p:nvSpPr>
          <p:cNvPr id="19468" name="Rectangle 16"/>
          <p:cNvSpPr>
            <a:spLocks noChangeArrowheads="1"/>
          </p:cNvSpPr>
          <p:nvPr/>
        </p:nvSpPr>
        <p:spPr bwMode="auto">
          <a:xfrm>
            <a:off x="1285875" y="3071813"/>
            <a:ext cx="5707063" cy="357187"/>
          </a:xfrm>
          <a:prstGeom prst="rect">
            <a:avLst/>
          </a:prstGeom>
          <a:noFill/>
          <a:ln w="19050">
            <a:noFill/>
            <a:miter lim="800000"/>
            <a:headEnd/>
            <a:tailEnd/>
          </a:ln>
        </p:spPr>
        <p:txBody>
          <a:bodyPr wrap="none" lIns="80147" tIns="40074" rIns="80147" bIns="40074">
            <a:spAutoFit/>
          </a:bodyPr>
          <a:lstStyle/>
          <a:p>
            <a:pPr defTabSz="912813"/>
            <a:r>
              <a:rPr lang="es-ES" dirty="0">
                <a:solidFill>
                  <a:srgbClr val="17375E"/>
                </a:solidFill>
              </a:rPr>
              <a:t>Ej : CH</a:t>
            </a:r>
            <a:r>
              <a:rPr lang="es-ES" baseline="-25000" dirty="0">
                <a:solidFill>
                  <a:srgbClr val="17375E"/>
                </a:solidFill>
              </a:rPr>
              <a:t>3</a:t>
            </a:r>
            <a:r>
              <a:rPr lang="es-ES" dirty="0">
                <a:solidFill>
                  <a:srgbClr val="17375E"/>
                </a:solidFill>
              </a:rPr>
              <a:t>-CH</a:t>
            </a:r>
            <a:r>
              <a:rPr lang="es-ES" dirty="0">
                <a:solidFill>
                  <a:srgbClr val="FF0000"/>
                </a:solidFill>
              </a:rPr>
              <a:t>=</a:t>
            </a:r>
            <a:r>
              <a:rPr lang="es-ES" dirty="0">
                <a:solidFill>
                  <a:srgbClr val="17375E"/>
                </a:solidFill>
              </a:rPr>
              <a:t>CH-CH</a:t>
            </a:r>
            <a:r>
              <a:rPr lang="es-ES" baseline="-25000" dirty="0">
                <a:solidFill>
                  <a:srgbClr val="17375E"/>
                </a:solidFill>
              </a:rPr>
              <a:t>2</a:t>
            </a:r>
            <a:r>
              <a:rPr lang="es-ES" dirty="0">
                <a:solidFill>
                  <a:srgbClr val="17375E"/>
                </a:solidFill>
              </a:rPr>
              <a:t>-CH</a:t>
            </a:r>
            <a:r>
              <a:rPr lang="es-ES" baseline="-25000" dirty="0">
                <a:solidFill>
                  <a:srgbClr val="17375E"/>
                </a:solidFill>
              </a:rPr>
              <a:t>3</a:t>
            </a:r>
            <a:r>
              <a:rPr lang="es-ES" dirty="0">
                <a:solidFill>
                  <a:srgbClr val="17375E"/>
                </a:solidFill>
              </a:rPr>
              <a:t> 2-pent</a:t>
            </a:r>
            <a:r>
              <a:rPr lang="es-ES" dirty="0">
                <a:solidFill>
                  <a:srgbClr val="FF0000"/>
                </a:solidFill>
              </a:rPr>
              <a:t>eno</a:t>
            </a:r>
            <a:r>
              <a:rPr lang="es-ES" dirty="0">
                <a:solidFill>
                  <a:srgbClr val="17375E"/>
                </a:solidFill>
              </a:rPr>
              <a:t> (y no 3-penteno)</a:t>
            </a:r>
          </a:p>
        </p:txBody>
      </p:sp>
      <p:graphicFrame>
        <p:nvGraphicFramePr>
          <p:cNvPr id="19458" name="Object 17"/>
          <p:cNvGraphicFramePr>
            <a:graphicFrameLocks noChangeAspect="1"/>
          </p:cNvGraphicFramePr>
          <p:nvPr/>
        </p:nvGraphicFramePr>
        <p:xfrm>
          <a:off x="5373688" y="4143375"/>
          <a:ext cx="2646362" cy="1547813"/>
        </p:xfrm>
        <a:graphic>
          <a:graphicData uri="http://schemas.openxmlformats.org/presentationml/2006/ole">
            <p:oleObj spid="_x0000_s19458" name="CS ChemDraw Drawing" r:id="rId5" imgW="2438400" imgH="1358900" progId="">
              <p:embed/>
            </p:oleObj>
          </a:graphicData>
        </a:graphic>
      </p:graphicFrame>
      <p:graphicFrame>
        <p:nvGraphicFramePr>
          <p:cNvPr id="19459" name="Object 18"/>
          <p:cNvGraphicFramePr>
            <a:graphicFrameLocks noChangeAspect="1"/>
          </p:cNvGraphicFramePr>
          <p:nvPr/>
        </p:nvGraphicFramePr>
        <p:xfrm>
          <a:off x="4756150" y="5715000"/>
          <a:ext cx="3875088" cy="295275"/>
        </p:xfrm>
        <a:graphic>
          <a:graphicData uri="http://schemas.openxmlformats.org/presentationml/2006/ole">
            <p:oleObj spid="_x0000_s19459" name="CS ChemDraw Drawing" r:id="rId6" imgW="3556000" imgH="266700" progId="">
              <p:embed/>
            </p:oleObj>
          </a:graphicData>
        </a:graphic>
      </p:graphicFrame>
      <p:sp>
        <p:nvSpPr>
          <p:cNvPr id="16" name="Título 15"/>
          <p:cNvSpPr>
            <a:spLocks noGrp="1"/>
          </p:cNvSpPr>
          <p:nvPr>
            <p:ph type="title"/>
          </p:nvPr>
        </p:nvSpPr>
        <p:spPr/>
        <p:txBody>
          <a:bodyPr/>
          <a:lstStyle/>
          <a:p>
            <a:r>
              <a:rPr lang="es-ES_tradnl" dirty="0" smtClean="0"/>
              <a:t>LA NOMENCLATURA DE LOS ALQUENOS</a:t>
            </a:r>
            <a:endParaRPr lang="es-ES_tradnl"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52400" y="914400"/>
            <a:ext cx="8780463" cy="1631950"/>
          </a:xfrm>
          <a:prstGeom prst="rect">
            <a:avLst/>
          </a:prstGeom>
          <a:noFill/>
          <a:ln w="9525">
            <a:noFill/>
            <a:miter lim="800000"/>
            <a:headEnd/>
            <a:tailEnd/>
          </a:ln>
        </p:spPr>
        <p:txBody>
          <a:bodyPr wrap="square" lIns="91424" tIns="45712" rIns="91424" bIns="45712">
            <a:spAutoFit/>
          </a:bodyPr>
          <a:lstStyle/>
          <a:p>
            <a:pPr algn="just" defTabSz="912813"/>
            <a:r>
              <a:rPr lang="es-ES" sz="2000" b="1" dirty="0">
                <a:solidFill>
                  <a:srgbClr val="17375E"/>
                </a:solidFill>
                <a:latin typeface="+mn-lt"/>
                <a:cs typeface="Times New Roman" pitchFamily="18" charset="0"/>
              </a:rPr>
              <a:t>Regla 6</a:t>
            </a:r>
            <a:r>
              <a:rPr lang="es-ES" sz="2000" dirty="0">
                <a:solidFill>
                  <a:srgbClr val="17375E"/>
                </a:solidFill>
                <a:latin typeface="+mn-lt"/>
                <a:cs typeface="Times New Roman" pitchFamily="18" charset="0"/>
              </a:rPr>
              <a:t> : </a:t>
            </a:r>
            <a:r>
              <a:rPr lang="es-ES" sz="2000" b="1" dirty="0">
                <a:solidFill>
                  <a:srgbClr val="17375E"/>
                </a:solidFill>
                <a:latin typeface="+mn-lt"/>
                <a:cs typeface="Times New Roman" pitchFamily="18" charset="0"/>
              </a:rPr>
              <a:t>Al numerar la cadena se da la prioridad al hidroxilo sobre el doble enlace</a:t>
            </a:r>
          </a:p>
          <a:p>
            <a:pPr algn="just" defTabSz="912813"/>
            <a:r>
              <a:rPr lang="es-ES" sz="2000" dirty="0">
                <a:solidFill>
                  <a:srgbClr val="17375E"/>
                </a:solidFill>
                <a:latin typeface="+mn-lt"/>
                <a:cs typeface="Times New Roman" pitchFamily="18" charset="0"/>
              </a:rPr>
              <a:t>Los alcoholes que contienen dobles enlaces se denominan alquenoles y la cadena incluyendo las 2 funciones se enumera de tal manera que el carbono portador de OH tiene el índice localizador más pequeño.  </a:t>
            </a:r>
          </a:p>
        </p:txBody>
      </p:sp>
      <p:sp>
        <p:nvSpPr>
          <p:cNvPr id="67587" name="Text Box 3"/>
          <p:cNvSpPr txBox="1">
            <a:spLocks noChangeArrowheads="1"/>
          </p:cNvSpPr>
          <p:nvPr/>
        </p:nvSpPr>
        <p:spPr bwMode="auto">
          <a:xfrm>
            <a:off x="152400" y="3214688"/>
            <a:ext cx="8780463" cy="2308225"/>
          </a:xfrm>
          <a:prstGeom prst="rect">
            <a:avLst/>
          </a:prstGeom>
          <a:noFill/>
          <a:ln w="9525">
            <a:noFill/>
            <a:miter lim="800000"/>
            <a:headEnd/>
            <a:tailEnd/>
          </a:ln>
        </p:spPr>
        <p:txBody>
          <a:bodyPr wrap="square" lIns="91424" tIns="45712" rIns="91424" bIns="45712">
            <a:spAutoFit/>
          </a:bodyPr>
          <a:lstStyle/>
          <a:p>
            <a:pPr algn="just" defTabSz="912813"/>
            <a:r>
              <a:rPr lang="es-ES" sz="2000" b="1" dirty="0">
                <a:solidFill>
                  <a:srgbClr val="17375E"/>
                </a:solidFill>
                <a:latin typeface="+mn-lt"/>
                <a:cs typeface="Times New Roman" pitchFamily="18" charset="0"/>
              </a:rPr>
              <a:t>Regla 7</a:t>
            </a:r>
            <a:r>
              <a:rPr lang="es-ES" sz="2000" dirty="0">
                <a:solidFill>
                  <a:srgbClr val="17375E"/>
                </a:solidFill>
                <a:latin typeface="+mn-lt"/>
                <a:cs typeface="Times New Roman" pitchFamily="18" charset="0"/>
              </a:rPr>
              <a:t> : </a:t>
            </a:r>
            <a:r>
              <a:rPr lang="es-ES" sz="2000" b="1" dirty="0">
                <a:solidFill>
                  <a:srgbClr val="17375E"/>
                </a:solidFill>
                <a:latin typeface="+mn-lt"/>
                <a:cs typeface="Times New Roman" pitchFamily="18" charset="0"/>
              </a:rPr>
              <a:t>Los sustituyentes que contienen un doble enlace se llaman alquenilos.</a:t>
            </a:r>
            <a:r>
              <a:rPr lang="es-ES" sz="2000" dirty="0">
                <a:solidFill>
                  <a:srgbClr val="17375E"/>
                </a:solidFill>
                <a:latin typeface="+mn-lt"/>
                <a:cs typeface="Times New Roman" pitchFamily="18" charset="0"/>
              </a:rPr>
              <a:t> </a:t>
            </a:r>
          </a:p>
          <a:p>
            <a:pPr algn="just" defTabSz="912813"/>
            <a:endParaRPr lang="es-ES" sz="2000" dirty="0">
              <a:solidFill>
                <a:srgbClr val="17375E"/>
              </a:solidFill>
              <a:latin typeface="+mn-lt"/>
              <a:cs typeface="Times New Roman" pitchFamily="18" charset="0"/>
            </a:endParaRPr>
          </a:p>
          <a:p>
            <a:pPr algn="just" defTabSz="912813"/>
            <a:r>
              <a:rPr lang="es-ES" sz="2000" dirty="0">
                <a:solidFill>
                  <a:srgbClr val="17375E"/>
                </a:solidFill>
                <a:latin typeface="+mn-lt"/>
                <a:cs typeface="Times New Roman" pitchFamily="18" charset="0"/>
              </a:rPr>
              <a:t>Ej : CH</a:t>
            </a:r>
            <a:r>
              <a:rPr lang="es-ES" sz="2000" baseline="-30000" dirty="0">
                <a:solidFill>
                  <a:srgbClr val="17375E"/>
                </a:solidFill>
                <a:latin typeface="+mn-lt"/>
                <a:cs typeface="Times New Roman" pitchFamily="18" charset="0"/>
              </a:rPr>
              <a:t>2</a:t>
            </a:r>
            <a:r>
              <a:rPr lang="es-ES" sz="2000" dirty="0">
                <a:solidFill>
                  <a:srgbClr val="17375E"/>
                </a:solidFill>
                <a:latin typeface="+mn-lt"/>
                <a:cs typeface="Times New Roman" pitchFamily="18" charset="0"/>
              </a:rPr>
              <a:t>=CH-             		CH</a:t>
            </a:r>
            <a:r>
              <a:rPr lang="es-ES" sz="2000" baseline="-25000" dirty="0">
                <a:solidFill>
                  <a:srgbClr val="17375E"/>
                </a:solidFill>
                <a:latin typeface="+mn-lt"/>
                <a:cs typeface="Times New Roman" pitchFamily="18" charset="0"/>
              </a:rPr>
              <a:t>2</a:t>
            </a:r>
            <a:r>
              <a:rPr lang="es-ES" sz="2000" dirty="0">
                <a:solidFill>
                  <a:srgbClr val="17375E"/>
                </a:solidFill>
                <a:latin typeface="+mn-lt"/>
                <a:cs typeface="Times New Roman" pitchFamily="18" charset="0"/>
              </a:rPr>
              <a:t>=CH-CH</a:t>
            </a:r>
            <a:r>
              <a:rPr lang="es-ES" sz="2000" baseline="-30000" dirty="0">
                <a:solidFill>
                  <a:srgbClr val="17375E"/>
                </a:solidFill>
                <a:latin typeface="+mn-lt"/>
                <a:cs typeface="Times New Roman" pitchFamily="18" charset="0"/>
              </a:rPr>
              <a:t>2</a:t>
            </a:r>
            <a:r>
              <a:rPr lang="es-ES" sz="2000" dirty="0">
                <a:solidFill>
                  <a:srgbClr val="17375E"/>
                </a:solidFill>
                <a:latin typeface="+mn-lt"/>
                <a:cs typeface="Times New Roman" pitchFamily="18" charset="0"/>
              </a:rPr>
              <a:t>-             CH</a:t>
            </a:r>
            <a:r>
              <a:rPr lang="es-ES" sz="2000" baseline="-30000" dirty="0">
                <a:solidFill>
                  <a:srgbClr val="17375E"/>
                </a:solidFill>
                <a:latin typeface="+mn-lt"/>
                <a:cs typeface="Times New Roman" pitchFamily="18" charset="0"/>
              </a:rPr>
              <a:t>3</a:t>
            </a:r>
            <a:r>
              <a:rPr lang="es-ES" sz="2000" dirty="0">
                <a:solidFill>
                  <a:srgbClr val="17375E"/>
                </a:solidFill>
                <a:latin typeface="+mn-lt"/>
                <a:cs typeface="Times New Roman" pitchFamily="18" charset="0"/>
              </a:rPr>
              <a:t>-CH=CH- </a:t>
            </a:r>
          </a:p>
          <a:p>
            <a:pPr algn="just" defTabSz="912813"/>
            <a:r>
              <a:rPr lang="es-ES" sz="2000" dirty="0">
                <a:solidFill>
                  <a:srgbClr val="17375E"/>
                </a:solidFill>
                <a:latin typeface="+mn-lt"/>
                <a:cs typeface="Times New Roman" pitchFamily="18" charset="0"/>
              </a:rPr>
              <a:t>     Etenilo (vinilo)                         2-propenilo (alilo)              1-propenilo </a:t>
            </a:r>
          </a:p>
          <a:p>
            <a:pPr algn="just" defTabSz="912813">
              <a:spcBef>
                <a:spcPct val="20000"/>
              </a:spcBef>
            </a:pPr>
            <a:r>
              <a:rPr lang="es-ES" sz="2000" dirty="0">
                <a:solidFill>
                  <a:srgbClr val="17375E"/>
                </a:solidFill>
                <a:latin typeface="+mn-lt"/>
                <a:cs typeface="Times New Roman" pitchFamily="18" charset="0"/>
              </a:rPr>
              <a:t>Como es habitual, la cadena del sustituyente se empieza a numerar por su punto de unión a la cadena principal. </a:t>
            </a:r>
          </a:p>
        </p:txBody>
      </p:sp>
      <p:sp>
        <p:nvSpPr>
          <p:cNvPr id="67588" name="Text Box 7"/>
          <p:cNvSpPr txBox="1">
            <a:spLocks noChangeArrowheads="1"/>
          </p:cNvSpPr>
          <p:nvPr/>
        </p:nvSpPr>
        <p:spPr bwMode="auto">
          <a:xfrm>
            <a:off x="152401" y="5594350"/>
            <a:ext cx="8763000" cy="708025"/>
          </a:xfrm>
          <a:prstGeom prst="rect">
            <a:avLst/>
          </a:prstGeom>
          <a:noFill/>
          <a:ln w="9525">
            <a:noFill/>
            <a:miter lim="800000"/>
            <a:headEnd/>
            <a:tailEnd/>
          </a:ln>
        </p:spPr>
        <p:txBody>
          <a:bodyPr wrap="square" lIns="91424" tIns="45712" rIns="91424" bIns="45712">
            <a:spAutoFit/>
          </a:bodyPr>
          <a:lstStyle/>
          <a:p>
            <a:pPr algn="just" defTabSz="912813"/>
            <a:r>
              <a:rPr lang="es-ES" sz="2000" b="1" u="sng" dirty="0">
                <a:solidFill>
                  <a:srgbClr val="17375E"/>
                </a:solidFill>
                <a:latin typeface="+mn-lt"/>
                <a:cs typeface="Times New Roman" pitchFamily="18" charset="0"/>
              </a:rPr>
              <a:t>Nota</a:t>
            </a:r>
            <a:r>
              <a:rPr lang="es-ES" sz="2000" b="1" dirty="0">
                <a:solidFill>
                  <a:srgbClr val="17375E"/>
                </a:solidFill>
                <a:latin typeface="+mn-lt"/>
                <a:cs typeface="Times New Roman" pitchFamily="18" charset="0"/>
              </a:rPr>
              <a:t>: </a:t>
            </a:r>
            <a:r>
              <a:rPr lang="es-ES" sz="2000" dirty="0">
                <a:solidFill>
                  <a:srgbClr val="17375E"/>
                </a:solidFill>
                <a:latin typeface="+mn-lt"/>
                <a:cs typeface="Times New Roman" pitchFamily="18" charset="0"/>
              </a:rPr>
              <a:t>Los nombres corrientes de algunos alquinilos siguen usándose. En ellos el sufijo es </a:t>
            </a:r>
            <a:r>
              <a:rPr lang="es-ES" sz="2000" b="1" dirty="0">
                <a:solidFill>
                  <a:srgbClr val="FF0000"/>
                </a:solidFill>
                <a:latin typeface="+mn-lt"/>
                <a:cs typeface="Times New Roman" pitchFamily="18" charset="0"/>
              </a:rPr>
              <a:t>-ileno</a:t>
            </a:r>
            <a:r>
              <a:rPr lang="es-ES" sz="2000" dirty="0">
                <a:solidFill>
                  <a:srgbClr val="17375E"/>
                </a:solidFill>
                <a:latin typeface="+mn-lt"/>
                <a:cs typeface="Times New Roman" pitchFamily="18" charset="0"/>
              </a:rPr>
              <a:t>. Ej. : CH</a:t>
            </a:r>
            <a:r>
              <a:rPr lang="es-ES" sz="2000" baseline="-30000" dirty="0">
                <a:solidFill>
                  <a:srgbClr val="17375E"/>
                </a:solidFill>
                <a:latin typeface="+mn-lt"/>
                <a:cs typeface="Times New Roman" pitchFamily="18" charset="0"/>
              </a:rPr>
              <a:t>2</a:t>
            </a:r>
            <a:r>
              <a:rPr lang="es-ES" sz="2000" dirty="0">
                <a:solidFill>
                  <a:srgbClr val="17375E"/>
                </a:solidFill>
                <a:latin typeface="+mn-lt"/>
                <a:cs typeface="Times New Roman" pitchFamily="18" charset="0"/>
              </a:rPr>
              <a:t>=CH</a:t>
            </a:r>
            <a:r>
              <a:rPr lang="es-ES" sz="2000" baseline="-30000" dirty="0">
                <a:solidFill>
                  <a:srgbClr val="17375E"/>
                </a:solidFill>
                <a:latin typeface="+mn-lt"/>
                <a:cs typeface="Times New Roman" pitchFamily="18" charset="0"/>
              </a:rPr>
              <a:t>2</a:t>
            </a:r>
            <a:r>
              <a:rPr lang="es-ES" sz="2000" dirty="0">
                <a:solidFill>
                  <a:srgbClr val="17375E"/>
                </a:solidFill>
                <a:latin typeface="+mn-lt"/>
                <a:cs typeface="Times New Roman" pitchFamily="18" charset="0"/>
              </a:rPr>
              <a:t> : etileno. </a:t>
            </a:r>
          </a:p>
        </p:txBody>
      </p:sp>
      <p:grpSp>
        <p:nvGrpSpPr>
          <p:cNvPr id="67589" name="Group 11"/>
          <p:cNvGrpSpPr>
            <a:grpSpLocks/>
          </p:cNvGrpSpPr>
          <p:nvPr/>
        </p:nvGrpSpPr>
        <p:grpSpPr bwMode="auto">
          <a:xfrm>
            <a:off x="2908300" y="2635250"/>
            <a:ext cx="4432236" cy="488950"/>
            <a:chOff x="1833" y="1660"/>
            <a:chExt cx="2791" cy="308"/>
          </a:xfrm>
        </p:grpSpPr>
        <p:pic>
          <p:nvPicPr>
            <p:cNvPr id="67591" name="Picture 9" descr="MFCD00002959"/>
            <p:cNvPicPr>
              <a:picLocks noChangeAspect="1" noChangeArrowheads="1"/>
            </p:cNvPicPr>
            <p:nvPr/>
          </p:nvPicPr>
          <p:blipFill>
            <a:blip r:embed="rId3"/>
            <a:srcRect/>
            <a:stretch>
              <a:fillRect/>
            </a:stretch>
          </p:blipFill>
          <p:spPr bwMode="auto">
            <a:xfrm>
              <a:off x="3107" y="1660"/>
              <a:ext cx="1517" cy="308"/>
            </a:xfrm>
            <a:prstGeom prst="rect">
              <a:avLst/>
            </a:prstGeom>
            <a:noFill/>
            <a:ln w="9525">
              <a:noFill/>
              <a:miter lim="800000"/>
              <a:headEnd/>
              <a:tailEnd/>
            </a:ln>
          </p:spPr>
        </p:pic>
        <p:sp>
          <p:nvSpPr>
            <p:cNvPr id="67592" name="Text Box 10"/>
            <p:cNvSpPr txBox="1">
              <a:spLocks noChangeArrowheads="1"/>
            </p:cNvSpPr>
            <p:nvPr/>
          </p:nvSpPr>
          <p:spPr bwMode="auto">
            <a:xfrm>
              <a:off x="1833" y="1706"/>
              <a:ext cx="932" cy="241"/>
            </a:xfrm>
            <a:prstGeom prst="rect">
              <a:avLst/>
            </a:prstGeom>
            <a:noFill/>
            <a:ln w="19050">
              <a:noFill/>
              <a:miter lim="800000"/>
              <a:headEnd/>
              <a:tailEnd/>
            </a:ln>
          </p:spPr>
          <p:txBody>
            <a:bodyPr wrap="none" lIns="104306" tIns="52153" rIns="104306" bIns="52153">
              <a:spAutoFit/>
            </a:bodyPr>
            <a:lstStyle/>
            <a:p>
              <a:pPr defTabSz="912813"/>
              <a:r>
                <a:rPr lang="fr-FR" dirty="0">
                  <a:solidFill>
                    <a:srgbClr val="FF0000"/>
                  </a:solidFill>
                </a:rPr>
                <a:t>3-</a:t>
              </a:r>
              <a:r>
                <a:rPr lang="fr-FR" dirty="0">
                  <a:solidFill>
                    <a:srgbClr val="FF0000"/>
                  </a:solidFill>
                  <a:latin typeface="+mn-lt"/>
                </a:rPr>
                <a:t>Buten</a:t>
              </a:r>
              <a:r>
                <a:rPr lang="fr-FR" dirty="0">
                  <a:solidFill>
                    <a:schemeClr val="tx2">
                      <a:lumMod val="75000"/>
                    </a:schemeClr>
                  </a:solidFill>
                </a:rPr>
                <a:t>-1-ol</a:t>
              </a:r>
            </a:p>
          </p:txBody>
        </p:sp>
      </p:grpSp>
      <p:sp>
        <p:nvSpPr>
          <p:cNvPr id="10" name="Título 15"/>
          <p:cNvSpPr>
            <a:spLocks noGrp="1"/>
          </p:cNvSpPr>
          <p:nvPr>
            <p:ph type="title"/>
          </p:nvPr>
        </p:nvSpPr>
        <p:spPr>
          <a:xfrm>
            <a:off x="214313" y="300038"/>
            <a:ext cx="8699500" cy="485775"/>
          </a:xfrm>
        </p:spPr>
        <p:txBody>
          <a:bodyPr/>
          <a:lstStyle/>
          <a:p>
            <a:r>
              <a:rPr lang="es-ES_tradnl" dirty="0" smtClean="0"/>
              <a:t>LA NOMENCLATURA DE LOS ALQUENOS</a:t>
            </a:r>
            <a:endParaRPr lang="es-ES_tradnl"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0486" name="Group 9"/>
          <p:cNvGrpSpPr>
            <a:grpSpLocks/>
          </p:cNvGrpSpPr>
          <p:nvPr/>
        </p:nvGrpSpPr>
        <p:grpSpPr bwMode="auto">
          <a:xfrm>
            <a:off x="323850" y="974725"/>
            <a:ext cx="5162550" cy="382588"/>
            <a:chOff x="192" y="776"/>
            <a:chExt cx="3356" cy="251"/>
          </a:xfrm>
        </p:grpSpPr>
        <p:sp>
          <p:nvSpPr>
            <p:cNvPr id="20492" name="Text Box 2"/>
            <p:cNvSpPr txBox="1">
              <a:spLocks noChangeArrowheads="1"/>
            </p:cNvSpPr>
            <p:nvPr/>
          </p:nvSpPr>
          <p:spPr bwMode="auto">
            <a:xfrm>
              <a:off x="192" y="776"/>
              <a:ext cx="3272" cy="251"/>
            </a:xfrm>
            <a:prstGeom prst="rect">
              <a:avLst/>
            </a:prstGeom>
            <a:noFill/>
            <a:ln w="9525">
              <a:noFill/>
              <a:miter lim="800000"/>
              <a:headEnd/>
              <a:tailEnd/>
            </a:ln>
          </p:spPr>
          <p:txBody>
            <a:bodyPr wrap="square" lIns="104306" tIns="52153" rIns="104306" bIns="52153">
              <a:spAutoFit/>
            </a:bodyPr>
            <a:lstStyle/>
            <a:p>
              <a:pPr defTabSz="912813"/>
              <a:r>
                <a:rPr lang="es-ES" b="1" i="1" dirty="0">
                  <a:solidFill>
                    <a:schemeClr val="tx2">
                      <a:lumMod val="75000"/>
                    </a:schemeClr>
                  </a:solidFill>
                  <a:latin typeface="+mn-lt"/>
                  <a:cs typeface="Times New Roman" pitchFamily="18" charset="0"/>
                </a:rPr>
                <a:t>C</a:t>
              </a:r>
              <a:r>
                <a:rPr lang="es-ES" b="1" i="1" baseline="-30000" dirty="0">
                  <a:solidFill>
                    <a:schemeClr val="tx2">
                      <a:lumMod val="75000"/>
                    </a:schemeClr>
                  </a:solidFill>
                  <a:latin typeface="+mn-lt"/>
                  <a:cs typeface="Times New Roman" pitchFamily="18" charset="0"/>
                </a:rPr>
                <a:t>n</a:t>
              </a:r>
              <a:r>
                <a:rPr lang="es-ES" b="1" i="1" dirty="0">
                  <a:solidFill>
                    <a:schemeClr val="tx2">
                      <a:lumMod val="75000"/>
                    </a:schemeClr>
                  </a:solidFill>
                  <a:latin typeface="+mn-lt"/>
                  <a:cs typeface="Times New Roman" pitchFamily="18" charset="0"/>
                </a:rPr>
                <a:t>H</a:t>
              </a:r>
              <a:r>
                <a:rPr lang="es-ES" b="1" i="1" baseline="-30000" dirty="0">
                  <a:solidFill>
                    <a:schemeClr val="tx2">
                      <a:lumMod val="75000"/>
                    </a:schemeClr>
                  </a:solidFill>
                  <a:latin typeface="+mn-lt"/>
                  <a:cs typeface="Times New Roman" pitchFamily="18" charset="0"/>
                </a:rPr>
                <a:t>2n-2</a:t>
              </a:r>
              <a:r>
                <a:rPr lang="es-ES" b="1" i="1" dirty="0">
                  <a:solidFill>
                    <a:schemeClr val="tx2">
                      <a:lumMod val="75000"/>
                    </a:schemeClr>
                  </a:solidFill>
                  <a:latin typeface="+mn-lt"/>
                  <a:cs typeface="Times New Roman" pitchFamily="18" charset="0"/>
                </a:rPr>
                <a:t>, sufijo -</a:t>
              </a:r>
              <a:r>
                <a:rPr lang="es-ES" b="1" i="1" dirty="0">
                  <a:solidFill>
                    <a:srgbClr val="FF0000"/>
                  </a:solidFill>
                  <a:latin typeface="+mn-lt"/>
                  <a:cs typeface="Times New Roman" pitchFamily="18" charset="0"/>
                </a:rPr>
                <a:t>ino</a:t>
              </a:r>
              <a:r>
                <a:rPr lang="es-ES" b="1" i="1" dirty="0">
                  <a:solidFill>
                    <a:schemeClr val="tx2">
                      <a:lumMod val="75000"/>
                    </a:schemeClr>
                  </a:solidFill>
                  <a:latin typeface="+mn-lt"/>
                  <a:cs typeface="Times New Roman" pitchFamily="18" charset="0"/>
                </a:rPr>
                <a:t>, grupo funcional :</a:t>
              </a:r>
              <a:endParaRPr lang="es-ES" dirty="0">
                <a:solidFill>
                  <a:schemeClr val="tx2">
                    <a:lumMod val="75000"/>
                  </a:schemeClr>
                </a:solidFill>
                <a:latin typeface="+mn-lt"/>
                <a:cs typeface="Times New Roman" pitchFamily="18" charset="0"/>
              </a:endParaRPr>
            </a:p>
          </p:txBody>
        </p:sp>
        <p:graphicFrame>
          <p:nvGraphicFramePr>
            <p:cNvPr id="20485" name="Object 8"/>
            <p:cNvGraphicFramePr>
              <a:graphicFrameLocks noChangeAspect="1"/>
            </p:cNvGraphicFramePr>
            <p:nvPr/>
          </p:nvGraphicFramePr>
          <p:xfrm>
            <a:off x="3132" y="840"/>
            <a:ext cx="416" cy="138"/>
          </p:xfrm>
          <a:graphic>
            <a:graphicData uri="http://schemas.openxmlformats.org/presentationml/2006/ole">
              <p:oleObj spid="_x0000_s20485" name="CS ChemDraw Drawing" r:id="rId4" imgW="782280" imgH="258840" progId="">
                <p:embed/>
              </p:oleObj>
            </a:graphicData>
          </a:graphic>
        </p:graphicFrame>
      </p:grpSp>
      <p:sp>
        <p:nvSpPr>
          <p:cNvPr id="20487" name="Text Box 10"/>
          <p:cNvSpPr txBox="1">
            <a:spLocks noChangeArrowheads="1"/>
          </p:cNvSpPr>
          <p:nvPr/>
        </p:nvSpPr>
        <p:spPr bwMode="auto">
          <a:xfrm>
            <a:off x="152400" y="2667000"/>
            <a:ext cx="8816975" cy="923925"/>
          </a:xfrm>
          <a:prstGeom prst="rect">
            <a:avLst/>
          </a:prstGeom>
          <a:noFill/>
          <a:ln w="9525">
            <a:noFill/>
            <a:miter lim="800000"/>
            <a:headEnd/>
            <a:tailEnd/>
          </a:ln>
        </p:spPr>
        <p:txBody>
          <a:bodyPr lIns="91424" tIns="45712" rIns="91424" bIns="45712">
            <a:spAutoFit/>
          </a:bodyPr>
          <a:lstStyle/>
          <a:p>
            <a:pPr algn="just" defTabSz="912813">
              <a:buFontTx/>
              <a:buChar char="-"/>
            </a:pPr>
            <a:r>
              <a:rPr lang="es-ES_tradnl" dirty="0">
                <a:solidFill>
                  <a:srgbClr val="17375E"/>
                </a:solidFill>
                <a:latin typeface="+mn-lt"/>
                <a:cs typeface="Times New Roman" pitchFamily="18" charset="0"/>
              </a:rPr>
              <a:t> Las reglas IUPAC de nomenclatura de los alquenos son las mismas que se aplican para los alquinos. Cambiando la terminación </a:t>
            </a:r>
            <a:r>
              <a:rPr lang="es-ES_tradnl" i="1" dirty="0" err="1">
                <a:solidFill>
                  <a:srgbClr val="17375E"/>
                </a:solidFill>
                <a:latin typeface="+mn-lt"/>
                <a:cs typeface="Times New Roman" pitchFamily="18" charset="0"/>
              </a:rPr>
              <a:t>–eno</a:t>
            </a:r>
            <a:r>
              <a:rPr lang="es-ES_tradnl" dirty="0">
                <a:solidFill>
                  <a:srgbClr val="17375E"/>
                </a:solidFill>
                <a:latin typeface="+mn-lt"/>
                <a:cs typeface="Times New Roman" pitchFamily="18" charset="0"/>
              </a:rPr>
              <a:t> por </a:t>
            </a:r>
            <a:r>
              <a:rPr lang="es-ES_tradnl" i="1" dirty="0">
                <a:solidFill>
                  <a:srgbClr val="17375E"/>
                </a:solidFill>
                <a:latin typeface="+mn-lt"/>
                <a:cs typeface="Times New Roman" pitchFamily="18" charset="0"/>
              </a:rPr>
              <a:t>-</a:t>
            </a:r>
            <a:r>
              <a:rPr lang="es-ES_tradnl" i="1" dirty="0" err="1">
                <a:solidFill>
                  <a:srgbClr val="17375E"/>
                </a:solidFill>
                <a:latin typeface="+mn-lt"/>
                <a:cs typeface="Times New Roman" pitchFamily="18" charset="0"/>
              </a:rPr>
              <a:t>ino</a:t>
            </a:r>
            <a:r>
              <a:rPr lang="es-ES_tradnl" dirty="0">
                <a:solidFill>
                  <a:srgbClr val="17375E"/>
                </a:solidFill>
                <a:latin typeface="+mn-lt"/>
                <a:cs typeface="Times New Roman" pitchFamily="18" charset="0"/>
              </a:rPr>
              <a:t>. La posición del triple enlace dentro de la cadena principal se indica mediante un número.</a:t>
            </a:r>
          </a:p>
        </p:txBody>
      </p:sp>
      <p:grpSp>
        <p:nvGrpSpPr>
          <p:cNvPr id="20488" name="Group 37"/>
          <p:cNvGrpSpPr>
            <a:grpSpLocks/>
          </p:cNvGrpSpPr>
          <p:nvPr/>
        </p:nvGrpSpPr>
        <p:grpSpPr bwMode="auto">
          <a:xfrm>
            <a:off x="142875" y="1403350"/>
            <a:ext cx="8848238" cy="936625"/>
            <a:chOff x="105" y="975"/>
            <a:chExt cx="6518" cy="650"/>
          </a:xfrm>
        </p:grpSpPr>
        <p:sp>
          <p:nvSpPr>
            <p:cNvPr id="20491" name="Text Box 7"/>
            <p:cNvSpPr txBox="1">
              <a:spLocks noChangeArrowheads="1"/>
            </p:cNvSpPr>
            <p:nvPr/>
          </p:nvSpPr>
          <p:spPr bwMode="auto">
            <a:xfrm>
              <a:off x="105" y="975"/>
              <a:ext cx="6518" cy="650"/>
            </a:xfrm>
            <a:prstGeom prst="rect">
              <a:avLst/>
            </a:prstGeom>
            <a:noFill/>
            <a:ln w="9525">
              <a:noFill/>
              <a:miter lim="800000"/>
              <a:headEnd/>
              <a:tailEnd/>
            </a:ln>
          </p:spPr>
          <p:txBody>
            <a:bodyPr wrap="square" lIns="104306" tIns="52153" rIns="104306" bIns="52153">
              <a:spAutoFit/>
            </a:bodyPr>
            <a:lstStyle/>
            <a:p>
              <a:pPr algn="just" defTabSz="912813"/>
              <a:r>
                <a:rPr lang="es-ES" dirty="0">
                  <a:solidFill>
                    <a:schemeClr val="tx2">
                      <a:lumMod val="75000"/>
                    </a:schemeClr>
                  </a:solidFill>
                  <a:latin typeface="+mn-lt"/>
                  <a:cs typeface="Times New Roman" pitchFamily="18" charset="0"/>
                </a:rPr>
                <a:t>- Los nombres corrientes de muchos alquinos están todavía vigentes. Los otros alquinos se tratan como sus derivados. Por ejemplo los </a:t>
              </a:r>
              <a:r>
                <a:rPr lang="es-ES" b="1" dirty="0">
                  <a:solidFill>
                    <a:schemeClr val="tx2">
                      <a:lumMod val="75000"/>
                    </a:schemeClr>
                  </a:solidFill>
                  <a:latin typeface="+mn-lt"/>
                  <a:cs typeface="Times New Roman" pitchFamily="18" charset="0"/>
                </a:rPr>
                <a:t>alquilacetilenos</a:t>
              </a:r>
              <a:r>
                <a:rPr lang="es-ES" dirty="0">
                  <a:solidFill>
                    <a:schemeClr val="tx2">
                      <a:lumMod val="75000"/>
                    </a:schemeClr>
                  </a:solidFill>
                  <a:latin typeface="+mn-lt"/>
                  <a:cs typeface="Times New Roman" pitchFamily="18" charset="0"/>
                </a:rPr>
                <a:t>. </a:t>
              </a:r>
            </a:p>
            <a:p>
              <a:pPr defTabSz="912813"/>
              <a:r>
                <a:rPr lang="es-ES" dirty="0">
                  <a:solidFill>
                    <a:schemeClr val="tx2">
                      <a:lumMod val="75000"/>
                    </a:schemeClr>
                  </a:solidFill>
                  <a:latin typeface="+mn-lt"/>
                  <a:cs typeface="Times New Roman" pitchFamily="18" charset="0"/>
                </a:rPr>
                <a:t>Ej : </a:t>
              </a:r>
              <a:r>
                <a:rPr lang="es-ES" sz="1600" dirty="0">
                  <a:solidFill>
                    <a:schemeClr val="tx2">
                      <a:lumMod val="75000"/>
                    </a:schemeClr>
                  </a:solidFill>
                  <a:latin typeface="+mn-lt"/>
                  <a:cs typeface="Times New Roman" pitchFamily="18" charset="0"/>
                </a:rPr>
                <a:t>H</a:t>
              </a:r>
              <a:r>
                <a:rPr lang="es-ES" dirty="0">
                  <a:solidFill>
                    <a:schemeClr val="tx2">
                      <a:lumMod val="75000"/>
                    </a:schemeClr>
                  </a:solidFill>
                  <a:latin typeface="+mn-lt"/>
                  <a:cs typeface="Times New Roman" pitchFamily="18" charset="0"/>
                </a:rPr>
                <a:t>         </a:t>
              </a:r>
              <a:r>
                <a:rPr lang="es-ES" sz="1600" dirty="0">
                  <a:solidFill>
                    <a:schemeClr val="tx2">
                      <a:lumMod val="75000"/>
                    </a:schemeClr>
                  </a:solidFill>
                  <a:latin typeface="+mn-lt"/>
                  <a:cs typeface="Times New Roman" pitchFamily="18" charset="0"/>
                </a:rPr>
                <a:t>H</a:t>
              </a:r>
              <a:r>
                <a:rPr lang="es-ES" dirty="0">
                  <a:solidFill>
                    <a:schemeClr val="tx2">
                      <a:lumMod val="75000"/>
                    </a:schemeClr>
                  </a:solidFill>
                  <a:latin typeface="+mn-lt"/>
                  <a:cs typeface="Times New Roman" pitchFamily="18" charset="0"/>
                </a:rPr>
                <a:t>: acetileno,  </a:t>
              </a:r>
              <a:r>
                <a:rPr lang="es-ES" sz="1600" dirty="0">
                  <a:solidFill>
                    <a:schemeClr val="tx2">
                      <a:lumMod val="75000"/>
                    </a:schemeClr>
                  </a:solidFill>
                  <a:latin typeface="+mn-lt"/>
                  <a:cs typeface="Times New Roman" pitchFamily="18" charset="0"/>
                </a:rPr>
                <a:t>CH</a:t>
              </a:r>
              <a:r>
                <a:rPr lang="es-ES" sz="1600" baseline="-30000" dirty="0">
                  <a:solidFill>
                    <a:schemeClr val="tx2">
                      <a:lumMod val="75000"/>
                    </a:schemeClr>
                  </a:solidFill>
                  <a:latin typeface="+mn-lt"/>
                  <a:cs typeface="Times New Roman" pitchFamily="18" charset="0"/>
                </a:rPr>
                <a:t>3</a:t>
              </a:r>
              <a:r>
                <a:rPr lang="es-ES" dirty="0">
                  <a:solidFill>
                    <a:schemeClr val="tx2">
                      <a:lumMod val="75000"/>
                    </a:schemeClr>
                  </a:solidFill>
                  <a:latin typeface="+mn-lt"/>
                  <a:cs typeface="Times New Roman" pitchFamily="18" charset="0"/>
                </a:rPr>
                <a:t>        </a:t>
              </a:r>
              <a:r>
                <a:rPr lang="es-ES" sz="1600" dirty="0">
                  <a:solidFill>
                    <a:schemeClr val="tx2">
                      <a:lumMod val="75000"/>
                    </a:schemeClr>
                  </a:solidFill>
                  <a:latin typeface="+mn-lt"/>
                  <a:cs typeface="Times New Roman" pitchFamily="18" charset="0"/>
                </a:rPr>
                <a:t>CH</a:t>
              </a:r>
              <a:r>
                <a:rPr lang="es-ES" sz="1600" baseline="-30000" dirty="0">
                  <a:solidFill>
                    <a:schemeClr val="tx2">
                      <a:lumMod val="75000"/>
                    </a:schemeClr>
                  </a:solidFill>
                  <a:latin typeface="+mn-lt"/>
                  <a:cs typeface="Times New Roman" pitchFamily="18" charset="0"/>
                </a:rPr>
                <a:t>3</a:t>
              </a:r>
              <a:r>
                <a:rPr lang="es-ES" dirty="0">
                  <a:solidFill>
                    <a:schemeClr val="tx2">
                      <a:lumMod val="75000"/>
                    </a:schemeClr>
                  </a:solidFill>
                  <a:latin typeface="+mn-lt"/>
                  <a:cs typeface="Times New Roman" pitchFamily="18" charset="0"/>
                </a:rPr>
                <a:t> dimetilacetileno</a:t>
              </a:r>
            </a:p>
          </p:txBody>
        </p:sp>
        <p:graphicFrame>
          <p:nvGraphicFramePr>
            <p:cNvPr id="20483" name="Object 22"/>
            <p:cNvGraphicFramePr>
              <a:graphicFrameLocks noChangeAspect="1"/>
            </p:cNvGraphicFramePr>
            <p:nvPr/>
          </p:nvGraphicFramePr>
          <p:xfrm>
            <a:off x="579" y="1439"/>
            <a:ext cx="421" cy="129"/>
          </p:xfrm>
          <a:graphic>
            <a:graphicData uri="http://schemas.openxmlformats.org/presentationml/2006/ole">
              <p:oleObj spid="_x0000_s20483" name="CS ChemDraw Drawing" r:id="rId5" imgW="769320" imgH="258840" progId="">
                <p:embed/>
              </p:oleObj>
            </a:graphicData>
          </a:graphic>
        </p:graphicFrame>
        <p:graphicFrame>
          <p:nvGraphicFramePr>
            <p:cNvPr id="20484" name="Object 23"/>
            <p:cNvGraphicFramePr>
              <a:graphicFrameLocks noChangeAspect="1"/>
            </p:cNvGraphicFramePr>
            <p:nvPr/>
          </p:nvGraphicFramePr>
          <p:xfrm>
            <a:off x="2263" y="1439"/>
            <a:ext cx="421" cy="129"/>
          </p:xfrm>
          <a:graphic>
            <a:graphicData uri="http://schemas.openxmlformats.org/presentationml/2006/ole">
              <p:oleObj spid="_x0000_s20484" name="CS ChemDraw Drawing" r:id="rId6" imgW="673100" imgH="228600" progId="">
                <p:embed/>
              </p:oleObj>
            </a:graphicData>
          </a:graphic>
        </p:graphicFrame>
      </p:grpSp>
      <p:sp>
        <p:nvSpPr>
          <p:cNvPr id="20489" name="Text Box 27"/>
          <p:cNvSpPr txBox="1">
            <a:spLocks noChangeArrowheads="1"/>
          </p:cNvSpPr>
          <p:nvPr/>
        </p:nvSpPr>
        <p:spPr bwMode="auto">
          <a:xfrm>
            <a:off x="152401" y="5257800"/>
            <a:ext cx="8839199" cy="369888"/>
          </a:xfrm>
          <a:prstGeom prst="rect">
            <a:avLst/>
          </a:prstGeom>
          <a:noFill/>
          <a:ln w="9525">
            <a:noFill/>
            <a:miter lim="800000"/>
            <a:headEnd/>
            <a:tailEnd/>
          </a:ln>
        </p:spPr>
        <p:txBody>
          <a:bodyPr wrap="square" lIns="91424" tIns="45712" rIns="91424" bIns="45712">
            <a:spAutoFit/>
          </a:bodyPr>
          <a:lstStyle/>
          <a:p>
            <a:pPr defTabSz="912813">
              <a:buFontTx/>
              <a:buChar char="-"/>
            </a:pPr>
            <a:r>
              <a:rPr lang="es-ES" dirty="0">
                <a:solidFill>
                  <a:srgbClr val="17375E"/>
                </a:solidFill>
                <a:latin typeface="+mn-lt"/>
                <a:cs typeface="Times New Roman" pitchFamily="18" charset="0"/>
              </a:rPr>
              <a:t> Los sustituyentes que contienen un triple enlace se denominan grupos alquinilos. </a:t>
            </a:r>
          </a:p>
        </p:txBody>
      </p:sp>
      <p:graphicFrame>
        <p:nvGraphicFramePr>
          <p:cNvPr id="20482" name="Object 38"/>
          <p:cNvGraphicFramePr>
            <a:graphicFrameLocks noChangeAspect="1"/>
          </p:cNvGraphicFramePr>
          <p:nvPr/>
        </p:nvGraphicFramePr>
        <p:xfrm>
          <a:off x="2857500" y="4214813"/>
          <a:ext cx="3695700" cy="717550"/>
        </p:xfrm>
        <a:graphic>
          <a:graphicData uri="http://schemas.openxmlformats.org/presentationml/2006/ole">
            <p:oleObj spid="_x0000_s20482" name="CS ChemDraw Drawing" r:id="rId7" imgW="2743200" imgH="558800" progId="">
              <p:embed/>
            </p:oleObj>
          </a:graphicData>
        </a:graphic>
      </p:graphicFrame>
      <p:sp>
        <p:nvSpPr>
          <p:cNvPr id="14" name="Título 15"/>
          <p:cNvSpPr>
            <a:spLocks noGrp="1"/>
          </p:cNvSpPr>
          <p:nvPr>
            <p:ph type="title"/>
          </p:nvPr>
        </p:nvSpPr>
        <p:spPr>
          <a:xfrm>
            <a:off x="214313" y="300038"/>
            <a:ext cx="8699500" cy="485775"/>
          </a:xfrm>
        </p:spPr>
        <p:txBody>
          <a:bodyPr/>
          <a:lstStyle/>
          <a:p>
            <a:r>
              <a:rPr lang="es-ES_tradnl" dirty="0" smtClean="0"/>
              <a:t>LA NOMENCLATURA DE LOS ALQUINOS</a:t>
            </a:r>
            <a:endParaRPr lang="es-ES_trad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9" name="Text Box 5"/>
          <p:cNvSpPr txBox="1">
            <a:spLocks noChangeArrowheads="1"/>
          </p:cNvSpPr>
          <p:nvPr/>
        </p:nvSpPr>
        <p:spPr bwMode="auto">
          <a:xfrm>
            <a:off x="250825" y="941388"/>
            <a:ext cx="4464050" cy="400050"/>
          </a:xfrm>
          <a:prstGeom prst="rect">
            <a:avLst/>
          </a:prstGeom>
          <a:solidFill>
            <a:schemeClr val="bg1"/>
          </a:solidFill>
          <a:ln w="9525">
            <a:noFill/>
            <a:miter lim="800000"/>
            <a:headEnd/>
            <a:tailEnd/>
          </a:ln>
        </p:spPr>
        <p:txBody>
          <a:bodyPr lIns="91424" tIns="45712" rIns="91424" bIns="45712">
            <a:spAutoFit/>
          </a:bodyPr>
          <a:lstStyle/>
          <a:p>
            <a:r>
              <a:rPr lang="es-ES" sz="2000" b="1" dirty="0">
                <a:solidFill>
                  <a:schemeClr val="tx2">
                    <a:lumMod val="75000"/>
                  </a:schemeClr>
                </a:solidFill>
              </a:rPr>
              <a:t>Alcanos</a:t>
            </a:r>
          </a:p>
        </p:txBody>
      </p:sp>
      <p:sp>
        <p:nvSpPr>
          <p:cNvPr id="1030" name="Text Box 6"/>
          <p:cNvSpPr txBox="1">
            <a:spLocks noChangeArrowheads="1"/>
          </p:cNvSpPr>
          <p:nvPr/>
        </p:nvSpPr>
        <p:spPr bwMode="auto">
          <a:xfrm>
            <a:off x="250825" y="2781300"/>
            <a:ext cx="4464050" cy="400050"/>
          </a:xfrm>
          <a:prstGeom prst="rect">
            <a:avLst/>
          </a:prstGeom>
          <a:solidFill>
            <a:schemeClr val="bg1"/>
          </a:solidFill>
          <a:ln w="9525">
            <a:noFill/>
            <a:miter lim="800000"/>
            <a:headEnd/>
            <a:tailEnd/>
          </a:ln>
        </p:spPr>
        <p:txBody>
          <a:bodyPr lIns="91424" tIns="45712" rIns="91424" bIns="45712">
            <a:spAutoFit/>
          </a:bodyPr>
          <a:lstStyle/>
          <a:p>
            <a:r>
              <a:rPr lang="es-ES" sz="2000" b="1" dirty="0">
                <a:solidFill>
                  <a:schemeClr val="tx2">
                    <a:lumMod val="75000"/>
                  </a:schemeClr>
                </a:solidFill>
              </a:rPr>
              <a:t>Alquenos y alquinos</a:t>
            </a:r>
          </a:p>
        </p:txBody>
      </p:sp>
      <p:sp>
        <p:nvSpPr>
          <p:cNvPr id="1031" name="Text Box 7"/>
          <p:cNvSpPr txBox="1">
            <a:spLocks noChangeArrowheads="1"/>
          </p:cNvSpPr>
          <p:nvPr/>
        </p:nvSpPr>
        <p:spPr bwMode="auto">
          <a:xfrm>
            <a:off x="250825" y="5516563"/>
            <a:ext cx="4464050" cy="400050"/>
          </a:xfrm>
          <a:prstGeom prst="rect">
            <a:avLst/>
          </a:prstGeom>
          <a:solidFill>
            <a:schemeClr val="bg1"/>
          </a:solidFill>
          <a:ln w="9525">
            <a:noFill/>
            <a:miter lim="800000"/>
            <a:headEnd/>
            <a:tailEnd/>
          </a:ln>
        </p:spPr>
        <p:txBody>
          <a:bodyPr lIns="91424" tIns="45712" rIns="91424" bIns="45712">
            <a:spAutoFit/>
          </a:bodyPr>
          <a:lstStyle/>
          <a:p>
            <a:r>
              <a:rPr lang="es-ES" sz="2000" b="1" dirty="0">
                <a:solidFill>
                  <a:schemeClr val="tx2">
                    <a:lumMod val="75000"/>
                  </a:schemeClr>
                </a:solidFill>
              </a:rPr>
              <a:t>Compuestos aromáticos</a:t>
            </a:r>
          </a:p>
        </p:txBody>
      </p:sp>
      <p:pic>
        <p:nvPicPr>
          <p:cNvPr id="1032" name="Picture 8"/>
          <p:cNvPicPr>
            <a:picLocks noChangeAspect="1" noChangeArrowheads="1"/>
          </p:cNvPicPr>
          <p:nvPr/>
        </p:nvPicPr>
        <p:blipFill>
          <a:blip r:embed="rId3"/>
          <a:srcRect/>
          <a:stretch>
            <a:fillRect/>
          </a:stretch>
        </p:blipFill>
        <p:spPr bwMode="auto">
          <a:xfrm>
            <a:off x="323850" y="1444625"/>
            <a:ext cx="1266825" cy="400050"/>
          </a:xfrm>
          <a:prstGeom prst="rect">
            <a:avLst/>
          </a:prstGeom>
          <a:noFill/>
          <a:ln w="9525">
            <a:noFill/>
            <a:miter lim="800000"/>
            <a:headEnd/>
            <a:tailEnd/>
          </a:ln>
        </p:spPr>
      </p:pic>
      <p:pic>
        <p:nvPicPr>
          <p:cNvPr id="1033" name="Picture 9"/>
          <p:cNvPicPr>
            <a:picLocks noChangeAspect="1" noChangeArrowheads="1"/>
          </p:cNvPicPr>
          <p:nvPr/>
        </p:nvPicPr>
        <p:blipFill>
          <a:blip r:embed="rId4"/>
          <a:srcRect/>
          <a:stretch>
            <a:fillRect/>
          </a:stretch>
        </p:blipFill>
        <p:spPr bwMode="auto">
          <a:xfrm>
            <a:off x="4071938" y="5059363"/>
            <a:ext cx="804862" cy="812800"/>
          </a:xfrm>
          <a:prstGeom prst="rect">
            <a:avLst/>
          </a:prstGeom>
          <a:noFill/>
          <a:ln w="9525">
            <a:noFill/>
            <a:miter lim="800000"/>
            <a:headEnd/>
            <a:tailEnd/>
          </a:ln>
        </p:spPr>
      </p:pic>
      <p:pic>
        <p:nvPicPr>
          <p:cNvPr id="1034" name="Picture 10"/>
          <p:cNvPicPr>
            <a:picLocks noChangeAspect="1" noChangeArrowheads="1"/>
          </p:cNvPicPr>
          <p:nvPr/>
        </p:nvPicPr>
        <p:blipFill>
          <a:blip r:embed="rId5"/>
          <a:srcRect/>
          <a:stretch>
            <a:fillRect/>
          </a:stretch>
        </p:blipFill>
        <p:spPr bwMode="auto">
          <a:xfrm>
            <a:off x="3924300" y="1157288"/>
            <a:ext cx="628650" cy="590550"/>
          </a:xfrm>
          <a:prstGeom prst="rect">
            <a:avLst/>
          </a:prstGeom>
          <a:noFill/>
          <a:ln w="9525">
            <a:noFill/>
            <a:miter lim="800000"/>
            <a:headEnd/>
            <a:tailEnd/>
          </a:ln>
        </p:spPr>
      </p:pic>
      <p:pic>
        <p:nvPicPr>
          <p:cNvPr id="1035" name="Picture 11"/>
          <p:cNvPicPr>
            <a:picLocks noChangeAspect="1" noChangeArrowheads="1"/>
          </p:cNvPicPr>
          <p:nvPr/>
        </p:nvPicPr>
        <p:blipFill>
          <a:blip r:embed="rId6"/>
          <a:srcRect/>
          <a:stretch>
            <a:fillRect/>
          </a:stretch>
        </p:blipFill>
        <p:spPr bwMode="auto">
          <a:xfrm>
            <a:off x="5219700" y="1157288"/>
            <a:ext cx="838200" cy="819150"/>
          </a:xfrm>
          <a:prstGeom prst="rect">
            <a:avLst/>
          </a:prstGeom>
          <a:noFill/>
          <a:ln w="9525">
            <a:noFill/>
            <a:miter lim="800000"/>
            <a:headEnd/>
            <a:tailEnd/>
          </a:ln>
        </p:spPr>
      </p:pic>
      <p:pic>
        <p:nvPicPr>
          <p:cNvPr id="1036" name="Picture 12"/>
          <p:cNvPicPr>
            <a:picLocks noChangeAspect="1" noChangeArrowheads="1"/>
          </p:cNvPicPr>
          <p:nvPr/>
        </p:nvPicPr>
        <p:blipFill>
          <a:blip r:embed="rId7"/>
          <a:srcRect/>
          <a:stretch>
            <a:fillRect/>
          </a:stretch>
        </p:blipFill>
        <p:spPr bwMode="auto">
          <a:xfrm>
            <a:off x="7000875" y="957255"/>
            <a:ext cx="1752600" cy="1400175"/>
          </a:xfrm>
          <a:prstGeom prst="rect">
            <a:avLst/>
          </a:prstGeom>
          <a:noFill/>
          <a:ln w="9525">
            <a:noFill/>
            <a:miter lim="800000"/>
            <a:headEnd/>
            <a:tailEnd/>
          </a:ln>
        </p:spPr>
      </p:pic>
      <p:pic>
        <p:nvPicPr>
          <p:cNvPr id="1037" name="Picture 13"/>
          <p:cNvPicPr>
            <a:picLocks noChangeAspect="1" noChangeArrowheads="1"/>
          </p:cNvPicPr>
          <p:nvPr/>
        </p:nvPicPr>
        <p:blipFill>
          <a:blip r:embed="rId8"/>
          <a:srcRect/>
          <a:stretch>
            <a:fillRect/>
          </a:stretch>
        </p:blipFill>
        <p:spPr bwMode="auto">
          <a:xfrm>
            <a:off x="6732588" y="2781300"/>
            <a:ext cx="1009650" cy="1152525"/>
          </a:xfrm>
          <a:prstGeom prst="rect">
            <a:avLst/>
          </a:prstGeom>
          <a:noFill/>
          <a:ln w="9525">
            <a:noFill/>
            <a:miter lim="800000"/>
            <a:headEnd/>
            <a:tailEnd/>
          </a:ln>
        </p:spPr>
      </p:pic>
      <p:pic>
        <p:nvPicPr>
          <p:cNvPr id="1038" name="Picture 14"/>
          <p:cNvPicPr>
            <a:picLocks noChangeAspect="1" noChangeArrowheads="1"/>
          </p:cNvPicPr>
          <p:nvPr/>
        </p:nvPicPr>
        <p:blipFill>
          <a:blip r:embed="rId9"/>
          <a:srcRect/>
          <a:stretch>
            <a:fillRect/>
          </a:stretch>
        </p:blipFill>
        <p:spPr bwMode="auto">
          <a:xfrm>
            <a:off x="3419475" y="4510088"/>
            <a:ext cx="1857375" cy="361950"/>
          </a:xfrm>
          <a:prstGeom prst="rect">
            <a:avLst/>
          </a:prstGeom>
          <a:noFill/>
          <a:ln w="9525">
            <a:noFill/>
            <a:miter lim="800000"/>
            <a:headEnd/>
            <a:tailEnd/>
          </a:ln>
        </p:spPr>
      </p:pic>
      <p:pic>
        <p:nvPicPr>
          <p:cNvPr id="1039" name="Picture 15"/>
          <p:cNvPicPr>
            <a:picLocks noChangeAspect="1" noChangeArrowheads="1"/>
          </p:cNvPicPr>
          <p:nvPr/>
        </p:nvPicPr>
        <p:blipFill>
          <a:blip r:embed="rId10"/>
          <a:srcRect/>
          <a:stretch>
            <a:fillRect/>
          </a:stretch>
        </p:blipFill>
        <p:spPr bwMode="auto">
          <a:xfrm>
            <a:off x="1403350" y="4510088"/>
            <a:ext cx="1419225" cy="266700"/>
          </a:xfrm>
          <a:prstGeom prst="rect">
            <a:avLst/>
          </a:prstGeom>
          <a:noFill/>
          <a:ln w="9525">
            <a:noFill/>
            <a:miter lim="800000"/>
            <a:headEnd/>
            <a:tailEnd/>
          </a:ln>
        </p:spPr>
      </p:pic>
      <p:pic>
        <p:nvPicPr>
          <p:cNvPr id="1040" name="Picture 16"/>
          <p:cNvPicPr>
            <a:picLocks noChangeAspect="1" noChangeArrowheads="1"/>
          </p:cNvPicPr>
          <p:nvPr/>
        </p:nvPicPr>
        <p:blipFill>
          <a:blip r:embed="rId11"/>
          <a:srcRect/>
          <a:stretch>
            <a:fillRect/>
          </a:stretch>
        </p:blipFill>
        <p:spPr bwMode="auto">
          <a:xfrm>
            <a:off x="684213" y="3357563"/>
            <a:ext cx="1076325" cy="333375"/>
          </a:xfrm>
          <a:prstGeom prst="rect">
            <a:avLst/>
          </a:prstGeom>
          <a:noFill/>
          <a:ln w="9525">
            <a:noFill/>
            <a:miter lim="800000"/>
            <a:headEnd/>
            <a:tailEnd/>
          </a:ln>
        </p:spPr>
      </p:pic>
      <p:pic>
        <p:nvPicPr>
          <p:cNvPr id="1041" name="Picture 17"/>
          <p:cNvPicPr>
            <a:picLocks noChangeAspect="1" noChangeArrowheads="1"/>
          </p:cNvPicPr>
          <p:nvPr/>
        </p:nvPicPr>
        <p:blipFill>
          <a:blip r:embed="rId12"/>
          <a:srcRect/>
          <a:stretch>
            <a:fillRect/>
          </a:stretch>
        </p:blipFill>
        <p:spPr bwMode="auto">
          <a:xfrm>
            <a:off x="2484438" y="3357563"/>
            <a:ext cx="1352550" cy="323850"/>
          </a:xfrm>
          <a:prstGeom prst="rect">
            <a:avLst/>
          </a:prstGeom>
          <a:noFill/>
          <a:ln w="9525">
            <a:noFill/>
            <a:miter lim="800000"/>
            <a:headEnd/>
            <a:tailEnd/>
          </a:ln>
        </p:spPr>
      </p:pic>
      <p:sp>
        <p:nvSpPr>
          <p:cNvPr id="1042" name="Text Box 18"/>
          <p:cNvSpPr txBox="1">
            <a:spLocks noChangeArrowheads="1"/>
          </p:cNvSpPr>
          <p:nvPr/>
        </p:nvSpPr>
        <p:spPr bwMode="auto">
          <a:xfrm>
            <a:off x="396875" y="2092325"/>
            <a:ext cx="1062038" cy="338138"/>
          </a:xfrm>
          <a:prstGeom prst="rect">
            <a:avLst/>
          </a:prstGeom>
          <a:noFill/>
          <a:ln w="9525">
            <a:noFill/>
            <a:miter lim="800000"/>
            <a:headEnd/>
            <a:tailEnd/>
          </a:ln>
        </p:spPr>
        <p:txBody>
          <a:bodyPr wrap="none" lIns="91424" tIns="45712" rIns="91424" bIns="45712">
            <a:spAutoFit/>
          </a:bodyPr>
          <a:lstStyle/>
          <a:p>
            <a:r>
              <a:rPr lang="es-ES" sz="1600" b="1">
                <a:solidFill>
                  <a:srgbClr val="008000"/>
                </a:solidFill>
              </a:rPr>
              <a:t>n-butano</a:t>
            </a:r>
          </a:p>
        </p:txBody>
      </p:sp>
      <p:sp>
        <p:nvSpPr>
          <p:cNvPr id="1043" name="Text Box 19"/>
          <p:cNvSpPr txBox="1">
            <a:spLocks noChangeArrowheads="1"/>
          </p:cNvSpPr>
          <p:nvPr/>
        </p:nvSpPr>
        <p:spPr bwMode="auto">
          <a:xfrm>
            <a:off x="3492500" y="2092325"/>
            <a:ext cx="1471613" cy="338138"/>
          </a:xfrm>
          <a:prstGeom prst="rect">
            <a:avLst/>
          </a:prstGeom>
          <a:noFill/>
          <a:ln w="9525">
            <a:noFill/>
            <a:miter lim="800000"/>
            <a:headEnd/>
            <a:tailEnd/>
          </a:ln>
        </p:spPr>
        <p:txBody>
          <a:bodyPr wrap="none" lIns="91424" tIns="45712" rIns="91424" bIns="45712">
            <a:spAutoFit/>
          </a:bodyPr>
          <a:lstStyle/>
          <a:p>
            <a:r>
              <a:rPr lang="es-ES" sz="1600" b="1">
                <a:solidFill>
                  <a:srgbClr val="008000"/>
                </a:solidFill>
              </a:rPr>
              <a:t>ciclopropano</a:t>
            </a:r>
          </a:p>
        </p:txBody>
      </p:sp>
      <p:sp>
        <p:nvSpPr>
          <p:cNvPr id="1044" name="Text Box 20"/>
          <p:cNvSpPr txBox="1">
            <a:spLocks noChangeArrowheads="1"/>
          </p:cNvSpPr>
          <p:nvPr/>
        </p:nvSpPr>
        <p:spPr bwMode="auto">
          <a:xfrm>
            <a:off x="5005388" y="2092325"/>
            <a:ext cx="1449387" cy="338138"/>
          </a:xfrm>
          <a:prstGeom prst="rect">
            <a:avLst/>
          </a:prstGeom>
          <a:noFill/>
          <a:ln w="9525">
            <a:noFill/>
            <a:miter lim="800000"/>
            <a:headEnd/>
            <a:tailEnd/>
          </a:ln>
        </p:spPr>
        <p:txBody>
          <a:bodyPr wrap="none" lIns="91424" tIns="45712" rIns="91424" bIns="45712">
            <a:spAutoFit/>
          </a:bodyPr>
          <a:lstStyle/>
          <a:p>
            <a:r>
              <a:rPr lang="es-ES" sz="1600" b="1">
                <a:solidFill>
                  <a:srgbClr val="008000"/>
                </a:solidFill>
              </a:rPr>
              <a:t>ciclopentano</a:t>
            </a:r>
          </a:p>
        </p:txBody>
      </p:sp>
      <p:sp>
        <p:nvSpPr>
          <p:cNvPr id="1045" name="Text Box 21"/>
          <p:cNvSpPr txBox="1">
            <a:spLocks noChangeArrowheads="1"/>
          </p:cNvSpPr>
          <p:nvPr/>
        </p:nvSpPr>
        <p:spPr bwMode="auto">
          <a:xfrm>
            <a:off x="6429388" y="2305044"/>
            <a:ext cx="2582863" cy="338138"/>
          </a:xfrm>
          <a:prstGeom prst="rect">
            <a:avLst/>
          </a:prstGeom>
          <a:noFill/>
          <a:ln w="9525">
            <a:noFill/>
            <a:miter lim="800000"/>
            <a:headEnd/>
            <a:tailEnd/>
          </a:ln>
        </p:spPr>
        <p:txBody>
          <a:bodyPr wrap="none" lIns="91424" tIns="45712" rIns="91424" bIns="45712">
            <a:spAutoFit/>
          </a:bodyPr>
          <a:lstStyle/>
          <a:p>
            <a:r>
              <a:rPr lang="es-ES" sz="1600" b="1" dirty="0">
                <a:solidFill>
                  <a:srgbClr val="008000"/>
                </a:solidFill>
              </a:rPr>
              <a:t>1-etil-2-metilciclohexano</a:t>
            </a:r>
          </a:p>
        </p:txBody>
      </p:sp>
      <p:graphicFrame>
        <p:nvGraphicFramePr>
          <p:cNvPr id="1026" name="Object 22"/>
          <p:cNvGraphicFramePr>
            <a:graphicFrameLocks noChangeAspect="1"/>
          </p:cNvGraphicFramePr>
          <p:nvPr/>
        </p:nvGraphicFramePr>
        <p:xfrm>
          <a:off x="2124075" y="1373188"/>
          <a:ext cx="895350" cy="542925"/>
        </p:xfrm>
        <a:graphic>
          <a:graphicData uri="http://schemas.openxmlformats.org/presentationml/2006/ole">
            <p:oleObj spid="_x0000_s1026" name="CS ChemDraw Drawing" r:id="rId13" imgW="1054100" imgH="647700" progId="">
              <p:embed/>
            </p:oleObj>
          </a:graphicData>
        </a:graphic>
      </p:graphicFrame>
      <p:sp>
        <p:nvSpPr>
          <p:cNvPr id="1046" name="Text Box 23"/>
          <p:cNvSpPr txBox="1">
            <a:spLocks noChangeArrowheads="1"/>
          </p:cNvSpPr>
          <p:nvPr/>
        </p:nvSpPr>
        <p:spPr bwMode="auto">
          <a:xfrm>
            <a:off x="1766888" y="2092325"/>
            <a:ext cx="1666875" cy="584200"/>
          </a:xfrm>
          <a:prstGeom prst="rect">
            <a:avLst/>
          </a:prstGeom>
          <a:noFill/>
          <a:ln w="9525">
            <a:noFill/>
            <a:miter lim="800000"/>
            <a:headEnd/>
            <a:tailEnd/>
          </a:ln>
        </p:spPr>
        <p:txBody>
          <a:bodyPr wrap="none" lIns="91424" tIns="45712" rIns="91424" bIns="45712">
            <a:spAutoFit/>
          </a:bodyPr>
          <a:lstStyle/>
          <a:p>
            <a:pPr algn="ctr"/>
            <a:r>
              <a:rPr lang="es-ES" sz="1600" b="1">
                <a:solidFill>
                  <a:srgbClr val="008000"/>
                </a:solidFill>
              </a:rPr>
              <a:t>2-metilpropano</a:t>
            </a:r>
          </a:p>
          <a:p>
            <a:pPr algn="ctr"/>
            <a:r>
              <a:rPr lang="es-ES" sz="1600" b="1">
                <a:solidFill>
                  <a:srgbClr val="008000"/>
                </a:solidFill>
              </a:rPr>
              <a:t>(isobutano)</a:t>
            </a:r>
          </a:p>
        </p:txBody>
      </p:sp>
      <p:graphicFrame>
        <p:nvGraphicFramePr>
          <p:cNvPr id="1027" name="Object 24"/>
          <p:cNvGraphicFramePr>
            <a:graphicFrameLocks noChangeAspect="1"/>
          </p:cNvGraphicFramePr>
          <p:nvPr/>
        </p:nvGraphicFramePr>
        <p:xfrm>
          <a:off x="5940425" y="4786313"/>
          <a:ext cx="711200" cy="1193800"/>
        </p:xfrm>
        <a:graphic>
          <a:graphicData uri="http://schemas.openxmlformats.org/presentationml/2006/ole">
            <p:oleObj spid="_x0000_s1027" name="CS ChemDraw Drawing" r:id="rId14" imgW="685800" imgH="1130300" progId="">
              <p:embed/>
            </p:oleObj>
          </a:graphicData>
        </a:graphic>
      </p:graphicFrame>
      <p:sp>
        <p:nvSpPr>
          <p:cNvPr id="1047" name="Text Box 25"/>
          <p:cNvSpPr txBox="1">
            <a:spLocks noChangeArrowheads="1"/>
          </p:cNvSpPr>
          <p:nvPr/>
        </p:nvSpPr>
        <p:spPr bwMode="auto">
          <a:xfrm>
            <a:off x="752475" y="3790950"/>
            <a:ext cx="984250" cy="584200"/>
          </a:xfrm>
          <a:prstGeom prst="rect">
            <a:avLst/>
          </a:prstGeom>
          <a:noFill/>
          <a:ln w="9525">
            <a:noFill/>
            <a:miter lim="800000"/>
            <a:headEnd/>
            <a:tailEnd/>
          </a:ln>
        </p:spPr>
        <p:txBody>
          <a:bodyPr wrap="none" lIns="91424" tIns="45712" rIns="91424" bIns="45712">
            <a:spAutoFit/>
          </a:bodyPr>
          <a:lstStyle/>
          <a:p>
            <a:pPr algn="ctr"/>
            <a:r>
              <a:rPr lang="es-ES" sz="1600" b="1">
                <a:solidFill>
                  <a:srgbClr val="008000"/>
                </a:solidFill>
              </a:rPr>
              <a:t>eteno</a:t>
            </a:r>
          </a:p>
          <a:p>
            <a:pPr algn="ctr"/>
            <a:r>
              <a:rPr lang="es-ES" sz="1600" b="1">
                <a:solidFill>
                  <a:srgbClr val="008000"/>
                </a:solidFill>
              </a:rPr>
              <a:t>(etileno)</a:t>
            </a:r>
          </a:p>
        </p:txBody>
      </p:sp>
      <p:sp>
        <p:nvSpPr>
          <p:cNvPr id="1048" name="Text Box 26"/>
          <p:cNvSpPr txBox="1">
            <a:spLocks noChangeArrowheads="1"/>
          </p:cNvSpPr>
          <p:nvPr/>
        </p:nvSpPr>
        <p:spPr bwMode="auto">
          <a:xfrm>
            <a:off x="4503738" y="3790950"/>
            <a:ext cx="1666875" cy="338138"/>
          </a:xfrm>
          <a:prstGeom prst="rect">
            <a:avLst/>
          </a:prstGeom>
          <a:noFill/>
          <a:ln w="9525">
            <a:noFill/>
            <a:miter lim="800000"/>
            <a:headEnd/>
            <a:tailEnd/>
          </a:ln>
        </p:spPr>
        <p:txBody>
          <a:bodyPr wrap="none" lIns="91424" tIns="45712" rIns="91424" bIns="45712">
            <a:spAutoFit/>
          </a:bodyPr>
          <a:lstStyle/>
          <a:p>
            <a:r>
              <a:rPr lang="es-ES" sz="1600" b="1">
                <a:solidFill>
                  <a:srgbClr val="008000"/>
                </a:solidFill>
              </a:rPr>
              <a:t>2-metilpropeno</a:t>
            </a:r>
          </a:p>
        </p:txBody>
      </p:sp>
      <p:sp>
        <p:nvSpPr>
          <p:cNvPr id="1049" name="Text Box 27"/>
          <p:cNvSpPr txBox="1">
            <a:spLocks noChangeArrowheads="1"/>
          </p:cNvSpPr>
          <p:nvPr/>
        </p:nvSpPr>
        <p:spPr bwMode="auto">
          <a:xfrm>
            <a:off x="6223000" y="3957638"/>
            <a:ext cx="2112963" cy="338137"/>
          </a:xfrm>
          <a:prstGeom prst="rect">
            <a:avLst/>
          </a:prstGeom>
          <a:noFill/>
          <a:ln w="9525">
            <a:noFill/>
            <a:miter lim="800000"/>
            <a:headEnd/>
            <a:tailEnd/>
          </a:ln>
        </p:spPr>
        <p:txBody>
          <a:bodyPr wrap="none" lIns="91424" tIns="45712" rIns="91424" bIns="45712">
            <a:spAutoFit/>
          </a:bodyPr>
          <a:lstStyle/>
          <a:p>
            <a:r>
              <a:rPr lang="es-ES" sz="1600" b="1">
                <a:solidFill>
                  <a:srgbClr val="008000"/>
                </a:solidFill>
              </a:rPr>
              <a:t>1-metilciclopenteno</a:t>
            </a:r>
          </a:p>
        </p:txBody>
      </p:sp>
      <p:sp>
        <p:nvSpPr>
          <p:cNvPr id="1050" name="Text Box 28"/>
          <p:cNvSpPr txBox="1">
            <a:spLocks noChangeArrowheads="1"/>
          </p:cNvSpPr>
          <p:nvPr/>
        </p:nvSpPr>
        <p:spPr bwMode="auto">
          <a:xfrm>
            <a:off x="3749677" y="4733925"/>
            <a:ext cx="1108075" cy="338138"/>
          </a:xfrm>
          <a:prstGeom prst="rect">
            <a:avLst/>
          </a:prstGeom>
          <a:noFill/>
          <a:ln w="9525">
            <a:noFill/>
            <a:miter lim="800000"/>
            <a:headEnd/>
            <a:tailEnd/>
          </a:ln>
        </p:spPr>
        <p:txBody>
          <a:bodyPr wrap="none" lIns="91424" tIns="45712" rIns="91424" bIns="45712">
            <a:spAutoFit/>
          </a:bodyPr>
          <a:lstStyle/>
          <a:p>
            <a:r>
              <a:rPr lang="es-ES" sz="1600" b="1" dirty="0">
                <a:solidFill>
                  <a:srgbClr val="008000"/>
                </a:solidFill>
              </a:rPr>
              <a:t>2-pentino</a:t>
            </a:r>
          </a:p>
        </p:txBody>
      </p:sp>
      <p:sp>
        <p:nvSpPr>
          <p:cNvPr id="1051" name="Text Box 29"/>
          <p:cNvSpPr txBox="1">
            <a:spLocks noChangeArrowheads="1"/>
          </p:cNvSpPr>
          <p:nvPr/>
        </p:nvSpPr>
        <p:spPr bwMode="auto">
          <a:xfrm>
            <a:off x="2533650" y="3789363"/>
            <a:ext cx="1257300" cy="584200"/>
          </a:xfrm>
          <a:prstGeom prst="rect">
            <a:avLst/>
          </a:prstGeom>
          <a:noFill/>
          <a:ln w="9525">
            <a:noFill/>
            <a:miter lim="800000"/>
            <a:headEnd/>
            <a:tailEnd/>
          </a:ln>
        </p:spPr>
        <p:txBody>
          <a:bodyPr wrap="none" lIns="91424" tIns="45712" rIns="91424" bIns="45712">
            <a:spAutoFit/>
          </a:bodyPr>
          <a:lstStyle/>
          <a:p>
            <a:pPr algn="ctr"/>
            <a:r>
              <a:rPr lang="es-ES" sz="1600" b="1">
                <a:solidFill>
                  <a:srgbClr val="008000"/>
                </a:solidFill>
              </a:rPr>
              <a:t>propeno</a:t>
            </a:r>
          </a:p>
          <a:p>
            <a:pPr algn="ctr"/>
            <a:r>
              <a:rPr lang="es-ES" sz="1600" b="1">
                <a:solidFill>
                  <a:srgbClr val="008000"/>
                </a:solidFill>
              </a:rPr>
              <a:t>(propileno)</a:t>
            </a:r>
          </a:p>
        </p:txBody>
      </p:sp>
      <p:pic>
        <p:nvPicPr>
          <p:cNvPr id="1052" name="Picture 30"/>
          <p:cNvPicPr>
            <a:picLocks noChangeAspect="1" noChangeArrowheads="1"/>
          </p:cNvPicPr>
          <p:nvPr/>
        </p:nvPicPr>
        <p:blipFill>
          <a:blip r:embed="rId15"/>
          <a:srcRect/>
          <a:stretch>
            <a:fillRect/>
          </a:stretch>
        </p:blipFill>
        <p:spPr bwMode="auto">
          <a:xfrm>
            <a:off x="4572000" y="3141663"/>
            <a:ext cx="1447800" cy="638175"/>
          </a:xfrm>
          <a:prstGeom prst="rect">
            <a:avLst/>
          </a:prstGeom>
          <a:noFill/>
          <a:ln w="9525">
            <a:noFill/>
            <a:miter lim="800000"/>
            <a:headEnd/>
            <a:tailEnd/>
          </a:ln>
        </p:spPr>
      </p:pic>
      <p:sp>
        <p:nvSpPr>
          <p:cNvPr id="1053" name="Text Box 31"/>
          <p:cNvSpPr txBox="1">
            <a:spLocks noChangeArrowheads="1"/>
          </p:cNvSpPr>
          <p:nvPr/>
        </p:nvSpPr>
        <p:spPr bwMode="auto">
          <a:xfrm>
            <a:off x="1508125" y="4870450"/>
            <a:ext cx="1212850" cy="584200"/>
          </a:xfrm>
          <a:prstGeom prst="rect">
            <a:avLst/>
          </a:prstGeom>
          <a:noFill/>
          <a:ln w="9525">
            <a:noFill/>
            <a:miter lim="800000"/>
            <a:headEnd/>
            <a:tailEnd/>
          </a:ln>
        </p:spPr>
        <p:txBody>
          <a:bodyPr wrap="none" lIns="91424" tIns="45712" rIns="91424" bIns="45712">
            <a:spAutoFit/>
          </a:bodyPr>
          <a:lstStyle/>
          <a:p>
            <a:pPr algn="ctr"/>
            <a:r>
              <a:rPr lang="es-ES" sz="1600" b="1" dirty="0">
                <a:solidFill>
                  <a:srgbClr val="008000"/>
                </a:solidFill>
              </a:rPr>
              <a:t>etino</a:t>
            </a:r>
          </a:p>
          <a:p>
            <a:pPr algn="ctr"/>
            <a:r>
              <a:rPr lang="es-ES" sz="1600" b="1" dirty="0">
                <a:solidFill>
                  <a:srgbClr val="008000"/>
                </a:solidFill>
              </a:rPr>
              <a:t>(acetileno)</a:t>
            </a:r>
          </a:p>
        </p:txBody>
      </p:sp>
      <p:sp>
        <p:nvSpPr>
          <p:cNvPr id="1054" name="Text Box 34"/>
          <p:cNvSpPr txBox="1">
            <a:spLocks noChangeArrowheads="1"/>
          </p:cNvSpPr>
          <p:nvPr/>
        </p:nvSpPr>
        <p:spPr bwMode="auto">
          <a:xfrm>
            <a:off x="3821113" y="5978525"/>
            <a:ext cx="1049337" cy="338138"/>
          </a:xfrm>
          <a:prstGeom prst="rect">
            <a:avLst/>
          </a:prstGeom>
          <a:noFill/>
          <a:ln w="9525">
            <a:noFill/>
            <a:miter lim="800000"/>
            <a:headEnd/>
            <a:tailEnd/>
          </a:ln>
        </p:spPr>
        <p:txBody>
          <a:bodyPr wrap="none" lIns="91424" tIns="45712" rIns="91424" bIns="45712">
            <a:spAutoFit/>
          </a:bodyPr>
          <a:lstStyle/>
          <a:p>
            <a:pPr algn="ctr"/>
            <a:r>
              <a:rPr lang="es-ES" sz="1600" b="1">
                <a:solidFill>
                  <a:srgbClr val="008000"/>
                </a:solidFill>
              </a:rPr>
              <a:t>Benceno</a:t>
            </a:r>
          </a:p>
        </p:txBody>
      </p:sp>
      <p:sp>
        <p:nvSpPr>
          <p:cNvPr id="1055" name="Text Box 35"/>
          <p:cNvSpPr txBox="1">
            <a:spLocks noChangeArrowheads="1"/>
          </p:cNvSpPr>
          <p:nvPr/>
        </p:nvSpPr>
        <p:spPr bwMode="auto">
          <a:xfrm>
            <a:off x="6429375" y="5857875"/>
            <a:ext cx="1495425" cy="584200"/>
          </a:xfrm>
          <a:prstGeom prst="rect">
            <a:avLst/>
          </a:prstGeom>
          <a:noFill/>
          <a:ln w="9525">
            <a:noFill/>
            <a:miter lim="800000"/>
            <a:headEnd/>
            <a:tailEnd/>
          </a:ln>
        </p:spPr>
        <p:txBody>
          <a:bodyPr wrap="none" lIns="91424" tIns="45712" rIns="91424" bIns="45712">
            <a:spAutoFit/>
          </a:bodyPr>
          <a:lstStyle/>
          <a:p>
            <a:pPr algn="ctr"/>
            <a:r>
              <a:rPr lang="es-ES" sz="1600" b="1">
                <a:solidFill>
                  <a:srgbClr val="008000"/>
                </a:solidFill>
              </a:rPr>
              <a:t>Metilbenceno</a:t>
            </a:r>
          </a:p>
          <a:p>
            <a:pPr algn="ctr"/>
            <a:r>
              <a:rPr lang="es-ES" sz="1600" b="1">
                <a:solidFill>
                  <a:srgbClr val="008000"/>
                </a:solidFill>
              </a:rPr>
              <a:t>(tolueno)</a:t>
            </a:r>
          </a:p>
        </p:txBody>
      </p:sp>
      <p:sp>
        <p:nvSpPr>
          <p:cNvPr id="32" name="31 Título"/>
          <p:cNvSpPr>
            <a:spLocks noGrp="1"/>
          </p:cNvSpPr>
          <p:nvPr>
            <p:ph type="title"/>
          </p:nvPr>
        </p:nvSpPr>
        <p:spPr>
          <a:xfrm>
            <a:off x="214282" y="357166"/>
            <a:ext cx="8534400" cy="485756"/>
          </a:xfrm>
        </p:spPr>
        <p:txBody>
          <a:bodyPr/>
          <a:lstStyle/>
          <a:p>
            <a:r>
              <a:rPr lang="es-ES" dirty="0" smtClean="0"/>
              <a:t>Ejemplos de hidrocarburos</a:t>
            </a: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Text Box 11"/>
          <p:cNvSpPr txBox="1">
            <a:spLocks noChangeArrowheads="1"/>
          </p:cNvSpPr>
          <p:nvPr/>
        </p:nvSpPr>
        <p:spPr bwMode="auto">
          <a:xfrm>
            <a:off x="200024" y="5322888"/>
            <a:ext cx="8791575" cy="369887"/>
          </a:xfrm>
          <a:prstGeom prst="rect">
            <a:avLst/>
          </a:prstGeom>
          <a:noFill/>
          <a:ln w="9525">
            <a:noFill/>
            <a:miter lim="800000"/>
            <a:headEnd/>
            <a:tailEnd/>
          </a:ln>
        </p:spPr>
        <p:txBody>
          <a:bodyPr wrap="square" lIns="91424" tIns="45712" rIns="91424" bIns="45712">
            <a:spAutoFit/>
          </a:bodyPr>
          <a:lstStyle/>
          <a:p>
            <a:pPr defTabSz="912813"/>
            <a:r>
              <a:rPr lang="es-ES_tradnl" dirty="0">
                <a:solidFill>
                  <a:srgbClr val="17375E"/>
                </a:solidFill>
                <a:latin typeface="+mn-lt"/>
                <a:cs typeface="Times New Roman" pitchFamily="18" charset="0"/>
              </a:rPr>
              <a:t>- Al numerar la cadena el grupo OH tiene preferencia sobre dobles y triples enlaces. </a:t>
            </a:r>
          </a:p>
        </p:txBody>
      </p:sp>
      <p:sp>
        <p:nvSpPr>
          <p:cNvPr id="21508" name="Text Box 10"/>
          <p:cNvSpPr txBox="1">
            <a:spLocks noChangeArrowheads="1"/>
          </p:cNvSpPr>
          <p:nvPr/>
        </p:nvSpPr>
        <p:spPr bwMode="auto">
          <a:xfrm>
            <a:off x="152400" y="4473575"/>
            <a:ext cx="8839200" cy="369888"/>
          </a:xfrm>
          <a:prstGeom prst="rect">
            <a:avLst/>
          </a:prstGeom>
          <a:noFill/>
          <a:ln w="9525">
            <a:noFill/>
            <a:miter lim="800000"/>
            <a:headEnd/>
            <a:tailEnd/>
          </a:ln>
        </p:spPr>
        <p:txBody>
          <a:bodyPr wrap="square" lIns="91424" tIns="45712" rIns="91424" bIns="45712">
            <a:spAutoFit/>
          </a:bodyPr>
          <a:lstStyle/>
          <a:p>
            <a:pPr defTabSz="912813">
              <a:buFontTx/>
              <a:buChar char="-"/>
            </a:pPr>
            <a:r>
              <a:rPr lang="es-ES_tradnl" dirty="0">
                <a:solidFill>
                  <a:srgbClr val="17375E"/>
                </a:solidFill>
                <a:latin typeface="+mn-lt"/>
                <a:cs typeface="Times New Roman" pitchFamily="18" charset="0"/>
              </a:rPr>
              <a:t> Los alquinos que incorporan funciones alcoholes se denominan </a:t>
            </a:r>
            <a:r>
              <a:rPr lang="es-ES_tradnl" b="1" dirty="0" err="1">
                <a:solidFill>
                  <a:srgbClr val="17375E"/>
                </a:solidFill>
                <a:latin typeface="+mn-lt"/>
                <a:cs typeface="Times New Roman" pitchFamily="18" charset="0"/>
              </a:rPr>
              <a:t>alquinoles</a:t>
            </a:r>
            <a:r>
              <a:rPr lang="es-ES_tradnl" dirty="0">
                <a:solidFill>
                  <a:srgbClr val="17375E"/>
                </a:solidFill>
                <a:latin typeface="+mn-lt"/>
                <a:cs typeface="Times New Roman" pitchFamily="18" charset="0"/>
              </a:rPr>
              <a:t>.</a:t>
            </a:r>
          </a:p>
        </p:txBody>
      </p:sp>
      <p:sp>
        <p:nvSpPr>
          <p:cNvPr id="21509" name="Text Box 3"/>
          <p:cNvSpPr txBox="1">
            <a:spLocks noChangeArrowheads="1"/>
          </p:cNvSpPr>
          <p:nvPr/>
        </p:nvSpPr>
        <p:spPr bwMode="auto">
          <a:xfrm>
            <a:off x="152400" y="1077913"/>
            <a:ext cx="8763000" cy="646112"/>
          </a:xfrm>
          <a:prstGeom prst="rect">
            <a:avLst/>
          </a:prstGeom>
          <a:noFill/>
          <a:ln w="9525">
            <a:noFill/>
            <a:miter lim="800000"/>
            <a:headEnd/>
            <a:tailEnd/>
          </a:ln>
        </p:spPr>
        <p:txBody>
          <a:bodyPr wrap="square" lIns="91424" tIns="45712" rIns="91424" bIns="45712">
            <a:spAutoFit/>
          </a:bodyPr>
          <a:lstStyle/>
          <a:p>
            <a:pPr algn="just" defTabSz="912813"/>
            <a:r>
              <a:rPr lang="es-ES_tradnl" dirty="0">
                <a:solidFill>
                  <a:srgbClr val="17375E"/>
                </a:solidFill>
                <a:latin typeface="+mn-lt"/>
                <a:cs typeface="Times New Roman" pitchFamily="18" charset="0"/>
              </a:rPr>
              <a:t>- En la nomenclatura IUPAC, un hidrocarburo que contiene dobles y triples enlaces se llama </a:t>
            </a:r>
            <a:r>
              <a:rPr lang="es-ES_tradnl" dirty="0" err="1">
                <a:solidFill>
                  <a:srgbClr val="17375E"/>
                </a:solidFill>
                <a:latin typeface="+mn-lt"/>
                <a:cs typeface="Times New Roman" pitchFamily="18" charset="0"/>
              </a:rPr>
              <a:t>alquenilo</a:t>
            </a:r>
            <a:r>
              <a:rPr lang="es-ES_tradnl" dirty="0">
                <a:solidFill>
                  <a:srgbClr val="17375E"/>
                </a:solidFill>
                <a:latin typeface="+mn-lt"/>
                <a:cs typeface="Times New Roman" pitchFamily="18" charset="0"/>
              </a:rPr>
              <a:t>. </a:t>
            </a:r>
          </a:p>
        </p:txBody>
      </p:sp>
      <p:grpSp>
        <p:nvGrpSpPr>
          <p:cNvPr id="21510" name="Group 20"/>
          <p:cNvGrpSpPr>
            <a:grpSpLocks/>
          </p:cNvGrpSpPr>
          <p:nvPr/>
        </p:nvGrpSpPr>
        <p:grpSpPr bwMode="auto">
          <a:xfrm>
            <a:off x="152401" y="2928938"/>
            <a:ext cx="8839242" cy="1074737"/>
            <a:chOff x="147" y="1883"/>
            <a:chExt cx="6494" cy="746"/>
          </a:xfrm>
        </p:grpSpPr>
        <p:sp>
          <p:nvSpPr>
            <p:cNvPr id="21513" name="Text Box 9"/>
            <p:cNvSpPr txBox="1">
              <a:spLocks noChangeArrowheads="1"/>
            </p:cNvSpPr>
            <p:nvPr/>
          </p:nvSpPr>
          <p:spPr bwMode="auto">
            <a:xfrm>
              <a:off x="147" y="1883"/>
              <a:ext cx="6494" cy="746"/>
            </a:xfrm>
            <a:prstGeom prst="rect">
              <a:avLst/>
            </a:prstGeom>
            <a:noFill/>
            <a:ln w="9525">
              <a:noFill/>
              <a:miter lim="800000"/>
              <a:headEnd/>
              <a:tailEnd/>
            </a:ln>
          </p:spPr>
          <p:txBody>
            <a:bodyPr wrap="square" lIns="104306" tIns="52153" rIns="104306" bIns="52153">
              <a:spAutoFit/>
            </a:bodyPr>
            <a:lstStyle/>
            <a:p>
              <a:pPr algn="just" defTabSz="912813">
                <a:lnSpc>
                  <a:spcPct val="110000"/>
                </a:lnSpc>
              </a:pPr>
              <a:r>
                <a:rPr lang="es-ES_tradnl" dirty="0">
                  <a:solidFill>
                    <a:srgbClr val="17375E"/>
                  </a:solidFill>
                  <a:latin typeface="+mn-lt"/>
                  <a:cs typeface="Times New Roman" pitchFamily="18" charset="0"/>
                </a:rPr>
                <a:t>- Cuando hay un doble y un triple enlace equidistantes de los extremos, se asigna el numero menor al doble enlace.</a:t>
              </a:r>
            </a:p>
            <a:p>
              <a:pPr defTabSz="912813">
                <a:lnSpc>
                  <a:spcPct val="110000"/>
                </a:lnSpc>
                <a:spcBef>
                  <a:spcPct val="20000"/>
                </a:spcBef>
              </a:pPr>
              <a:r>
                <a:rPr lang="es-ES_tradnl" dirty="0">
                  <a:solidFill>
                    <a:srgbClr val="17375E"/>
                  </a:solidFill>
                  <a:latin typeface="+mn-lt"/>
                  <a:cs typeface="Times New Roman" pitchFamily="18" charset="0"/>
                </a:rPr>
                <a:t>Ex: CH</a:t>
              </a:r>
              <a:r>
                <a:rPr lang="es-ES_tradnl" baseline="-30000" dirty="0">
                  <a:solidFill>
                    <a:srgbClr val="17375E"/>
                  </a:solidFill>
                  <a:latin typeface="+mn-lt"/>
                  <a:cs typeface="Times New Roman" pitchFamily="18" charset="0"/>
                </a:rPr>
                <a:t>2</a:t>
              </a:r>
              <a:r>
                <a:rPr lang="es-ES_tradnl" dirty="0">
                  <a:solidFill>
                    <a:srgbClr val="17375E"/>
                  </a:solidFill>
                  <a:latin typeface="+mn-lt"/>
                  <a:cs typeface="Times New Roman" pitchFamily="18" charset="0"/>
                </a:rPr>
                <a:t>=CH-CH</a:t>
              </a:r>
              <a:r>
                <a:rPr lang="es-ES_tradnl" baseline="-30000" dirty="0">
                  <a:solidFill>
                    <a:srgbClr val="17375E"/>
                  </a:solidFill>
                  <a:latin typeface="+mn-lt"/>
                  <a:cs typeface="Times New Roman" pitchFamily="18" charset="0"/>
                </a:rPr>
                <a:t>2</a:t>
              </a:r>
              <a:r>
                <a:rPr lang="es-ES_tradnl" dirty="0">
                  <a:solidFill>
                    <a:srgbClr val="17375E"/>
                  </a:solidFill>
                  <a:latin typeface="+mn-lt"/>
                  <a:cs typeface="Times New Roman" pitchFamily="18" charset="0"/>
                </a:rPr>
                <a:t>-           H 1-</a:t>
              </a:r>
              <a:r>
                <a:rPr lang="es-ES_tradnl" dirty="0" err="1">
                  <a:solidFill>
                    <a:srgbClr val="17375E"/>
                  </a:solidFill>
                  <a:latin typeface="+mn-lt"/>
                  <a:cs typeface="Times New Roman" pitchFamily="18" charset="0"/>
                </a:rPr>
                <a:t>penten</a:t>
              </a:r>
              <a:r>
                <a:rPr lang="es-ES_tradnl" dirty="0">
                  <a:solidFill>
                    <a:srgbClr val="17375E"/>
                  </a:solidFill>
                  <a:latin typeface="+mn-lt"/>
                  <a:cs typeface="Times New Roman" pitchFamily="18" charset="0"/>
                </a:rPr>
                <a:t>-4-</a:t>
              </a:r>
              <a:r>
                <a:rPr lang="es-ES_tradnl" dirty="0" err="1">
                  <a:solidFill>
                    <a:srgbClr val="FF0000"/>
                  </a:solidFill>
                  <a:latin typeface="+mn-lt"/>
                  <a:cs typeface="Times New Roman" pitchFamily="18" charset="0"/>
                </a:rPr>
                <a:t>ino</a:t>
              </a:r>
              <a:r>
                <a:rPr lang="es-ES_tradnl" dirty="0">
                  <a:solidFill>
                    <a:srgbClr val="17375E"/>
                  </a:solidFill>
                  <a:latin typeface="+mn-lt"/>
                  <a:cs typeface="Times New Roman" pitchFamily="18" charset="0"/>
                </a:rPr>
                <a:t> (No 4-</a:t>
              </a:r>
              <a:r>
                <a:rPr lang="es-ES_tradnl" dirty="0" err="1">
                  <a:solidFill>
                    <a:srgbClr val="17375E"/>
                  </a:solidFill>
                  <a:latin typeface="+mn-lt"/>
                  <a:cs typeface="Times New Roman" pitchFamily="18" charset="0"/>
                </a:rPr>
                <a:t>penten</a:t>
              </a:r>
              <a:r>
                <a:rPr lang="es-ES_tradnl" dirty="0">
                  <a:solidFill>
                    <a:srgbClr val="17375E"/>
                  </a:solidFill>
                  <a:latin typeface="+mn-lt"/>
                  <a:cs typeface="Times New Roman" pitchFamily="18" charset="0"/>
                </a:rPr>
                <a:t>-1-</a:t>
              </a:r>
              <a:r>
                <a:rPr lang="es-ES_tradnl" dirty="0" err="1">
                  <a:solidFill>
                    <a:srgbClr val="17375E"/>
                  </a:solidFill>
                  <a:latin typeface="+mn-lt"/>
                  <a:cs typeface="Times New Roman" pitchFamily="18" charset="0"/>
                </a:rPr>
                <a:t>ino</a:t>
              </a:r>
              <a:r>
                <a:rPr lang="es-ES_tradnl" dirty="0">
                  <a:solidFill>
                    <a:srgbClr val="17375E"/>
                  </a:solidFill>
                  <a:latin typeface="+mn-lt"/>
                  <a:cs typeface="Times New Roman" pitchFamily="18" charset="0"/>
                </a:rPr>
                <a:t>) </a:t>
              </a:r>
            </a:p>
          </p:txBody>
        </p:sp>
        <p:graphicFrame>
          <p:nvGraphicFramePr>
            <p:cNvPr id="21506" name="Object 7"/>
            <p:cNvGraphicFramePr>
              <a:graphicFrameLocks noChangeAspect="1"/>
            </p:cNvGraphicFramePr>
            <p:nvPr/>
          </p:nvGraphicFramePr>
          <p:xfrm>
            <a:off x="1596" y="2411"/>
            <a:ext cx="474" cy="150"/>
          </p:xfrm>
          <a:graphic>
            <a:graphicData uri="http://schemas.openxmlformats.org/presentationml/2006/ole">
              <p:oleObj spid="_x0000_s21506" name="CS ChemDraw Drawing" r:id="rId4" imgW="769320" imgH="258840" progId="">
                <p:embed/>
              </p:oleObj>
            </a:graphicData>
          </a:graphic>
        </p:graphicFrame>
      </p:grpSp>
      <p:sp>
        <p:nvSpPr>
          <p:cNvPr id="21511" name="Text Box 8"/>
          <p:cNvSpPr txBox="1">
            <a:spLocks noChangeArrowheads="1"/>
          </p:cNvSpPr>
          <p:nvPr/>
        </p:nvSpPr>
        <p:spPr bwMode="auto">
          <a:xfrm>
            <a:off x="152400" y="1992313"/>
            <a:ext cx="8839200" cy="646112"/>
          </a:xfrm>
          <a:prstGeom prst="rect">
            <a:avLst/>
          </a:prstGeom>
          <a:noFill/>
          <a:ln w="9525">
            <a:noFill/>
            <a:miter lim="800000"/>
            <a:headEnd/>
            <a:tailEnd/>
          </a:ln>
        </p:spPr>
        <p:txBody>
          <a:bodyPr wrap="square" lIns="91424" tIns="45712" rIns="91424" bIns="45712">
            <a:spAutoFit/>
          </a:bodyPr>
          <a:lstStyle/>
          <a:p>
            <a:pPr algn="just" defTabSz="912813"/>
            <a:r>
              <a:rPr lang="es-ES_tradnl" dirty="0">
                <a:solidFill>
                  <a:srgbClr val="17375E"/>
                </a:solidFill>
                <a:latin typeface="+mn-lt"/>
                <a:cs typeface="Times New Roman" pitchFamily="18" charset="0"/>
              </a:rPr>
              <a:t>- La cadena se numera empezando por el extremo más cercano a cualquiera de los grupos funcionales.</a:t>
            </a:r>
          </a:p>
        </p:txBody>
      </p:sp>
      <p:sp>
        <p:nvSpPr>
          <p:cNvPr id="11" name="Título 15"/>
          <p:cNvSpPr>
            <a:spLocks noGrp="1"/>
          </p:cNvSpPr>
          <p:nvPr>
            <p:ph type="title"/>
          </p:nvPr>
        </p:nvSpPr>
        <p:spPr>
          <a:xfrm>
            <a:off x="214313" y="300038"/>
            <a:ext cx="8699500" cy="485775"/>
          </a:xfrm>
        </p:spPr>
        <p:txBody>
          <a:bodyPr/>
          <a:lstStyle/>
          <a:p>
            <a:r>
              <a:rPr lang="es-ES_tradnl" dirty="0" smtClean="0"/>
              <a:t>LA NOMENCLATURA DE LOS ALQUINOS</a:t>
            </a:r>
            <a:endParaRPr lang="es-ES_tradnl"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ext Box 7"/>
          <p:cNvSpPr txBox="1">
            <a:spLocks noChangeArrowheads="1"/>
          </p:cNvSpPr>
          <p:nvPr/>
        </p:nvSpPr>
        <p:spPr bwMode="auto">
          <a:xfrm>
            <a:off x="152400" y="966788"/>
            <a:ext cx="8763000" cy="677862"/>
          </a:xfrm>
          <a:prstGeom prst="rect">
            <a:avLst/>
          </a:prstGeom>
          <a:noFill/>
          <a:ln w="9525">
            <a:noFill/>
            <a:miter lim="800000"/>
            <a:headEnd/>
            <a:tailEnd/>
          </a:ln>
        </p:spPr>
        <p:txBody>
          <a:bodyPr lIns="91424" tIns="45712" rIns="91424" bIns="45712">
            <a:spAutoFit/>
          </a:bodyPr>
          <a:lstStyle/>
          <a:p>
            <a:pPr algn="just" defTabSz="912813"/>
            <a:r>
              <a:rPr lang="es-ES_tradnl" dirty="0">
                <a:solidFill>
                  <a:schemeClr val="tx2">
                    <a:lumMod val="75000"/>
                  </a:schemeClr>
                </a:solidFill>
                <a:latin typeface="+mn-lt"/>
                <a:cs typeface="Times New Roman" pitchFamily="18" charset="0"/>
              </a:rPr>
              <a:t>El benceno, aunque su olor no sea particularmente agradable, se considera la molécula aromática por excelencia</a:t>
            </a:r>
            <a:r>
              <a:rPr lang="es-ES_tradnl" sz="2000" dirty="0">
                <a:solidFill>
                  <a:schemeClr val="tx2">
                    <a:lumMod val="75000"/>
                  </a:schemeClr>
                </a:solidFill>
                <a:latin typeface="+mn-lt"/>
                <a:cs typeface="Times New Roman" pitchFamily="18" charset="0"/>
              </a:rPr>
              <a:t>. </a:t>
            </a:r>
          </a:p>
        </p:txBody>
      </p:sp>
      <p:sp>
        <p:nvSpPr>
          <p:cNvPr id="68611" name="Text Box 8"/>
          <p:cNvSpPr txBox="1">
            <a:spLocks noChangeArrowheads="1"/>
          </p:cNvSpPr>
          <p:nvPr/>
        </p:nvSpPr>
        <p:spPr bwMode="auto">
          <a:xfrm>
            <a:off x="152400" y="1720850"/>
            <a:ext cx="8777288" cy="646113"/>
          </a:xfrm>
          <a:prstGeom prst="rect">
            <a:avLst/>
          </a:prstGeom>
          <a:noFill/>
          <a:ln w="9525">
            <a:noFill/>
            <a:miter lim="800000"/>
            <a:headEnd/>
            <a:tailEnd/>
          </a:ln>
        </p:spPr>
        <p:txBody>
          <a:bodyPr lIns="91424" tIns="45712" rIns="91424" bIns="45712">
            <a:spAutoFit/>
          </a:bodyPr>
          <a:lstStyle/>
          <a:p>
            <a:pPr algn="just" defTabSz="912813"/>
            <a:r>
              <a:rPr lang="es-ES_tradnl" dirty="0">
                <a:solidFill>
                  <a:schemeClr val="tx2">
                    <a:lumMod val="75000"/>
                  </a:schemeClr>
                </a:solidFill>
                <a:latin typeface="+mn-lt"/>
                <a:cs typeface="Times New Roman" pitchFamily="18" charset="0"/>
              </a:rPr>
              <a:t>Muchos bencenos </a:t>
            </a:r>
            <a:r>
              <a:rPr lang="es-ES_tradnl" dirty="0" err="1">
                <a:solidFill>
                  <a:schemeClr val="tx2">
                    <a:lumMod val="75000"/>
                  </a:schemeClr>
                </a:solidFill>
                <a:latin typeface="+mn-lt"/>
                <a:cs typeface="Times New Roman" pitchFamily="18" charset="0"/>
              </a:rPr>
              <a:t>monosustituidos</a:t>
            </a:r>
            <a:r>
              <a:rPr lang="es-ES_tradnl" dirty="0">
                <a:solidFill>
                  <a:schemeClr val="tx2">
                    <a:lumMod val="75000"/>
                  </a:schemeClr>
                </a:solidFill>
                <a:latin typeface="+mn-lt"/>
                <a:cs typeface="Times New Roman" pitchFamily="18" charset="0"/>
              </a:rPr>
              <a:t> se nombran simplemente añadiendo el prefijo del </a:t>
            </a:r>
            <a:r>
              <a:rPr lang="es-ES_tradnl" dirty="0" err="1">
                <a:solidFill>
                  <a:schemeClr val="tx2">
                    <a:lumMod val="75000"/>
                  </a:schemeClr>
                </a:solidFill>
                <a:latin typeface="+mn-lt"/>
                <a:cs typeface="Times New Roman" pitchFamily="18" charset="0"/>
              </a:rPr>
              <a:t>sustituyente</a:t>
            </a:r>
            <a:r>
              <a:rPr lang="es-ES_tradnl" dirty="0">
                <a:solidFill>
                  <a:schemeClr val="tx2">
                    <a:lumMod val="75000"/>
                  </a:schemeClr>
                </a:solidFill>
                <a:latin typeface="+mn-lt"/>
                <a:cs typeface="Times New Roman" pitchFamily="18" charset="0"/>
              </a:rPr>
              <a:t> a la palabra benceno. </a:t>
            </a:r>
          </a:p>
        </p:txBody>
      </p:sp>
      <p:sp>
        <p:nvSpPr>
          <p:cNvPr id="68612" name="Text Box 9"/>
          <p:cNvSpPr txBox="1">
            <a:spLocks noChangeArrowheads="1"/>
          </p:cNvSpPr>
          <p:nvPr/>
        </p:nvSpPr>
        <p:spPr bwMode="auto">
          <a:xfrm>
            <a:off x="152400" y="2376488"/>
            <a:ext cx="8942388" cy="1957387"/>
          </a:xfrm>
          <a:prstGeom prst="rect">
            <a:avLst/>
          </a:prstGeom>
          <a:noFill/>
          <a:ln w="9525">
            <a:noFill/>
            <a:miter lim="800000"/>
            <a:headEnd/>
            <a:tailEnd/>
          </a:ln>
        </p:spPr>
        <p:txBody>
          <a:bodyPr wrap="square" lIns="91424" tIns="45712" rIns="91424" bIns="45712">
            <a:spAutoFit/>
          </a:bodyPr>
          <a:lstStyle/>
          <a:p>
            <a:pPr algn="just" defTabSz="912813">
              <a:lnSpc>
                <a:spcPct val="120000"/>
              </a:lnSpc>
              <a:spcBef>
                <a:spcPct val="20000"/>
              </a:spcBef>
            </a:pPr>
            <a:r>
              <a:rPr lang="es-ES_tradnl" dirty="0">
                <a:solidFill>
                  <a:schemeClr val="tx2">
                    <a:lumMod val="75000"/>
                  </a:schemeClr>
                </a:solidFill>
                <a:latin typeface="+mn-lt"/>
                <a:cs typeface="Times New Roman" pitchFamily="18" charset="0"/>
              </a:rPr>
              <a:t>Hay tres posiciones distintitas para bencenos </a:t>
            </a:r>
            <a:r>
              <a:rPr lang="es-ES_tradnl" dirty="0" err="1" smtClean="0">
                <a:solidFill>
                  <a:schemeClr val="tx2">
                    <a:lumMod val="75000"/>
                  </a:schemeClr>
                </a:solidFill>
                <a:latin typeface="+mn-lt"/>
                <a:cs typeface="Times New Roman" pitchFamily="18" charset="0"/>
              </a:rPr>
              <a:t>disustituidos</a:t>
            </a:r>
            <a:endParaRPr lang="es-ES_tradnl" dirty="0" smtClean="0">
              <a:solidFill>
                <a:schemeClr val="tx2">
                  <a:lumMod val="75000"/>
                </a:schemeClr>
              </a:solidFill>
              <a:latin typeface="+mn-lt"/>
              <a:cs typeface="Times New Roman" pitchFamily="18" charset="0"/>
            </a:endParaRPr>
          </a:p>
          <a:p>
            <a:pPr algn="just" defTabSz="912813">
              <a:lnSpc>
                <a:spcPct val="120000"/>
              </a:lnSpc>
              <a:spcBef>
                <a:spcPct val="20000"/>
              </a:spcBef>
            </a:pPr>
            <a:r>
              <a:rPr lang="es-ES_tradnl" dirty="0">
                <a:solidFill>
                  <a:schemeClr val="tx2">
                    <a:lumMod val="75000"/>
                  </a:schemeClr>
                </a:solidFill>
                <a:latin typeface="+mn-lt"/>
                <a:cs typeface="Times New Roman" pitchFamily="18" charset="0"/>
              </a:rPr>
              <a:t>	- adyacentes, por el prefijo 1,2- (orto- o </a:t>
            </a:r>
            <a:r>
              <a:rPr lang="es-ES_tradnl" i="1" dirty="0">
                <a:solidFill>
                  <a:srgbClr val="FF0000"/>
                </a:solidFill>
                <a:latin typeface="+mn-lt"/>
                <a:cs typeface="Times New Roman" pitchFamily="18" charset="0"/>
              </a:rPr>
              <a:t>o-</a:t>
            </a:r>
            <a:r>
              <a:rPr lang="es-ES_tradnl" dirty="0">
                <a:solidFill>
                  <a:schemeClr val="tx2">
                    <a:lumMod val="75000"/>
                  </a:schemeClr>
                </a:solidFill>
                <a:latin typeface="+mn-lt"/>
                <a:cs typeface="Times New Roman" pitchFamily="18" charset="0"/>
              </a:rPr>
              <a:t>)</a:t>
            </a:r>
          </a:p>
          <a:p>
            <a:pPr algn="just" defTabSz="912813">
              <a:lnSpc>
                <a:spcPct val="120000"/>
              </a:lnSpc>
              <a:spcBef>
                <a:spcPct val="20000"/>
              </a:spcBef>
            </a:pPr>
            <a:r>
              <a:rPr lang="es-ES_tradnl" dirty="0">
                <a:solidFill>
                  <a:schemeClr val="tx2">
                    <a:lumMod val="75000"/>
                  </a:schemeClr>
                </a:solidFill>
                <a:latin typeface="+mn-lt"/>
                <a:cs typeface="Times New Roman" pitchFamily="18" charset="0"/>
              </a:rPr>
              <a:t>	- sustitución en 1,3- (prefijo meta- o </a:t>
            </a:r>
            <a:r>
              <a:rPr lang="es-ES_tradnl" i="1" dirty="0" err="1">
                <a:solidFill>
                  <a:srgbClr val="FF0000"/>
                </a:solidFill>
                <a:latin typeface="+mn-lt"/>
                <a:cs typeface="Times New Roman" pitchFamily="18" charset="0"/>
              </a:rPr>
              <a:t>m</a:t>
            </a:r>
            <a:r>
              <a:rPr lang="es-ES_tradnl" i="1" dirty="0">
                <a:solidFill>
                  <a:srgbClr val="FF0000"/>
                </a:solidFill>
                <a:latin typeface="+mn-lt"/>
                <a:cs typeface="Times New Roman" pitchFamily="18" charset="0"/>
              </a:rPr>
              <a:t>-</a:t>
            </a:r>
            <a:r>
              <a:rPr lang="es-ES_tradnl" dirty="0">
                <a:solidFill>
                  <a:schemeClr val="tx2">
                    <a:lumMod val="75000"/>
                  </a:schemeClr>
                </a:solidFill>
                <a:latin typeface="+mn-lt"/>
                <a:cs typeface="Times New Roman" pitchFamily="18" charset="0"/>
              </a:rPr>
              <a:t>)</a:t>
            </a:r>
          </a:p>
          <a:p>
            <a:pPr algn="just" defTabSz="912813">
              <a:lnSpc>
                <a:spcPct val="120000"/>
              </a:lnSpc>
              <a:spcBef>
                <a:spcPct val="20000"/>
              </a:spcBef>
            </a:pPr>
            <a:r>
              <a:rPr lang="es-ES_tradnl" dirty="0">
                <a:solidFill>
                  <a:schemeClr val="tx2">
                    <a:lumMod val="75000"/>
                  </a:schemeClr>
                </a:solidFill>
                <a:latin typeface="+mn-lt"/>
                <a:cs typeface="Times New Roman" pitchFamily="18" charset="0"/>
              </a:rPr>
              <a:t>	- sustitución en 1,4- (prefijo para- o </a:t>
            </a:r>
            <a:r>
              <a:rPr lang="es-ES_tradnl" i="1" dirty="0" err="1">
                <a:solidFill>
                  <a:srgbClr val="FF0000"/>
                </a:solidFill>
                <a:latin typeface="+mn-lt"/>
                <a:cs typeface="Times New Roman" pitchFamily="18" charset="0"/>
              </a:rPr>
              <a:t>p</a:t>
            </a:r>
            <a:r>
              <a:rPr lang="es-ES_tradnl" i="1" dirty="0">
                <a:solidFill>
                  <a:srgbClr val="FF0000"/>
                </a:solidFill>
                <a:latin typeface="+mn-lt"/>
                <a:cs typeface="Times New Roman" pitchFamily="18" charset="0"/>
              </a:rPr>
              <a:t>-</a:t>
            </a:r>
            <a:r>
              <a:rPr lang="es-ES_tradnl" dirty="0">
                <a:solidFill>
                  <a:schemeClr val="tx2">
                    <a:lumMod val="75000"/>
                  </a:schemeClr>
                </a:solidFill>
                <a:latin typeface="+mn-lt"/>
                <a:cs typeface="Times New Roman" pitchFamily="18" charset="0"/>
              </a:rPr>
              <a:t>).</a:t>
            </a:r>
          </a:p>
          <a:p>
            <a:pPr algn="just" defTabSz="912813">
              <a:spcBef>
                <a:spcPct val="20000"/>
              </a:spcBef>
            </a:pPr>
            <a:r>
              <a:rPr lang="es-ES_tradnl" dirty="0">
                <a:solidFill>
                  <a:schemeClr val="tx2">
                    <a:lumMod val="75000"/>
                  </a:schemeClr>
                </a:solidFill>
                <a:latin typeface="+mn-lt"/>
                <a:cs typeface="Times New Roman" pitchFamily="18" charset="0"/>
              </a:rPr>
              <a:t>La numeración sigue el orden alfabético. </a:t>
            </a:r>
          </a:p>
        </p:txBody>
      </p:sp>
      <p:sp>
        <p:nvSpPr>
          <p:cNvPr id="68613" name="Text Box 10"/>
          <p:cNvSpPr txBox="1">
            <a:spLocks noChangeArrowheads="1"/>
          </p:cNvSpPr>
          <p:nvPr/>
        </p:nvSpPr>
        <p:spPr bwMode="auto">
          <a:xfrm>
            <a:off x="153988" y="5426075"/>
            <a:ext cx="8775700" cy="646113"/>
          </a:xfrm>
          <a:prstGeom prst="rect">
            <a:avLst/>
          </a:prstGeom>
          <a:noFill/>
          <a:ln w="9525">
            <a:noFill/>
            <a:miter lim="800000"/>
            <a:headEnd/>
            <a:tailEnd/>
          </a:ln>
        </p:spPr>
        <p:txBody>
          <a:bodyPr lIns="91424" tIns="45712" rIns="91424" bIns="45712">
            <a:spAutoFit/>
          </a:bodyPr>
          <a:lstStyle/>
          <a:p>
            <a:pPr algn="just" defTabSz="912813"/>
            <a:r>
              <a:rPr lang="es-ES_tradnl" dirty="0">
                <a:solidFill>
                  <a:schemeClr val="tx2">
                    <a:lumMod val="75000"/>
                  </a:schemeClr>
                </a:solidFill>
                <a:latin typeface="+mn-lt"/>
                <a:cs typeface="Times New Roman" pitchFamily="18" charset="0"/>
              </a:rPr>
              <a:t>Para nombrar derivados con tres o más </a:t>
            </a:r>
            <a:r>
              <a:rPr lang="es-ES_tradnl" dirty="0" err="1">
                <a:solidFill>
                  <a:schemeClr val="tx2">
                    <a:lumMod val="75000"/>
                  </a:schemeClr>
                </a:solidFill>
                <a:latin typeface="+mn-lt"/>
                <a:cs typeface="Times New Roman" pitchFamily="18" charset="0"/>
              </a:rPr>
              <a:t>sustituyentes</a:t>
            </a:r>
            <a:r>
              <a:rPr lang="es-ES_tradnl" dirty="0">
                <a:solidFill>
                  <a:schemeClr val="tx2">
                    <a:lumMod val="75000"/>
                  </a:schemeClr>
                </a:solidFill>
                <a:latin typeface="+mn-lt"/>
                <a:cs typeface="Times New Roman" pitchFamily="18" charset="0"/>
              </a:rPr>
              <a:t> se numeran los seis carbonos del anillo de forma que se asignan los descriptores numéricos más bajos posibles. </a:t>
            </a:r>
          </a:p>
        </p:txBody>
      </p:sp>
      <p:grpSp>
        <p:nvGrpSpPr>
          <p:cNvPr id="68614" name="Group 15"/>
          <p:cNvGrpSpPr>
            <a:grpSpLocks/>
          </p:cNvGrpSpPr>
          <p:nvPr/>
        </p:nvGrpSpPr>
        <p:grpSpPr bwMode="auto">
          <a:xfrm>
            <a:off x="992188" y="3714750"/>
            <a:ext cx="7077075" cy="1533525"/>
            <a:chOff x="1060" y="2614"/>
            <a:chExt cx="4458" cy="966"/>
          </a:xfrm>
        </p:grpSpPr>
        <p:pic>
          <p:nvPicPr>
            <p:cNvPr id="68616" name="Picture 13" descr="R166219"/>
            <p:cNvPicPr>
              <a:picLocks noChangeAspect="1" noChangeArrowheads="1"/>
            </p:cNvPicPr>
            <p:nvPr/>
          </p:nvPicPr>
          <p:blipFill>
            <a:blip r:embed="rId3"/>
            <a:srcRect/>
            <a:stretch>
              <a:fillRect/>
            </a:stretch>
          </p:blipFill>
          <p:spPr bwMode="auto">
            <a:xfrm>
              <a:off x="4558" y="2614"/>
              <a:ext cx="960" cy="966"/>
            </a:xfrm>
            <a:prstGeom prst="rect">
              <a:avLst/>
            </a:prstGeom>
            <a:noFill/>
            <a:ln w="9525">
              <a:noFill/>
              <a:miter lim="800000"/>
              <a:headEnd/>
              <a:tailEnd/>
            </a:ln>
          </p:spPr>
        </p:pic>
        <p:sp>
          <p:nvSpPr>
            <p:cNvPr id="68617" name="Text Box 14"/>
            <p:cNvSpPr txBox="1">
              <a:spLocks noChangeArrowheads="1"/>
            </p:cNvSpPr>
            <p:nvPr/>
          </p:nvSpPr>
          <p:spPr bwMode="auto">
            <a:xfrm>
              <a:off x="1060" y="3154"/>
              <a:ext cx="3515" cy="241"/>
            </a:xfrm>
            <a:prstGeom prst="rect">
              <a:avLst/>
            </a:prstGeom>
            <a:noFill/>
            <a:ln w="19050">
              <a:noFill/>
              <a:miter lim="800000"/>
              <a:headEnd/>
              <a:tailEnd/>
            </a:ln>
          </p:spPr>
          <p:txBody>
            <a:bodyPr lIns="104306" tIns="52153" rIns="104306" bIns="52153">
              <a:spAutoFit/>
            </a:bodyPr>
            <a:lstStyle/>
            <a:p>
              <a:pPr defTabSz="912813">
                <a:spcBef>
                  <a:spcPct val="50000"/>
                </a:spcBef>
              </a:pPr>
              <a:r>
                <a:rPr lang="es-ES_tradnl" dirty="0">
                  <a:solidFill>
                    <a:srgbClr val="17375E"/>
                  </a:solidFill>
                  <a:latin typeface="+mn-lt"/>
                </a:rPr>
                <a:t>1-bromo-2,5-</a:t>
              </a:r>
              <a:r>
                <a:rPr lang="es-ES_tradnl" dirty="0" err="1">
                  <a:solidFill>
                    <a:srgbClr val="17375E"/>
                  </a:solidFill>
                  <a:latin typeface="+mn-lt"/>
                </a:rPr>
                <a:t>dimetoxy</a:t>
              </a:r>
              <a:r>
                <a:rPr lang="es-ES_tradnl" dirty="0">
                  <a:solidFill>
                    <a:srgbClr val="17375E"/>
                  </a:solidFill>
                  <a:latin typeface="+mn-lt"/>
                </a:rPr>
                <a:t>-4-metilbenceno   </a:t>
              </a:r>
            </a:p>
          </p:txBody>
        </p:sp>
      </p:grpSp>
      <p:sp>
        <p:nvSpPr>
          <p:cNvPr id="11" name="Título 15"/>
          <p:cNvSpPr>
            <a:spLocks noGrp="1"/>
          </p:cNvSpPr>
          <p:nvPr>
            <p:ph type="title"/>
          </p:nvPr>
        </p:nvSpPr>
        <p:spPr>
          <a:xfrm>
            <a:off x="214313" y="300038"/>
            <a:ext cx="8699500" cy="485775"/>
          </a:xfrm>
        </p:spPr>
        <p:txBody>
          <a:bodyPr/>
          <a:lstStyle/>
          <a:p>
            <a:r>
              <a:rPr lang="es-ES_tradnl" dirty="0" smtClean="0"/>
              <a:t>LA NOMENCLATURA DE LOS BENCENOS</a:t>
            </a:r>
            <a:endParaRPr lang="es-ES_tradnl"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152400" y="4217988"/>
            <a:ext cx="8763000" cy="1408112"/>
          </a:xfrm>
          <a:prstGeom prst="rect">
            <a:avLst/>
          </a:prstGeom>
          <a:noFill/>
          <a:ln w="9525">
            <a:noFill/>
            <a:miter lim="800000"/>
            <a:headEnd/>
            <a:tailEnd/>
          </a:ln>
        </p:spPr>
        <p:txBody>
          <a:bodyPr lIns="91424" tIns="45712" rIns="91424" bIns="45712">
            <a:spAutoFit/>
          </a:bodyPr>
          <a:lstStyle/>
          <a:p>
            <a:pPr algn="just" defTabSz="912813">
              <a:spcBef>
                <a:spcPct val="25000"/>
              </a:spcBef>
            </a:pPr>
            <a:r>
              <a:rPr lang="es-ES" dirty="0">
                <a:solidFill>
                  <a:schemeClr val="tx2">
                    <a:lumMod val="75000"/>
                  </a:schemeClr>
                </a:solidFill>
                <a:latin typeface="+mn-lt"/>
                <a:cs typeface="Times New Roman" pitchFamily="18" charset="0"/>
              </a:rPr>
              <a:t>El termino genérico de los bencenos sustituidos es el de </a:t>
            </a:r>
            <a:r>
              <a:rPr lang="es-ES" b="1" dirty="0">
                <a:solidFill>
                  <a:schemeClr val="tx2">
                    <a:lumMod val="75000"/>
                  </a:schemeClr>
                </a:solidFill>
                <a:latin typeface="+mn-lt"/>
                <a:cs typeface="Times New Roman" pitchFamily="18" charset="0"/>
              </a:rPr>
              <a:t>areno</a:t>
            </a:r>
            <a:r>
              <a:rPr lang="es-ES" dirty="0">
                <a:solidFill>
                  <a:schemeClr val="tx2">
                    <a:lumMod val="75000"/>
                  </a:schemeClr>
                </a:solidFill>
                <a:latin typeface="+mn-lt"/>
                <a:cs typeface="Times New Roman" pitchFamily="18" charset="0"/>
              </a:rPr>
              <a:t>.</a:t>
            </a:r>
          </a:p>
          <a:p>
            <a:pPr algn="just" defTabSz="912813">
              <a:spcBef>
                <a:spcPct val="25000"/>
              </a:spcBef>
            </a:pPr>
            <a:r>
              <a:rPr lang="es-ES" dirty="0">
                <a:solidFill>
                  <a:schemeClr val="tx2">
                    <a:lumMod val="75000"/>
                  </a:schemeClr>
                </a:solidFill>
                <a:latin typeface="+mn-lt"/>
                <a:cs typeface="Times New Roman" pitchFamily="18" charset="0"/>
              </a:rPr>
              <a:t>Un areno como sustituyente se denomina un grupo </a:t>
            </a:r>
            <a:r>
              <a:rPr lang="es-ES" b="1" dirty="0">
                <a:solidFill>
                  <a:schemeClr val="tx2">
                    <a:lumMod val="75000"/>
                  </a:schemeClr>
                </a:solidFill>
                <a:latin typeface="+mn-lt"/>
                <a:cs typeface="Times New Roman" pitchFamily="18" charset="0"/>
              </a:rPr>
              <a:t>arilo</a:t>
            </a:r>
            <a:r>
              <a:rPr lang="es-ES" dirty="0">
                <a:solidFill>
                  <a:schemeClr val="tx2">
                    <a:lumMod val="75000"/>
                  </a:schemeClr>
                </a:solidFill>
                <a:latin typeface="+mn-lt"/>
                <a:cs typeface="Times New Roman" pitchFamily="18" charset="0"/>
              </a:rPr>
              <a:t>.</a:t>
            </a:r>
          </a:p>
          <a:p>
            <a:pPr algn="just" defTabSz="912813">
              <a:spcBef>
                <a:spcPct val="25000"/>
              </a:spcBef>
            </a:pPr>
            <a:r>
              <a:rPr lang="es-ES" dirty="0">
                <a:solidFill>
                  <a:schemeClr val="tx2">
                    <a:lumMod val="75000"/>
                  </a:schemeClr>
                </a:solidFill>
                <a:latin typeface="+mn-lt"/>
                <a:cs typeface="Times New Roman" pitchFamily="18" charset="0"/>
              </a:rPr>
              <a:t>El sustituyente arilo básico es el </a:t>
            </a:r>
            <a:r>
              <a:rPr lang="es-ES" b="1" dirty="0">
                <a:solidFill>
                  <a:schemeClr val="tx2">
                    <a:lumMod val="75000"/>
                  </a:schemeClr>
                </a:solidFill>
                <a:latin typeface="+mn-lt"/>
                <a:cs typeface="Times New Roman" pitchFamily="18" charset="0"/>
              </a:rPr>
              <a:t>fenilo</a:t>
            </a:r>
            <a:r>
              <a:rPr lang="es-ES" dirty="0">
                <a:solidFill>
                  <a:schemeClr val="tx2">
                    <a:lumMod val="75000"/>
                  </a:schemeClr>
                </a:solidFill>
                <a:latin typeface="+mn-lt"/>
                <a:cs typeface="Times New Roman" pitchFamily="18" charset="0"/>
              </a:rPr>
              <a:t>, C</a:t>
            </a:r>
            <a:r>
              <a:rPr lang="es-ES" baseline="-30000" dirty="0">
                <a:solidFill>
                  <a:schemeClr val="tx2">
                    <a:lumMod val="75000"/>
                  </a:schemeClr>
                </a:solidFill>
                <a:latin typeface="+mn-lt"/>
                <a:cs typeface="Times New Roman" pitchFamily="18" charset="0"/>
              </a:rPr>
              <a:t>6</a:t>
            </a:r>
            <a:r>
              <a:rPr lang="es-ES" dirty="0">
                <a:solidFill>
                  <a:schemeClr val="tx2">
                    <a:lumMod val="75000"/>
                  </a:schemeClr>
                </a:solidFill>
                <a:latin typeface="+mn-lt"/>
                <a:cs typeface="Times New Roman" pitchFamily="18" charset="0"/>
              </a:rPr>
              <a:t>H</a:t>
            </a:r>
            <a:r>
              <a:rPr lang="es-ES" baseline="-30000" dirty="0">
                <a:solidFill>
                  <a:schemeClr val="tx2">
                    <a:lumMod val="75000"/>
                  </a:schemeClr>
                </a:solidFill>
                <a:latin typeface="+mn-lt"/>
                <a:cs typeface="Times New Roman" pitchFamily="18" charset="0"/>
              </a:rPr>
              <a:t>5</a:t>
            </a:r>
            <a:r>
              <a:rPr lang="es-ES" dirty="0">
                <a:solidFill>
                  <a:schemeClr val="tx2">
                    <a:lumMod val="75000"/>
                  </a:schemeClr>
                </a:solidFill>
                <a:latin typeface="+mn-lt"/>
                <a:cs typeface="Times New Roman" pitchFamily="18" charset="0"/>
              </a:rPr>
              <a:t>.</a:t>
            </a:r>
          </a:p>
          <a:p>
            <a:pPr algn="just" defTabSz="912813">
              <a:spcBef>
                <a:spcPct val="25000"/>
              </a:spcBef>
            </a:pPr>
            <a:r>
              <a:rPr lang="es-ES" dirty="0">
                <a:solidFill>
                  <a:schemeClr val="tx2">
                    <a:lumMod val="75000"/>
                  </a:schemeClr>
                </a:solidFill>
                <a:latin typeface="+mn-lt"/>
                <a:cs typeface="Times New Roman" pitchFamily="18" charset="0"/>
              </a:rPr>
              <a:t>El grupo C</a:t>
            </a:r>
            <a:r>
              <a:rPr lang="es-ES" baseline="-30000" dirty="0">
                <a:solidFill>
                  <a:schemeClr val="tx2">
                    <a:lumMod val="75000"/>
                  </a:schemeClr>
                </a:solidFill>
                <a:latin typeface="+mn-lt"/>
                <a:cs typeface="Times New Roman" pitchFamily="18" charset="0"/>
              </a:rPr>
              <a:t>6</a:t>
            </a:r>
            <a:r>
              <a:rPr lang="es-ES" dirty="0">
                <a:solidFill>
                  <a:schemeClr val="tx2">
                    <a:lumMod val="75000"/>
                  </a:schemeClr>
                </a:solidFill>
                <a:latin typeface="+mn-lt"/>
                <a:cs typeface="Times New Roman" pitchFamily="18" charset="0"/>
              </a:rPr>
              <a:t>H</a:t>
            </a:r>
            <a:r>
              <a:rPr lang="es-ES" baseline="-30000" dirty="0">
                <a:solidFill>
                  <a:schemeClr val="tx2">
                    <a:lumMod val="75000"/>
                  </a:schemeClr>
                </a:solidFill>
                <a:latin typeface="+mn-lt"/>
                <a:cs typeface="Times New Roman" pitchFamily="18" charset="0"/>
              </a:rPr>
              <a:t>5</a:t>
            </a:r>
            <a:r>
              <a:rPr lang="es-ES" dirty="0">
                <a:solidFill>
                  <a:schemeClr val="tx2">
                    <a:lumMod val="75000"/>
                  </a:schemeClr>
                </a:solidFill>
                <a:latin typeface="+mn-lt"/>
                <a:cs typeface="Times New Roman" pitchFamily="18" charset="0"/>
              </a:rPr>
              <a:t>CH</a:t>
            </a:r>
            <a:r>
              <a:rPr lang="es-ES" baseline="-30000" dirty="0">
                <a:solidFill>
                  <a:schemeClr val="tx2">
                    <a:lumMod val="75000"/>
                  </a:schemeClr>
                </a:solidFill>
                <a:latin typeface="+mn-lt"/>
                <a:cs typeface="Times New Roman" pitchFamily="18" charset="0"/>
              </a:rPr>
              <a:t>2</a:t>
            </a:r>
            <a:r>
              <a:rPr lang="es-ES" dirty="0">
                <a:solidFill>
                  <a:schemeClr val="tx2">
                    <a:lumMod val="75000"/>
                  </a:schemeClr>
                </a:solidFill>
                <a:latin typeface="+mn-lt"/>
                <a:cs typeface="Times New Roman" pitchFamily="18" charset="0"/>
              </a:rPr>
              <a:t>- se denomina el </a:t>
            </a:r>
            <a:r>
              <a:rPr lang="es-ES" b="1" dirty="0">
                <a:solidFill>
                  <a:schemeClr val="tx2">
                    <a:lumMod val="75000"/>
                  </a:schemeClr>
                </a:solidFill>
                <a:latin typeface="+mn-lt"/>
                <a:cs typeface="Times New Roman" pitchFamily="18" charset="0"/>
              </a:rPr>
              <a:t>fenilmetilo</a:t>
            </a:r>
            <a:r>
              <a:rPr lang="es-ES" dirty="0">
                <a:solidFill>
                  <a:schemeClr val="tx2">
                    <a:lumMod val="75000"/>
                  </a:schemeClr>
                </a:solidFill>
                <a:latin typeface="+mn-lt"/>
                <a:cs typeface="Times New Roman" pitchFamily="18" charset="0"/>
              </a:rPr>
              <a:t> (</a:t>
            </a:r>
            <a:r>
              <a:rPr lang="es-ES" b="1" dirty="0">
                <a:solidFill>
                  <a:schemeClr val="tx2">
                    <a:lumMod val="75000"/>
                  </a:schemeClr>
                </a:solidFill>
                <a:latin typeface="+mn-lt"/>
                <a:cs typeface="Times New Roman" pitchFamily="18" charset="0"/>
              </a:rPr>
              <a:t>bencilo</a:t>
            </a:r>
            <a:r>
              <a:rPr lang="es-ES" dirty="0">
                <a:solidFill>
                  <a:schemeClr val="tx2">
                    <a:lumMod val="75000"/>
                  </a:schemeClr>
                </a:solidFill>
                <a:latin typeface="+mn-lt"/>
                <a:cs typeface="Times New Roman" pitchFamily="18" charset="0"/>
              </a:rPr>
              <a:t>). </a:t>
            </a:r>
          </a:p>
        </p:txBody>
      </p:sp>
      <p:sp>
        <p:nvSpPr>
          <p:cNvPr id="22532" name="Text Box 3"/>
          <p:cNvSpPr txBox="1">
            <a:spLocks noChangeArrowheads="1"/>
          </p:cNvSpPr>
          <p:nvPr/>
        </p:nvSpPr>
        <p:spPr bwMode="auto">
          <a:xfrm>
            <a:off x="152400" y="1077913"/>
            <a:ext cx="8839200" cy="646112"/>
          </a:xfrm>
          <a:prstGeom prst="rect">
            <a:avLst/>
          </a:prstGeom>
          <a:noFill/>
          <a:ln w="9525">
            <a:noFill/>
            <a:miter lim="800000"/>
            <a:headEnd/>
            <a:tailEnd/>
          </a:ln>
        </p:spPr>
        <p:txBody>
          <a:bodyPr wrap="square" lIns="91424" tIns="45712" rIns="91424" bIns="45712">
            <a:spAutoFit/>
          </a:bodyPr>
          <a:lstStyle/>
          <a:p>
            <a:pPr algn="just" defTabSz="912813"/>
            <a:r>
              <a:rPr lang="es-ES" dirty="0">
                <a:solidFill>
                  <a:schemeClr val="tx2">
                    <a:lumMod val="75000"/>
                  </a:schemeClr>
                </a:solidFill>
                <a:latin typeface="+mn-lt"/>
                <a:cs typeface="Times New Roman" pitchFamily="18" charset="0"/>
              </a:rPr>
              <a:t>Algunos derivados del benceno se siguen nombrando por sus nombres comunes: fenol, anilina, acido benzóico, benzaldehido…</a:t>
            </a:r>
          </a:p>
        </p:txBody>
      </p:sp>
      <p:sp>
        <p:nvSpPr>
          <p:cNvPr id="22533" name="Text Box 7"/>
          <p:cNvSpPr txBox="1">
            <a:spLocks noChangeArrowheads="1"/>
          </p:cNvSpPr>
          <p:nvPr/>
        </p:nvSpPr>
        <p:spPr bwMode="auto">
          <a:xfrm>
            <a:off x="152400" y="2068513"/>
            <a:ext cx="8839200" cy="646112"/>
          </a:xfrm>
          <a:prstGeom prst="rect">
            <a:avLst/>
          </a:prstGeom>
          <a:noFill/>
          <a:ln w="9525">
            <a:noFill/>
            <a:miter lim="800000"/>
            <a:headEnd/>
            <a:tailEnd/>
          </a:ln>
        </p:spPr>
        <p:txBody>
          <a:bodyPr wrap="square" lIns="91424" tIns="45712" rIns="91424" bIns="45712">
            <a:spAutoFit/>
          </a:bodyPr>
          <a:lstStyle/>
          <a:p>
            <a:pPr algn="just" defTabSz="912813"/>
            <a:r>
              <a:rPr lang="es-ES" dirty="0">
                <a:solidFill>
                  <a:schemeClr val="tx2">
                    <a:lumMod val="75000"/>
                  </a:schemeClr>
                </a:solidFill>
                <a:latin typeface="+mn-lt"/>
                <a:cs typeface="Times New Roman" pitchFamily="18" charset="0"/>
              </a:rPr>
              <a:t>Los derivados de estos compuestos sustituidos en el anillo se nombran a través de los números que indican su posición en el anillo o con el prefijo </a:t>
            </a:r>
            <a:r>
              <a:rPr lang="es-ES" i="1" dirty="0">
                <a:solidFill>
                  <a:schemeClr val="tx2">
                    <a:lumMod val="75000"/>
                  </a:schemeClr>
                </a:solidFill>
                <a:latin typeface="+mn-lt"/>
                <a:cs typeface="Times New Roman" pitchFamily="18" charset="0"/>
              </a:rPr>
              <a:t>o-</a:t>
            </a:r>
            <a:r>
              <a:rPr lang="es-ES" dirty="0">
                <a:solidFill>
                  <a:schemeClr val="tx2">
                    <a:lumMod val="75000"/>
                  </a:schemeClr>
                </a:solidFill>
                <a:latin typeface="+mn-lt"/>
                <a:cs typeface="Times New Roman" pitchFamily="18" charset="0"/>
              </a:rPr>
              <a:t>, </a:t>
            </a:r>
            <a:r>
              <a:rPr lang="es-ES" i="1" dirty="0">
                <a:solidFill>
                  <a:schemeClr val="tx2">
                    <a:lumMod val="75000"/>
                  </a:schemeClr>
                </a:solidFill>
                <a:latin typeface="+mn-lt"/>
                <a:cs typeface="Times New Roman" pitchFamily="18" charset="0"/>
              </a:rPr>
              <a:t>m-</a:t>
            </a:r>
            <a:r>
              <a:rPr lang="es-ES" dirty="0">
                <a:solidFill>
                  <a:schemeClr val="tx2">
                    <a:lumMod val="75000"/>
                  </a:schemeClr>
                </a:solidFill>
                <a:latin typeface="+mn-lt"/>
                <a:cs typeface="Times New Roman" pitchFamily="18" charset="0"/>
              </a:rPr>
              <a:t> y </a:t>
            </a:r>
            <a:r>
              <a:rPr lang="es-ES" i="1" dirty="0">
                <a:solidFill>
                  <a:schemeClr val="tx2">
                    <a:lumMod val="75000"/>
                  </a:schemeClr>
                </a:solidFill>
                <a:latin typeface="+mn-lt"/>
                <a:cs typeface="Times New Roman" pitchFamily="18" charset="0"/>
              </a:rPr>
              <a:t>p-</a:t>
            </a:r>
            <a:r>
              <a:rPr lang="es-ES" dirty="0">
                <a:solidFill>
                  <a:schemeClr val="tx2">
                    <a:lumMod val="75000"/>
                  </a:schemeClr>
                </a:solidFill>
                <a:latin typeface="+mn-lt"/>
                <a:cs typeface="Times New Roman" pitchFamily="18" charset="0"/>
              </a:rPr>
              <a:t>. </a:t>
            </a:r>
          </a:p>
        </p:txBody>
      </p:sp>
      <p:sp>
        <p:nvSpPr>
          <p:cNvPr id="22534" name="Text Box 11"/>
          <p:cNvSpPr txBox="1">
            <a:spLocks noChangeArrowheads="1"/>
          </p:cNvSpPr>
          <p:nvPr/>
        </p:nvSpPr>
        <p:spPr bwMode="auto">
          <a:xfrm>
            <a:off x="4079875" y="3494088"/>
            <a:ext cx="3743325" cy="369887"/>
          </a:xfrm>
          <a:prstGeom prst="rect">
            <a:avLst/>
          </a:prstGeom>
          <a:noFill/>
          <a:ln w="19050">
            <a:noFill/>
            <a:miter lim="800000"/>
            <a:headEnd/>
            <a:tailEnd/>
          </a:ln>
        </p:spPr>
        <p:txBody>
          <a:bodyPr lIns="91424" tIns="45712" rIns="91424" bIns="45712">
            <a:spAutoFit/>
          </a:bodyPr>
          <a:lstStyle/>
          <a:p>
            <a:pPr defTabSz="912813">
              <a:spcBef>
                <a:spcPct val="50000"/>
              </a:spcBef>
            </a:pPr>
            <a:r>
              <a:rPr lang="fr-FR"/>
              <a:t>3-Cloro-4-metilfenol  </a:t>
            </a:r>
          </a:p>
        </p:txBody>
      </p:sp>
      <p:graphicFrame>
        <p:nvGraphicFramePr>
          <p:cNvPr id="22530" name="Object 16"/>
          <p:cNvGraphicFramePr>
            <a:graphicFrameLocks noChangeAspect="1"/>
          </p:cNvGraphicFramePr>
          <p:nvPr/>
        </p:nvGraphicFramePr>
        <p:xfrm>
          <a:off x="7648575" y="2838450"/>
          <a:ext cx="962025" cy="1466850"/>
        </p:xfrm>
        <a:graphic>
          <a:graphicData uri="http://schemas.openxmlformats.org/presentationml/2006/ole">
            <p:oleObj spid="_x0000_s22530" name="CS ChemDraw Drawing" r:id="rId4" imgW="1143000" imgH="1727200" progId="">
              <p:embed/>
            </p:oleObj>
          </a:graphicData>
        </a:graphic>
      </p:graphicFrame>
      <p:sp>
        <p:nvSpPr>
          <p:cNvPr id="9" name="Título 15"/>
          <p:cNvSpPr>
            <a:spLocks noGrp="1"/>
          </p:cNvSpPr>
          <p:nvPr>
            <p:ph type="title"/>
          </p:nvPr>
        </p:nvSpPr>
        <p:spPr>
          <a:xfrm>
            <a:off x="214313" y="300038"/>
            <a:ext cx="8699500" cy="485775"/>
          </a:xfrm>
        </p:spPr>
        <p:txBody>
          <a:bodyPr/>
          <a:lstStyle/>
          <a:p>
            <a:r>
              <a:rPr lang="es-ES_tradnl" dirty="0" smtClean="0"/>
              <a:t>LA NOMENCLATURA DE LOS BENCENOS</a:t>
            </a:r>
            <a:endParaRPr lang="es-ES_tradnl"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6" name="Rectangle 94"/>
          <p:cNvSpPr>
            <a:spLocks noChangeArrowheads="1"/>
          </p:cNvSpPr>
          <p:nvPr/>
        </p:nvSpPr>
        <p:spPr bwMode="auto">
          <a:xfrm>
            <a:off x="152400" y="1295400"/>
            <a:ext cx="8610600" cy="923925"/>
          </a:xfrm>
          <a:prstGeom prst="rect">
            <a:avLst/>
          </a:prstGeom>
          <a:noFill/>
          <a:ln w="9525">
            <a:noFill/>
            <a:miter lim="800000"/>
            <a:headEnd/>
            <a:tailEnd/>
          </a:ln>
        </p:spPr>
        <p:txBody>
          <a:bodyPr wrap="square" lIns="91424" tIns="45712" rIns="91424" bIns="45712">
            <a:spAutoFit/>
          </a:bodyPr>
          <a:lstStyle/>
          <a:p>
            <a:pPr algn="just" defTabSz="912813">
              <a:lnSpc>
                <a:spcPct val="150000"/>
              </a:lnSpc>
              <a:spcBef>
                <a:spcPct val="50000"/>
              </a:spcBef>
            </a:pPr>
            <a:r>
              <a:rPr lang="es-ES" dirty="0">
                <a:solidFill>
                  <a:srgbClr val="17375E"/>
                </a:solidFill>
                <a:latin typeface="+mn-lt"/>
                <a:cs typeface="Times New Roman" pitchFamily="18" charset="0"/>
              </a:rPr>
              <a:t>El sistema IUPAC construye los nombres de los ácidos  carboxílicos reemplazando la designación  </a:t>
            </a:r>
            <a:r>
              <a:rPr lang="es-ES" b="1" i="1" dirty="0">
                <a:solidFill>
                  <a:srgbClr val="17375E"/>
                </a:solidFill>
                <a:latin typeface="+mn-lt"/>
                <a:cs typeface="Times New Roman" pitchFamily="18" charset="0"/>
              </a:rPr>
              <a:t>-o</a:t>
            </a:r>
            <a:r>
              <a:rPr lang="es-ES" dirty="0">
                <a:solidFill>
                  <a:srgbClr val="17375E"/>
                </a:solidFill>
                <a:latin typeface="+mn-lt"/>
                <a:cs typeface="Times New Roman" pitchFamily="18" charset="0"/>
              </a:rPr>
              <a:t> del nombre alcano por </a:t>
            </a:r>
            <a:r>
              <a:rPr lang="es-ES" b="1" i="1" dirty="0">
                <a:solidFill>
                  <a:srgbClr val="17375E"/>
                </a:solidFill>
                <a:latin typeface="+mn-lt"/>
                <a:cs typeface="Times New Roman" pitchFamily="18" charset="0"/>
              </a:rPr>
              <a:t>-oico</a:t>
            </a:r>
            <a:r>
              <a:rPr lang="es-ES" dirty="0">
                <a:solidFill>
                  <a:srgbClr val="17375E"/>
                </a:solidFill>
                <a:latin typeface="+mn-lt"/>
                <a:cs typeface="Times New Roman" pitchFamily="18" charset="0"/>
              </a:rPr>
              <a:t>  como sufijo. </a:t>
            </a:r>
          </a:p>
        </p:txBody>
      </p:sp>
      <p:sp>
        <p:nvSpPr>
          <p:cNvPr id="23558" name="Text Box 102"/>
          <p:cNvSpPr txBox="1">
            <a:spLocks noChangeArrowheads="1"/>
          </p:cNvSpPr>
          <p:nvPr/>
        </p:nvSpPr>
        <p:spPr bwMode="auto">
          <a:xfrm>
            <a:off x="138113" y="989013"/>
            <a:ext cx="7209709" cy="369316"/>
          </a:xfrm>
          <a:prstGeom prst="rect">
            <a:avLst/>
          </a:prstGeom>
          <a:noFill/>
          <a:ln w="9525">
            <a:noFill/>
            <a:miter lim="800000"/>
            <a:headEnd/>
            <a:tailEnd/>
          </a:ln>
        </p:spPr>
        <p:txBody>
          <a:bodyPr wrap="none" lIns="91424" tIns="45712" rIns="91424" bIns="45712">
            <a:spAutoFit/>
          </a:bodyPr>
          <a:lstStyle/>
          <a:p>
            <a:pPr defTabSz="912813"/>
            <a:r>
              <a:rPr lang="es-ES" b="1" i="1" dirty="0">
                <a:solidFill>
                  <a:srgbClr val="17375E"/>
                </a:solidFill>
                <a:latin typeface="+mn-lt"/>
                <a:cs typeface="Times New Roman" pitchFamily="18" charset="0"/>
              </a:rPr>
              <a:t>Denominación : </a:t>
            </a:r>
            <a:r>
              <a:rPr lang="es-ES" b="1" i="1" dirty="0">
                <a:solidFill>
                  <a:srgbClr val="FF0000"/>
                </a:solidFill>
                <a:latin typeface="+mn-lt"/>
                <a:cs typeface="Times New Roman" pitchFamily="18" charset="0"/>
              </a:rPr>
              <a:t>ácido alcanoico</a:t>
            </a:r>
            <a:r>
              <a:rPr lang="es-ES" b="1" i="1" dirty="0">
                <a:solidFill>
                  <a:srgbClr val="17375E"/>
                </a:solidFill>
                <a:latin typeface="+mn-lt"/>
                <a:cs typeface="Times New Roman" pitchFamily="18" charset="0"/>
              </a:rPr>
              <a:t>, grupo funccional </a:t>
            </a:r>
            <a:r>
              <a:rPr lang="es-ES" b="1" i="1" dirty="0">
                <a:solidFill>
                  <a:srgbClr val="FF0000"/>
                </a:solidFill>
                <a:latin typeface="+mn-lt"/>
                <a:cs typeface="Times New Roman" pitchFamily="18" charset="0"/>
              </a:rPr>
              <a:t>-COOH</a:t>
            </a:r>
          </a:p>
        </p:txBody>
      </p:sp>
      <p:graphicFrame>
        <p:nvGraphicFramePr>
          <p:cNvPr id="23554" name="Object 103"/>
          <p:cNvGraphicFramePr>
            <a:graphicFrameLocks noChangeAspect="1"/>
          </p:cNvGraphicFramePr>
          <p:nvPr/>
        </p:nvGraphicFramePr>
        <p:xfrm>
          <a:off x="1312863" y="4862513"/>
          <a:ext cx="1536700" cy="1085850"/>
        </p:xfrm>
        <a:graphic>
          <a:graphicData uri="http://schemas.openxmlformats.org/presentationml/2006/ole">
            <p:oleObj spid="_x0000_s23554" name="CS ChemDraw Drawing" r:id="rId4" imgW="1270000" imgH="838200" progId="">
              <p:embed/>
            </p:oleObj>
          </a:graphicData>
        </a:graphic>
      </p:graphicFrame>
      <p:sp>
        <p:nvSpPr>
          <p:cNvPr id="23559" name="Rectangle 104"/>
          <p:cNvSpPr>
            <a:spLocks noChangeArrowheads="1"/>
          </p:cNvSpPr>
          <p:nvPr/>
        </p:nvSpPr>
        <p:spPr bwMode="auto">
          <a:xfrm>
            <a:off x="830263" y="2936875"/>
            <a:ext cx="6172200" cy="635000"/>
          </a:xfrm>
          <a:prstGeom prst="rect">
            <a:avLst/>
          </a:prstGeom>
          <a:noFill/>
          <a:ln w="19050">
            <a:noFill/>
            <a:miter lim="800000"/>
            <a:headEnd/>
            <a:tailEnd/>
          </a:ln>
        </p:spPr>
        <p:txBody>
          <a:bodyPr wrap="none" lIns="80147" tIns="40074" rIns="80147" bIns="40074">
            <a:spAutoFit/>
          </a:bodyPr>
          <a:lstStyle/>
          <a:p>
            <a:pPr defTabSz="912813"/>
            <a:r>
              <a:rPr lang="es-ES" dirty="0">
                <a:solidFill>
                  <a:schemeClr val="tx2">
                    <a:lumMod val="75000"/>
                  </a:schemeClr>
                </a:solidFill>
                <a:latin typeface="+mn-lt"/>
              </a:rPr>
              <a:t>CH</a:t>
            </a:r>
            <a:r>
              <a:rPr lang="es-ES" baseline="-25000" dirty="0">
                <a:solidFill>
                  <a:schemeClr val="tx2">
                    <a:lumMod val="75000"/>
                  </a:schemeClr>
                </a:solidFill>
                <a:latin typeface="+mn-lt"/>
              </a:rPr>
              <a:t>3</a:t>
            </a:r>
            <a:r>
              <a:rPr lang="es-ES" dirty="0">
                <a:solidFill>
                  <a:schemeClr val="tx2">
                    <a:lumMod val="75000"/>
                  </a:schemeClr>
                </a:solidFill>
                <a:latin typeface="+mn-lt"/>
              </a:rPr>
              <a:t>CH</a:t>
            </a:r>
            <a:r>
              <a:rPr lang="es-ES" baseline="-25000" dirty="0">
                <a:solidFill>
                  <a:schemeClr val="tx2">
                    <a:lumMod val="75000"/>
                  </a:schemeClr>
                </a:solidFill>
                <a:latin typeface="+mn-lt"/>
              </a:rPr>
              <a:t>2</a:t>
            </a:r>
            <a:r>
              <a:rPr lang="es-ES" dirty="0">
                <a:solidFill>
                  <a:srgbClr val="FF3300"/>
                </a:solidFill>
                <a:latin typeface="+mn-lt"/>
              </a:rPr>
              <a:t>COOH		</a:t>
            </a:r>
            <a:r>
              <a:rPr lang="es-ES" dirty="0">
                <a:solidFill>
                  <a:srgbClr val="17375E"/>
                </a:solidFill>
                <a:latin typeface="+mn-lt"/>
              </a:rPr>
              <a:t>CH</a:t>
            </a:r>
            <a:r>
              <a:rPr lang="es-ES" baseline="-25000" dirty="0">
                <a:solidFill>
                  <a:srgbClr val="17375E"/>
                </a:solidFill>
                <a:latin typeface="+mn-lt"/>
              </a:rPr>
              <a:t>3</a:t>
            </a:r>
            <a:r>
              <a:rPr lang="es-ES" dirty="0">
                <a:solidFill>
                  <a:srgbClr val="FF3300"/>
                </a:solidFill>
                <a:latin typeface="+mn-lt"/>
              </a:rPr>
              <a:t>COOH</a:t>
            </a:r>
            <a:r>
              <a:rPr lang="es-ES" dirty="0">
                <a:solidFill>
                  <a:srgbClr val="000000"/>
                </a:solidFill>
                <a:latin typeface="+mn-lt"/>
              </a:rPr>
              <a:t> </a:t>
            </a:r>
          </a:p>
          <a:p>
            <a:pPr defTabSz="912813"/>
            <a:r>
              <a:rPr lang="es-ES" dirty="0">
                <a:solidFill>
                  <a:srgbClr val="FF3300"/>
                </a:solidFill>
                <a:latin typeface="+mn-lt"/>
              </a:rPr>
              <a:t>ácido</a:t>
            </a:r>
            <a:r>
              <a:rPr lang="es-ES" dirty="0">
                <a:solidFill>
                  <a:srgbClr val="000000"/>
                </a:solidFill>
                <a:latin typeface="+mn-lt"/>
              </a:rPr>
              <a:t> </a:t>
            </a:r>
            <a:r>
              <a:rPr lang="es-ES" dirty="0">
                <a:solidFill>
                  <a:srgbClr val="17375E"/>
                </a:solidFill>
                <a:latin typeface="+mn-lt"/>
              </a:rPr>
              <a:t>propan</a:t>
            </a:r>
            <a:r>
              <a:rPr lang="es-ES" dirty="0">
                <a:solidFill>
                  <a:srgbClr val="FF3300"/>
                </a:solidFill>
                <a:latin typeface="+mn-lt"/>
              </a:rPr>
              <a:t>oico   	ácido </a:t>
            </a:r>
            <a:r>
              <a:rPr lang="es-ES" dirty="0">
                <a:solidFill>
                  <a:srgbClr val="17375E"/>
                </a:solidFill>
                <a:latin typeface="+mn-lt"/>
              </a:rPr>
              <a:t>etan</a:t>
            </a:r>
            <a:r>
              <a:rPr lang="es-ES" dirty="0">
                <a:solidFill>
                  <a:srgbClr val="FF3300"/>
                </a:solidFill>
                <a:latin typeface="+mn-lt"/>
              </a:rPr>
              <a:t>oico</a:t>
            </a:r>
            <a:r>
              <a:rPr lang="es-ES" dirty="0">
                <a:latin typeface="+mn-lt"/>
              </a:rPr>
              <a:t>( o ácido acético)</a:t>
            </a:r>
          </a:p>
        </p:txBody>
      </p:sp>
      <p:sp>
        <p:nvSpPr>
          <p:cNvPr id="23560" name="Rectangle 105"/>
          <p:cNvSpPr>
            <a:spLocks noChangeArrowheads="1"/>
          </p:cNvSpPr>
          <p:nvPr/>
        </p:nvSpPr>
        <p:spPr bwMode="auto">
          <a:xfrm>
            <a:off x="152400" y="2317750"/>
            <a:ext cx="7726676" cy="473346"/>
          </a:xfrm>
          <a:prstGeom prst="rect">
            <a:avLst/>
          </a:prstGeom>
          <a:noFill/>
          <a:ln w="19050">
            <a:noFill/>
            <a:miter lim="800000"/>
            <a:headEnd/>
            <a:tailEnd/>
          </a:ln>
        </p:spPr>
        <p:txBody>
          <a:bodyPr wrap="square" lIns="80147" tIns="40074" rIns="80147" bIns="40074">
            <a:spAutoFit/>
          </a:bodyPr>
          <a:lstStyle/>
          <a:p>
            <a:pPr defTabSz="912813">
              <a:lnSpc>
                <a:spcPct val="150000"/>
              </a:lnSpc>
              <a:spcBef>
                <a:spcPct val="50000"/>
              </a:spcBef>
            </a:pPr>
            <a:r>
              <a:rPr lang="es-ES" dirty="0">
                <a:solidFill>
                  <a:srgbClr val="17375E"/>
                </a:solidFill>
                <a:latin typeface="+mn-lt"/>
              </a:rPr>
              <a:t>La cadena del ácido alcanoico se numera como 1 el carbono carboxílico. </a:t>
            </a:r>
          </a:p>
        </p:txBody>
      </p:sp>
      <p:sp>
        <p:nvSpPr>
          <p:cNvPr id="23561" name="Rectangle 106"/>
          <p:cNvSpPr>
            <a:spLocks noChangeArrowheads="1"/>
          </p:cNvSpPr>
          <p:nvPr/>
        </p:nvSpPr>
        <p:spPr bwMode="auto">
          <a:xfrm>
            <a:off x="323850" y="2840038"/>
            <a:ext cx="507883" cy="473346"/>
          </a:xfrm>
          <a:prstGeom prst="rect">
            <a:avLst/>
          </a:prstGeom>
          <a:noFill/>
          <a:ln w="19050">
            <a:noFill/>
            <a:miter lim="800000"/>
            <a:headEnd/>
            <a:tailEnd/>
          </a:ln>
        </p:spPr>
        <p:txBody>
          <a:bodyPr wrap="none" lIns="80147" tIns="40074" rIns="80147" bIns="40074">
            <a:spAutoFit/>
          </a:bodyPr>
          <a:lstStyle/>
          <a:p>
            <a:pPr defTabSz="912813">
              <a:lnSpc>
                <a:spcPct val="150000"/>
              </a:lnSpc>
              <a:spcBef>
                <a:spcPct val="50000"/>
              </a:spcBef>
            </a:pPr>
            <a:r>
              <a:rPr lang="es-ES" dirty="0">
                <a:solidFill>
                  <a:srgbClr val="17375E"/>
                </a:solidFill>
                <a:latin typeface="+mn-lt"/>
              </a:rPr>
              <a:t>Ej :</a:t>
            </a:r>
          </a:p>
        </p:txBody>
      </p:sp>
      <p:sp>
        <p:nvSpPr>
          <p:cNvPr id="23562" name="Text Box 107"/>
          <p:cNvSpPr txBox="1">
            <a:spLocks noChangeArrowheads="1"/>
          </p:cNvSpPr>
          <p:nvPr/>
        </p:nvSpPr>
        <p:spPr bwMode="auto">
          <a:xfrm>
            <a:off x="446088" y="5910263"/>
            <a:ext cx="4075234" cy="373318"/>
          </a:xfrm>
          <a:prstGeom prst="rect">
            <a:avLst/>
          </a:prstGeom>
          <a:noFill/>
          <a:ln w="19050">
            <a:noFill/>
            <a:miter lim="800000"/>
            <a:headEnd/>
            <a:tailEnd/>
          </a:ln>
        </p:spPr>
        <p:txBody>
          <a:bodyPr wrap="none" lIns="80147" tIns="40074" rIns="80147" bIns="40074">
            <a:spAutoFit/>
          </a:bodyPr>
          <a:lstStyle/>
          <a:p>
            <a:pPr defTabSz="912813"/>
            <a:r>
              <a:rPr lang="es-ES_tradnl" sz="1900" dirty="0">
                <a:solidFill>
                  <a:srgbClr val="17375E"/>
                </a:solidFill>
                <a:latin typeface="+mn-lt"/>
              </a:rPr>
              <a:t>Ácido 2-</a:t>
            </a:r>
            <a:r>
              <a:rPr lang="es-ES_tradnl" sz="1900" dirty="0" err="1">
                <a:solidFill>
                  <a:srgbClr val="17375E"/>
                </a:solidFill>
                <a:latin typeface="+mn-lt"/>
              </a:rPr>
              <a:t>metilciclohexanocarboxílico</a:t>
            </a:r>
            <a:endParaRPr lang="es-ES" sz="1900" dirty="0">
              <a:solidFill>
                <a:srgbClr val="17375E"/>
              </a:solidFill>
              <a:latin typeface="+mn-lt"/>
            </a:endParaRPr>
          </a:p>
        </p:txBody>
      </p:sp>
      <p:sp>
        <p:nvSpPr>
          <p:cNvPr id="23563" name="Rectangle 108"/>
          <p:cNvSpPr>
            <a:spLocks noChangeArrowheads="1"/>
          </p:cNvSpPr>
          <p:nvPr/>
        </p:nvSpPr>
        <p:spPr bwMode="auto">
          <a:xfrm>
            <a:off x="152400" y="3690938"/>
            <a:ext cx="8839200" cy="911225"/>
          </a:xfrm>
          <a:prstGeom prst="rect">
            <a:avLst/>
          </a:prstGeom>
          <a:noFill/>
          <a:ln w="19050">
            <a:noFill/>
            <a:miter lim="800000"/>
            <a:headEnd/>
            <a:tailEnd/>
          </a:ln>
        </p:spPr>
        <p:txBody>
          <a:bodyPr wrap="square" lIns="80147" tIns="40074" rIns="80147" bIns="40074">
            <a:spAutoFit/>
          </a:bodyPr>
          <a:lstStyle/>
          <a:p>
            <a:pPr algn="just" defTabSz="912813">
              <a:spcBef>
                <a:spcPct val="50000"/>
              </a:spcBef>
            </a:pPr>
            <a:r>
              <a:rPr lang="es-ES" dirty="0">
                <a:solidFill>
                  <a:srgbClr val="17375E"/>
                </a:solidFill>
                <a:latin typeface="+mn-lt"/>
              </a:rPr>
              <a:t>Como alternativa, especialmente recomendada para los ácidos alicíclicos y aromáticos, así como para los ácidos policarboxílicos de todos los tipos, se puede usar el sufijo </a:t>
            </a:r>
            <a:r>
              <a:rPr lang="es-ES" i="1" dirty="0">
                <a:solidFill>
                  <a:srgbClr val="17375E"/>
                </a:solidFill>
                <a:latin typeface="+mn-lt"/>
              </a:rPr>
              <a:t>-carboxílico</a:t>
            </a:r>
            <a:r>
              <a:rPr lang="es-ES" dirty="0">
                <a:solidFill>
                  <a:srgbClr val="17375E"/>
                </a:solidFill>
                <a:latin typeface="+mn-lt"/>
              </a:rPr>
              <a:t>. </a:t>
            </a:r>
          </a:p>
        </p:txBody>
      </p:sp>
      <p:graphicFrame>
        <p:nvGraphicFramePr>
          <p:cNvPr id="23555" name="Object 109"/>
          <p:cNvGraphicFramePr>
            <a:graphicFrameLocks noChangeAspect="1"/>
          </p:cNvGraphicFramePr>
          <p:nvPr/>
        </p:nvGraphicFramePr>
        <p:xfrm>
          <a:off x="6788150" y="4540250"/>
          <a:ext cx="1177925" cy="1304925"/>
        </p:xfrm>
        <a:graphic>
          <a:graphicData uri="http://schemas.openxmlformats.org/presentationml/2006/ole">
            <p:oleObj spid="_x0000_s23555" name="CS ChemDraw Drawing" r:id="rId5" imgW="1143000" imgH="1181100" progId="">
              <p:embed/>
            </p:oleObj>
          </a:graphicData>
        </a:graphic>
      </p:graphicFrame>
      <p:sp>
        <p:nvSpPr>
          <p:cNvPr id="23564" name="Text Box 111"/>
          <p:cNvSpPr txBox="1">
            <a:spLocks noChangeArrowheads="1"/>
          </p:cNvSpPr>
          <p:nvPr/>
        </p:nvSpPr>
        <p:spPr bwMode="auto">
          <a:xfrm>
            <a:off x="5618163" y="5715000"/>
            <a:ext cx="2794372" cy="665706"/>
          </a:xfrm>
          <a:prstGeom prst="rect">
            <a:avLst/>
          </a:prstGeom>
          <a:noFill/>
          <a:ln w="19050">
            <a:noFill/>
            <a:miter lim="800000"/>
            <a:headEnd/>
            <a:tailEnd/>
          </a:ln>
        </p:spPr>
        <p:txBody>
          <a:bodyPr wrap="none" lIns="80147" tIns="40074" rIns="80147" bIns="40074">
            <a:spAutoFit/>
          </a:bodyPr>
          <a:lstStyle/>
          <a:p>
            <a:pPr defTabSz="912813"/>
            <a:r>
              <a:rPr lang="es-ES_tradnl" sz="1900" dirty="0">
                <a:solidFill>
                  <a:srgbClr val="17375E"/>
                </a:solidFill>
                <a:latin typeface="+mn-lt"/>
              </a:rPr>
              <a:t>Ácido 2-</a:t>
            </a:r>
            <a:r>
              <a:rPr lang="es-ES_tradnl" sz="1900" dirty="0" err="1">
                <a:solidFill>
                  <a:srgbClr val="66FF66"/>
                </a:solidFill>
                <a:latin typeface="+mn-lt"/>
              </a:rPr>
              <a:t>hidroxi</a:t>
            </a:r>
            <a:r>
              <a:rPr lang="es-ES_tradnl" sz="1900" dirty="0" err="1">
                <a:solidFill>
                  <a:srgbClr val="17375E"/>
                </a:solidFill>
                <a:latin typeface="+mn-lt"/>
              </a:rPr>
              <a:t>benz</a:t>
            </a:r>
            <a:r>
              <a:rPr lang="es-ES_tradnl" sz="1900" dirty="0" err="1">
                <a:solidFill>
                  <a:srgbClr val="FF3300"/>
                </a:solidFill>
                <a:latin typeface="+mn-lt"/>
              </a:rPr>
              <a:t>oico</a:t>
            </a:r>
            <a:endParaRPr lang="es-ES_tradnl" sz="1900" dirty="0">
              <a:solidFill>
                <a:srgbClr val="FF3300"/>
              </a:solidFill>
              <a:latin typeface="+mn-lt"/>
            </a:endParaRPr>
          </a:p>
          <a:p>
            <a:pPr defTabSz="912813"/>
            <a:r>
              <a:rPr lang="es-ES_tradnl" sz="1900" dirty="0">
                <a:solidFill>
                  <a:srgbClr val="17375E"/>
                </a:solidFill>
                <a:latin typeface="+mn-lt"/>
              </a:rPr>
              <a:t>Ácido </a:t>
            </a:r>
            <a:r>
              <a:rPr lang="es-ES_tradnl" sz="1900" i="1" dirty="0">
                <a:solidFill>
                  <a:srgbClr val="17375E"/>
                </a:solidFill>
                <a:latin typeface="+mn-lt"/>
              </a:rPr>
              <a:t>o</a:t>
            </a:r>
            <a:r>
              <a:rPr lang="es-ES_tradnl" sz="1900" dirty="0">
                <a:solidFill>
                  <a:srgbClr val="17375E"/>
                </a:solidFill>
                <a:latin typeface="+mn-lt"/>
              </a:rPr>
              <a:t>-</a:t>
            </a:r>
            <a:r>
              <a:rPr lang="es-ES_tradnl" sz="1900" dirty="0" err="1">
                <a:solidFill>
                  <a:srgbClr val="66FF33"/>
                </a:solidFill>
                <a:latin typeface="+mn-lt"/>
              </a:rPr>
              <a:t>hidroxi</a:t>
            </a:r>
            <a:r>
              <a:rPr lang="es-ES_tradnl" sz="1900" dirty="0" err="1">
                <a:solidFill>
                  <a:srgbClr val="17375E"/>
                </a:solidFill>
                <a:latin typeface="+mn-lt"/>
              </a:rPr>
              <a:t>benz</a:t>
            </a:r>
            <a:r>
              <a:rPr lang="es-ES_tradnl" sz="1900" dirty="0" err="1">
                <a:solidFill>
                  <a:srgbClr val="FF3300"/>
                </a:solidFill>
                <a:latin typeface="+mn-lt"/>
              </a:rPr>
              <a:t>oico</a:t>
            </a:r>
            <a:endParaRPr lang="es-ES" sz="1900" dirty="0">
              <a:solidFill>
                <a:srgbClr val="FF3300"/>
              </a:solidFill>
              <a:latin typeface="+mn-lt"/>
            </a:endParaRPr>
          </a:p>
        </p:txBody>
      </p:sp>
      <p:sp>
        <p:nvSpPr>
          <p:cNvPr id="13" name="Título 12"/>
          <p:cNvSpPr>
            <a:spLocks noGrp="1"/>
          </p:cNvSpPr>
          <p:nvPr>
            <p:ph type="title"/>
          </p:nvPr>
        </p:nvSpPr>
        <p:spPr/>
        <p:txBody>
          <a:bodyPr/>
          <a:lstStyle/>
          <a:p>
            <a:r>
              <a:rPr lang="es-ES_tradnl" dirty="0" smtClean="0"/>
              <a:t>LA NOMENCLATURA DE LOS ACIDOS CARBOXILICOS</a:t>
            </a:r>
            <a:endParaRPr lang="es-ES_tradnl"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Rectangle 90"/>
          <p:cNvSpPr>
            <a:spLocks noChangeArrowheads="1"/>
          </p:cNvSpPr>
          <p:nvPr/>
        </p:nvSpPr>
        <p:spPr bwMode="auto">
          <a:xfrm>
            <a:off x="138113" y="1143000"/>
            <a:ext cx="8785225" cy="646113"/>
          </a:xfrm>
          <a:prstGeom prst="rect">
            <a:avLst/>
          </a:prstGeom>
          <a:noFill/>
          <a:ln w="9525">
            <a:noFill/>
            <a:miter lim="800000"/>
            <a:headEnd/>
            <a:tailEnd/>
          </a:ln>
        </p:spPr>
        <p:txBody>
          <a:bodyPr lIns="91424" tIns="45712" rIns="91424" bIns="45712">
            <a:spAutoFit/>
          </a:bodyPr>
          <a:lstStyle/>
          <a:p>
            <a:pPr algn="just" defTabSz="912813"/>
            <a:r>
              <a:rPr lang="es-ES" dirty="0">
                <a:solidFill>
                  <a:srgbClr val="17375E"/>
                </a:solidFill>
                <a:latin typeface="+mn-lt"/>
                <a:cs typeface="Times New Roman" pitchFamily="18" charset="0"/>
              </a:rPr>
              <a:t>Muchos ácidos carboxílicos tienen denominaciones corrientes que se siguen usando en la bibliografía:</a:t>
            </a:r>
          </a:p>
        </p:txBody>
      </p:sp>
      <p:graphicFrame>
        <p:nvGraphicFramePr>
          <p:cNvPr id="24578" name="Object 98"/>
          <p:cNvGraphicFramePr>
            <a:graphicFrameLocks noChangeAspect="1"/>
          </p:cNvGraphicFramePr>
          <p:nvPr/>
        </p:nvGraphicFramePr>
        <p:xfrm>
          <a:off x="228600" y="2193925"/>
          <a:ext cx="8534400" cy="3103563"/>
        </p:xfrm>
        <a:graphic>
          <a:graphicData uri="http://schemas.openxmlformats.org/presentationml/2006/ole">
            <p:oleObj spid="_x0000_s24578" name="Documento" r:id="rId4" imgW="7759700" imgH="2832100" progId="Word.Document.8">
              <p:embed/>
            </p:oleObj>
          </a:graphicData>
        </a:graphic>
      </p:graphicFrame>
      <p:sp>
        <p:nvSpPr>
          <p:cNvPr id="5" name="Título 4"/>
          <p:cNvSpPr>
            <a:spLocks noGrp="1"/>
          </p:cNvSpPr>
          <p:nvPr>
            <p:ph type="title"/>
          </p:nvPr>
        </p:nvSpPr>
        <p:spPr/>
        <p:txBody>
          <a:bodyPr/>
          <a:lstStyle/>
          <a:p>
            <a:r>
              <a:rPr lang="es-ES_tradnl" dirty="0" smtClean="0"/>
              <a:t>LA NOMENCLATURA DE LOS ACIDOS CARBOXILICOS</a:t>
            </a:r>
            <a:endParaRPr lang="es-ES_tradnl"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4" name="Text Box 5"/>
          <p:cNvSpPr txBox="1">
            <a:spLocks noChangeArrowheads="1"/>
          </p:cNvSpPr>
          <p:nvPr/>
        </p:nvSpPr>
        <p:spPr bwMode="auto">
          <a:xfrm>
            <a:off x="212725" y="4540250"/>
            <a:ext cx="8977313" cy="368300"/>
          </a:xfrm>
          <a:prstGeom prst="rect">
            <a:avLst/>
          </a:prstGeom>
          <a:noFill/>
          <a:ln w="9525">
            <a:noFill/>
            <a:miter lim="800000"/>
            <a:headEnd/>
            <a:tailEnd/>
          </a:ln>
        </p:spPr>
        <p:txBody>
          <a:bodyPr lIns="91424" tIns="45712" rIns="91424" bIns="45712">
            <a:spAutoFit/>
          </a:bodyPr>
          <a:lstStyle/>
          <a:p>
            <a:pPr algn="just" defTabSz="912813"/>
            <a:r>
              <a:rPr lang="es-ES">
                <a:solidFill>
                  <a:srgbClr val="17375E"/>
                </a:solidFill>
                <a:latin typeface="+mn-lt"/>
              </a:rPr>
              <a:t>Los ácidos dicarboxílicos se denominan como ácidos dioicos. </a:t>
            </a:r>
          </a:p>
        </p:txBody>
      </p:sp>
      <p:sp>
        <p:nvSpPr>
          <p:cNvPr id="25605" name="Rectangle 7"/>
          <p:cNvSpPr>
            <a:spLocks noChangeArrowheads="1"/>
          </p:cNvSpPr>
          <p:nvPr/>
        </p:nvSpPr>
        <p:spPr bwMode="auto">
          <a:xfrm>
            <a:off x="228600" y="1077913"/>
            <a:ext cx="8915400" cy="744537"/>
          </a:xfrm>
          <a:prstGeom prst="rect">
            <a:avLst/>
          </a:prstGeom>
          <a:noFill/>
          <a:ln w="9525">
            <a:noFill/>
            <a:miter lim="800000"/>
            <a:headEnd/>
            <a:tailEnd/>
          </a:ln>
        </p:spPr>
        <p:txBody>
          <a:bodyPr lIns="91424" tIns="45712" rIns="91424" bIns="45712">
            <a:spAutoFit/>
          </a:bodyPr>
          <a:lstStyle/>
          <a:p>
            <a:pPr algn="just" defTabSz="912813">
              <a:spcBef>
                <a:spcPct val="35000"/>
              </a:spcBef>
            </a:pPr>
            <a:r>
              <a:rPr lang="es-ES" dirty="0">
                <a:solidFill>
                  <a:srgbClr val="17375E"/>
                </a:solidFill>
                <a:latin typeface="+mn-lt"/>
                <a:cs typeface="Times New Roman" pitchFamily="18" charset="0"/>
              </a:rPr>
              <a:t>Los ácidos alicíclicos saturados se denominan como ácido cicloalcanocarboxílicos.</a:t>
            </a:r>
          </a:p>
          <a:p>
            <a:pPr algn="just" defTabSz="912813">
              <a:spcBef>
                <a:spcPct val="35000"/>
              </a:spcBef>
            </a:pPr>
            <a:r>
              <a:rPr lang="es-ES" dirty="0">
                <a:solidFill>
                  <a:srgbClr val="17375E"/>
                </a:solidFill>
                <a:latin typeface="+mn-lt"/>
                <a:cs typeface="Times New Roman" pitchFamily="18" charset="0"/>
              </a:rPr>
              <a:t>Los aromáticos son los ácidos benzoicos.</a:t>
            </a:r>
          </a:p>
        </p:txBody>
      </p:sp>
      <p:sp>
        <p:nvSpPr>
          <p:cNvPr id="25606" name="Rectangle 8"/>
          <p:cNvSpPr>
            <a:spLocks noChangeArrowheads="1"/>
          </p:cNvSpPr>
          <p:nvPr/>
        </p:nvSpPr>
        <p:spPr bwMode="auto">
          <a:xfrm>
            <a:off x="200025" y="2449513"/>
            <a:ext cx="8686800" cy="1573212"/>
          </a:xfrm>
          <a:prstGeom prst="rect">
            <a:avLst/>
          </a:prstGeom>
          <a:noFill/>
          <a:ln w="9525">
            <a:noFill/>
            <a:miter lim="800000"/>
            <a:headEnd/>
            <a:tailEnd/>
          </a:ln>
        </p:spPr>
        <p:txBody>
          <a:bodyPr lIns="91424" tIns="45712" rIns="91424" bIns="45712">
            <a:spAutoFit/>
          </a:bodyPr>
          <a:lstStyle/>
          <a:p>
            <a:pPr algn="just" defTabSz="912813">
              <a:spcBef>
                <a:spcPct val="35000"/>
              </a:spcBef>
            </a:pPr>
            <a:r>
              <a:rPr lang="es-ES">
                <a:solidFill>
                  <a:srgbClr val="17375E"/>
                </a:solidFill>
                <a:latin typeface="+mn-lt"/>
                <a:cs typeface="Times New Roman" pitchFamily="18" charset="0"/>
              </a:rPr>
              <a:t>El grupo funcional carboxílico es el prioritario en comparación con los grupos funcionales estudiados hasta ahora.</a:t>
            </a:r>
          </a:p>
          <a:p>
            <a:pPr algn="just" defTabSz="912813">
              <a:spcBef>
                <a:spcPct val="35000"/>
              </a:spcBef>
            </a:pPr>
            <a:r>
              <a:rPr lang="es-ES">
                <a:solidFill>
                  <a:srgbClr val="17375E"/>
                </a:solidFill>
                <a:latin typeface="+mn-lt"/>
                <a:cs typeface="Times New Roman" pitchFamily="18" charset="0"/>
              </a:rPr>
              <a:t>En el caso de los ácidos carboxílicos que contienen otros grupos funcionales se busca la cadena más larga que contiene la mayoría posible de otros grupos funcionales.</a:t>
            </a:r>
          </a:p>
        </p:txBody>
      </p:sp>
      <p:graphicFrame>
        <p:nvGraphicFramePr>
          <p:cNvPr id="25602" name="Object 18"/>
          <p:cNvGraphicFramePr>
            <a:graphicFrameLocks noChangeAspect="1"/>
          </p:cNvGraphicFramePr>
          <p:nvPr/>
        </p:nvGraphicFramePr>
        <p:xfrm>
          <a:off x="1066800" y="5257800"/>
          <a:ext cx="2534601" cy="369887"/>
        </p:xfrm>
        <a:graphic>
          <a:graphicData uri="http://schemas.openxmlformats.org/presentationml/2006/ole">
            <p:oleObj spid="_x0000_s25602" name="CS ChemDraw Drawing" r:id="rId4" imgW="1498600" imgH="177800" progId="">
              <p:embed/>
            </p:oleObj>
          </a:graphicData>
        </a:graphic>
      </p:graphicFrame>
      <p:sp>
        <p:nvSpPr>
          <p:cNvPr id="25607" name="Text Box 19"/>
          <p:cNvSpPr txBox="1">
            <a:spLocks noChangeArrowheads="1"/>
          </p:cNvSpPr>
          <p:nvPr/>
        </p:nvSpPr>
        <p:spPr bwMode="auto">
          <a:xfrm>
            <a:off x="1247775" y="5649913"/>
            <a:ext cx="2269702" cy="665706"/>
          </a:xfrm>
          <a:prstGeom prst="rect">
            <a:avLst/>
          </a:prstGeom>
          <a:noFill/>
          <a:ln w="19050">
            <a:noFill/>
            <a:miter lim="800000"/>
            <a:headEnd/>
            <a:tailEnd/>
          </a:ln>
        </p:spPr>
        <p:txBody>
          <a:bodyPr wrap="none" lIns="80147" tIns="40074" rIns="80147" bIns="40074">
            <a:spAutoFit/>
          </a:bodyPr>
          <a:lstStyle/>
          <a:p>
            <a:pPr defTabSz="912813"/>
            <a:r>
              <a:rPr lang="es-ES_tradnl" sz="1900">
                <a:solidFill>
                  <a:srgbClr val="17375E"/>
                </a:solidFill>
                <a:latin typeface="+mn-lt"/>
              </a:rPr>
              <a:t>Ácido propandioico</a:t>
            </a:r>
          </a:p>
          <a:p>
            <a:pPr defTabSz="912813"/>
            <a:r>
              <a:rPr lang="es-ES_tradnl" sz="1900">
                <a:solidFill>
                  <a:srgbClr val="17375E"/>
                </a:solidFill>
                <a:latin typeface="+mn-lt"/>
              </a:rPr>
              <a:t>Ácido malónico</a:t>
            </a:r>
            <a:endParaRPr lang="es-ES" sz="1900">
              <a:solidFill>
                <a:srgbClr val="17375E"/>
              </a:solidFill>
              <a:latin typeface="+mn-lt"/>
            </a:endParaRPr>
          </a:p>
        </p:txBody>
      </p:sp>
      <p:graphicFrame>
        <p:nvGraphicFramePr>
          <p:cNvPr id="25603" name="Object 20"/>
          <p:cNvGraphicFramePr>
            <a:graphicFrameLocks noChangeAspect="1"/>
          </p:cNvGraphicFramePr>
          <p:nvPr/>
        </p:nvGraphicFramePr>
        <p:xfrm>
          <a:off x="4572000" y="5127625"/>
          <a:ext cx="3195922" cy="434975"/>
        </p:xfrm>
        <a:graphic>
          <a:graphicData uri="http://schemas.openxmlformats.org/presentationml/2006/ole">
            <p:oleObj spid="_x0000_s25603" name="CS ChemDraw Drawing" r:id="rId5" imgW="1930400" imgH="177800" progId="">
              <p:embed/>
            </p:oleObj>
          </a:graphicData>
        </a:graphic>
      </p:graphicFrame>
      <p:sp>
        <p:nvSpPr>
          <p:cNvPr id="25608" name="Text Box 21"/>
          <p:cNvSpPr txBox="1">
            <a:spLocks noChangeArrowheads="1"/>
          </p:cNvSpPr>
          <p:nvPr/>
        </p:nvSpPr>
        <p:spPr bwMode="auto">
          <a:xfrm>
            <a:off x="5029200" y="5638800"/>
            <a:ext cx="2120867" cy="665706"/>
          </a:xfrm>
          <a:prstGeom prst="rect">
            <a:avLst/>
          </a:prstGeom>
          <a:noFill/>
          <a:ln w="19050">
            <a:noFill/>
            <a:miter lim="800000"/>
            <a:headEnd/>
            <a:tailEnd/>
          </a:ln>
        </p:spPr>
        <p:txBody>
          <a:bodyPr wrap="none" lIns="80147" tIns="40074" rIns="80147" bIns="40074">
            <a:spAutoFit/>
          </a:bodyPr>
          <a:lstStyle/>
          <a:p>
            <a:pPr defTabSz="912813"/>
            <a:r>
              <a:rPr lang="es-ES_tradnl" sz="1900" dirty="0">
                <a:solidFill>
                  <a:srgbClr val="17375E"/>
                </a:solidFill>
                <a:latin typeface="+mn-lt"/>
              </a:rPr>
              <a:t>Ácido </a:t>
            </a:r>
            <a:r>
              <a:rPr lang="es-ES_tradnl" sz="1900" dirty="0" err="1" smtClean="0">
                <a:solidFill>
                  <a:srgbClr val="17375E"/>
                </a:solidFill>
                <a:latin typeface="+mn-lt"/>
              </a:rPr>
              <a:t>butandio</a:t>
            </a:r>
            <a:r>
              <a:rPr lang="es-ES_tradnl" sz="1900" dirty="0" err="1" smtClean="0">
                <a:solidFill>
                  <a:srgbClr val="17375E"/>
                </a:solidFill>
                <a:latin typeface="+mn-lt"/>
              </a:rPr>
              <a:t>i</a:t>
            </a:r>
            <a:r>
              <a:rPr lang="es-ES_tradnl" sz="1900" dirty="0" err="1" smtClean="0">
                <a:solidFill>
                  <a:srgbClr val="17375E"/>
                </a:solidFill>
                <a:latin typeface="+mn-lt"/>
              </a:rPr>
              <a:t>co</a:t>
            </a:r>
            <a:endParaRPr lang="es-ES_tradnl" sz="1900" dirty="0">
              <a:solidFill>
                <a:srgbClr val="17375E"/>
              </a:solidFill>
              <a:latin typeface="+mn-lt"/>
            </a:endParaRPr>
          </a:p>
          <a:p>
            <a:pPr defTabSz="912813"/>
            <a:r>
              <a:rPr lang="es-ES_tradnl" sz="1900" dirty="0">
                <a:solidFill>
                  <a:srgbClr val="17375E"/>
                </a:solidFill>
                <a:latin typeface="+mn-lt"/>
              </a:rPr>
              <a:t>Ácido succínico</a:t>
            </a:r>
            <a:endParaRPr lang="es-ES" sz="1900" dirty="0">
              <a:solidFill>
                <a:srgbClr val="17375E"/>
              </a:solidFill>
              <a:latin typeface="+mn-lt"/>
            </a:endParaRPr>
          </a:p>
        </p:txBody>
      </p:sp>
      <p:sp>
        <p:nvSpPr>
          <p:cNvPr id="11" name="Título 12"/>
          <p:cNvSpPr>
            <a:spLocks noGrp="1"/>
          </p:cNvSpPr>
          <p:nvPr>
            <p:ph type="title"/>
          </p:nvPr>
        </p:nvSpPr>
        <p:spPr>
          <a:xfrm>
            <a:off x="214313" y="300038"/>
            <a:ext cx="8699500" cy="485775"/>
          </a:xfrm>
        </p:spPr>
        <p:txBody>
          <a:bodyPr/>
          <a:lstStyle/>
          <a:p>
            <a:r>
              <a:rPr lang="es-ES_tradnl" dirty="0" smtClean="0"/>
              <a:t>LA NOMENCLATURA DE LOS ACIDOS CARBOXILICOS</a:t>
            </a:r>
            <a:endParaRPr lang="es-ES_tradnl"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9" name="Text Box 7"/>
          <p:cNvSpPr txBox="1">
            <a:spLocks noChangeArrowheads="1"/>
          </p:cNvSpPr>
          <p:nvPr/>
        </p:nvSpPr>
        <p:spPr bwMode="auto">
          <a:xfrm>
            <a:off x="200025" y="1012825"/>
            <a:ext cx="8758238" cy="635000"/>
          </a:xfrm>
          <a:prstGeom prst="rect">
            <a:avLst/>
          </a:prstGeom>
          <a:noFill/>
          <a:ln w="19050">
            <a:noFill/>
            <a:miter lim="800000"/>
            <a:headEnd/>
            <a:tailEnd/>
          </a:ln>
        </p:spPr>
        <p:txBody>
          <a:bodyPr lIns="80147" tIns="40074" rIns="80147" bIns="40074">
            <a:spAutoFit/>
          </a:bodyPr>
          <a:lstStyle/>
          <a:p>
            <a:pPr algn="just" defTabSz="912813"/>
            <a:r>
              <a:rPr lang="es-ES_tradnl" dirty="0">
                <a:solidFill>
                  <a:srgbClr val="17375E"/>
                </a:solidFill>
                <a:latin typeface="+mn-lt"/>
              </a:rPr>
              <a:t>Son los llamados compuestos </a:t>
            </a:r>
            <a:r>
              <a:rPr lang="es-ES_tradnl" dirty="0" err="1">
                <a:solidFill>
                  <a:srgbClr val="17375E"/>
                </a:solidFill>
                <a:latin typeface="+mn-lt"/>
              </a:rPr>
              <a:t>carbonílicos</a:t>
            </a:r>
            <a:r>
              <a:rPr lang="es-ES_tradnl" dirty="0">
                <a:solidFill>
                  <a:srgbClr val="17375E"/>
                </a:solidFill>
                <a:latin typeface="+mn-lt"/>
              </a:rPr>
              <a:t> por poseer como grupo funcional un grupo carbonilo.</a:t>
            </a:r>
            <a:endParaRPr lang="es-ES" dirty="0">
              <a:solidFill>
                <a:srgbClr val="17375E"/>
              </a:solidFill>
              <a:latin typeface="+mn-lt"/>
            </a:endParaRPr>
          </a:p>
        </p:txBody>
      </p:sp>
      <p:graphicFrame>
        <p:nvGraphicFramePr>
          <p:cNvPr id="26626" name="Object 8"/>
          <p:cNvGraphicFramePr>
            <a:graphicFrameLocks noChangeAspect="1"/>
          </p:cNvGraphicFramePr>
          <p:nvPr/>
        </p:nvGraphicFramePr>
        <p:xfrm>
          <a:off x="2971800" y="1470025"/>
          <a:ext cx="3173413" cy="1841500"/>
        </p:xfrm>
        <a:graphic>
          <a:graphicData uri="http://schemas.openxmlformats.org/presentationml/2006/ole">
            <p:oleObj spid="_x0000_s26626" name="CS ChemDraw Drawing" r:id="rId4" imgW="2387600" imgH="1308100" progId="">
              <p:embed/>
            </p:oleObj>
          </a:graphicData>
        </a:graphic>
      </p:graphicFrame>
      <p:sp>
        <p:nvSpPr>
          <p:cNvPr id="26630" name="Text Box 9"/>
          <p:cNvSpPr txBox="1">
            <a:spLocks noChangeArrowheads="1"/>
          </p:cNvSpPr>
          <p:nvPr/>
        </p:nvSpPr>
        <p:spPr bwMode="auto">
          <a:xfrm>
            <a:off x="200025" y="3321050"/>
            <a:ext cx="8758238" cy="1465263"/>
          </a:xfrm>
          <a:prstGeom prst="rect">
            <a:avLst/>
          </a:prstGeom>
          <a:noFill/>
          <a:ln w="19050">
            <a:noFill/>
            <a:miter lim="800000"/>
            <a:headEnd/>
            <a:tailEnd/>
          </a:ln>
        </p:spPr>
        <p:txBody>
          <a:bodyPr lIns="80147" tIns="40074" rIns="80147" bIns="40074">
            <a:spAutoFit/>
          </a:bodyPr>
          <a:lstStyle/>
          <a:p>
            <a:pPr algn="just" defTabSz="912813"/>
            <a:r>
              <a:rPr lang="es-ES_tradnl" dirty="0">
                <a:solidFill>
                  <a:srgbClr val="17375E"/>
                </a:solidFill>
                <a:latin typeface="+mn-lt"/>
              </a:rPr>
              <a:t>En regla general, los aldehídos y las cetonas se nombran, respectivamente, con los sufijos </a:t>
            </a:r>
            <a:r>
              <a:rPr lang="es-ES_tradnl" i="1" dirty="0" err="1">
                <a:solidFill>
                  <a:srgbClr val="FF0000"/>
                </a:solidFill>
                <a:latin typeface="+mn-lt"/>
              </a:rPr>
              <a:t>–al</a:t>
            </a:r>
            <a:r>
              <a:rPr lang="es-ES_tradnl" dirty="0">
                <a:solidFill>
                  <a:srgbClr val="FF0000"/>
                </a:solidFill>
                <a:latin typeface="+mn-lt"/>
              </a:rPr>
              <a:t> </a:t>
            </a:r>
            <a:r>
              <a:rPr lang="es-ES_tradnl" dirty="0">
                <a:solidFill>
                  <a:srgbClr val="17375E"/>
                </a:solidFill>
                <a:latin typeface="+mn-lt"/>
              </a:rPr>
              <a:t>y </a:t>
            </a:r>
            <a:r>
              <a:rPr lang="es-ES_tradnl" i="1" dirty="0" err="1">
                <a:solidFill>
                  <a:srgbClr val="FF0000"/>
                </a:solidFill>
                <a:latin typeface="+mn-lt"/>
              </a:rPr>
              <a:t>–ona</a:t>
            </a:r>
            <a:r>
              <a:rPr lang="es-ES_tradnl" dirty="0">
                <a:solidFill>
                  <a:srgbClr val="17375E"/>
                </a:solidFill>
                <a:latin typeface="+mn-lt"/>
              </a:rPr>
              <a:t> y con los prefijos </a:t>
            </a:r>
            <a:r>
              <a:rPr lang="es-ES_tradnl" i="1" dirty="0" err="1">
                <a:solidFill>
                  <a:srgbClr val="FF0000"/>
                </a:solidFill>
                <a:latin typeface="+mn-lt"/>
              </a:rPr>
              <a:t>formilo</a:t>
            </a:r>
            <a:r>
              <a:rPr lang="es-ES_tradnl" dirty="0">
                <a:solidFill>
                  <a:srgbClr val="17375E"/>
                </a:solidFill>
                <a:latin typeface="+mn-lt"/>
              </a:rPr>
              <a:t> u </a:t>
            </a:r>
            <a:r>
              <a:rPr lang="es-ES_tradnl" i="1" dirty="0" err="1">
                <a:solidFill>
                  <a:srgbClr val="FF0000"/>
                </a:solidFill>
                <a:latin typeface="+mn-lt"/>
              </a:rPr>
              <a:t>oxo</a:t>
            </a:r>
            <a:r>
              <a:rPr lang="es-ES_tradnl" i="1" dirty="0">
                <a:solidFill>
                  <a:srgbClr val="17375E"/>
                </a:solidFill>
                <a:latin typeface="+mn-lt"/>
              </a:rPr>
              <a:t>-</a:t>
            </a:r>
            <a:r>
              <a:rPr lang="es-ES_tradnl" dirty="0">
                <a:solidFill>
                  <a:srgbClr val="17375E"/>
                </a:solidFill>
                <a:latin typeface="+mn-lt"/>
              </a:rPr>
              <a:t>. Los aldehídos más sencillos y frecuentes se nombran también con el nombre vulgar del ácido carboxílico correspondiente, eliminando la palabra ácido y cambiando la terminación </a:t>
            </a:r>
            <a:r>
              <a:rPr lang="es-ES_tradnl" i="1" dirty="0" err="1">
                <a:solidFill>
                  <a:srgbClr val="17375E"/>
                </a:solidFill>
                <a:latin typeface="+mn-lt"/>
              </a:rPr>
              <a:t>–oico</a:t>
            </a:r>
            <a:r>
              <a:rPr lang="es-ES_tradnl" dirty="0">
                <a:solidFill>
                  <a:srgbClr val="17375E"/>
                </a:solidFill>
                <a:latin typeface="+mn-lt"/>
              </a:rPr>
              <a:t> o </a:t>
            </a:r>
            <a:r>
              <a:rPr lang="es-ES_tradnl" i="1" dirty="0" err="1">
                <a:solidFill>
                  <a:srgbClr val="17375E"/>
                </a:solidFill>
                <a:latin typeface="+mn-lt"/>
              </a:rPr>
              <a:t>ico</a:t>
            </a:r>
            <a:r>
              <a:rPr lang="es-ES_tradnl" dirty="0">
                <a:solidFill>
                  <a:srgbClr val="17375E"/>
                </a:solidFill>
                <a:latin typeface="+mn-lt"/>
              </a:rPr>
              <a:t> por </a:t>
            </a:r>
            <a:r>
              <a:rPr lang="es-ES_tradnl" i="1" dirty="0" err="1">
                <a:solidFill>
                  <a:srgbClr val="17375E"/>
                </a:solidFill>
                <a:latin typeface="+mn-lt"/>
              </a:rPr>
              <a:t>–aldehido</a:t>
            </a:r>
            <a:r>
              <a:rPr lang="es-ES_tradnl" dirty="0">
                <a:solidFill>
                  <a:srgbClr val="17375E"/>
                </a:solidFill>
                <a:latin typeface="+mn-lt"/>
              </a:rPr>
              <a:t>. </a:t>
            </a:r>
            <a:endParaRPr lang="es-ES" dirty="0">
              <a:solidFill>
                <a:srgbClr val="17375E"/>
              </a:solidFill>
              <a:latin typeface="+mn-lt"/>
            </a:endParaRPr>
          </a:p>
        </p:txBody>
      </p:sp>
      <p:graphicFrame>
        <p:nvGraphicFramePr>
          <p:cNvPr id="26627" name="Object 10"/>
          <p:cNvGraphicFramePr>
            <a:graphicFrameLocks noChangeAspect="1"/>
          </p:cNvGraphicFramePr>
          <p:nvPr/>
        </p:nvGraphicFramePr>
        <p:xfrm>
          <a:off x="1123950" y="4995863"/>
          <a:ext cx="7013575" cy="1512887"/>
        </p:xfrm>
        <a:graphic>
          <a:graphicData uri="http://schemas.openxmlformats.org/presentationml/2006/ole">
            <p:oleObj spid="_x0000_s26627" name="CS ChemDraw Drawing" r:id="rId5" imgW="5257800" imgH="1079500" progId="">
              <p:embed/>
            </p:oleObj>
          </a:graphicData>
        </a:graphic>
      </p:graphicFrame>
      <p:sp>
        <p:nvSpPr>
          <p:cNvPr id="7" name="Título 6"/>
          <p:cNvSpPr>
            <a:spLocks noGrp="1"/>
          </p:cNvSpPr>
          <p:nvPr>
            <p:ph type="title"/>
          </p:nvPr>
        </p:nvSpPr>
        <p:spPr/>
        <p:txBody>
          <a:bodyPr/>
          <a:lstStyle/>
          <a:p>
            <a:r>
              <a:rPr lang="es-ES_tradnl" dirty="0" smtClean="0"/>
              <a:t>LA NOMENCLATURA DE LOS ALDEHIDOS Y CETONAS</a:t>
            </a:r>
            <a:endParaRPr lang="es-ES_tradnl"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Text Box 10"/>
          <p:cNvSpPr txBox="1">
            <a:spLocks noChangeArrowheads="1"/>
          </p:cNvSpPr>
          <p:nvPr/>
        </p:nvSpPr>
        <p:spPr bwMode="auto">
          <a:xfrm>
            <a:off x="152400" y="1143000"/>
            <a:ext cx="8839200" cy="1604425"/>
          </a:xfrm>
          <a:prstGeom prst="rect">
            <a:avLst/>
          </a:prstGeom>
          <a:noFill/>
          <a:ln w="19050">
            <a:noFill/>
            <a:miter lim="800000"/>
            <a:headEnd/>
            <a:tailEnd/>
          </a:ln>
        </p:spPr>
        <p:txBody>
          <a:bodyPr wrap="square" lIns="80147" tIns="40074" rIns="80147" bIns="40074">
            <a:spAutoFit/>
          </a:bodyPr>
          <a:lstStyle/>
          <a:p>
            <a:pPr algn="just" defTabSz="912813">
              <a:spcBef>
                <a:spcPct val="50000"/>
              </a:spcBef>
            </a:pPr>
            <a:r>
              <a:rPr lang="es-ES_tradnl" dirty="0">
                <a:solidFill>
                  <a:schemeClr val="tx2">
                    <a:lumMod val="75000"/>
                  </a:schemeClr>
                </a:solidFill>
                <a:latin typeface="+mn-lt"/>
              </a:rPr>
              <a:t>La cetonas aromáticas, derivadas del benceno o del </a:t>
            </a:r>
            <a:r>
              <a:rPr lang="es-ES_tradnl" u="sng" dirty="0">
                <a:solidFill>
                  <a:srgbClr val="FF0000"/>
                </a:solidFill>
                <a:latin typeface="+mn-lt"/>
              </a:rPr>
              <a:t>naftaleno</a:t>
            </a:r>
            <a:r>
              <a:rPr lang="es-ES_tradnl" dirty="0">
                <a:solidFill>
                  <a:schemeClr val="tx2">
                    <a:lumMod val="75000"/>
                  </a:schemeClr>
                </a:solidFill>
                <a:latin typeface="+mn-lt"/>
              </a:rPr>
              <a:t> se denominan de forma especial. </a:t>
            </a:r>
          </a:p>
          <a:p>
            <a:pPr algn="just" defTabSz="912813">
              <a:spcBef>
                <a:spcPct val="50000"/>
              </a:spcBef>
            </a:pPr>
            <a:r>
              <a:rPr lang="es-ES_tradnl" dirty="0">
                <a:solidFill>
                  <a:schemeClr val="tx2">
                    <a:lumMod val="75000"/>
                  </a:schemeClr>
                </a:solidFill>
                <a:latin typeface="+mn-lt"/>
              </a:rPr>
              <a:t>Para nombrar estos compuestos se utilizan, respectivamente, los sufijos </a:t>
            </a:r>
            <a:r>
              <a:rPr lang="es-ES_tradnl" i="1" dirty="0" err="1">
                <a:solidFill>
                  <a:srgbClr val="FF0000"/>
                </a:solidFill>
                <a:latin typeface="+mn-lt"/>
              </a:rPr>
              <a:t>–ofenona</a:t>
            </a:r>
            <a:r>
              <a:rPr lang="es-ES_tradnl" dirty="0">
                <a:solidFill>
                  <a:schemeClr val="tx2">
                    <a:lumMod val="75000"/>
                  </a:schemeClr>
                </a:solidFill>
                <a:latin typeface="+mn-lt"/>
              </a:rPr>
              <a:t> y </a:t>
            </a:r>
            <a:r>
              <a:rPr lang="es-ES_tradnl" i="1" dirty="0" err="1">
                <a:solidFill>
                  <a:schemeClr val="tx2">
                    <a:lumMod val="75000"/>
                  </a:schemeClr>
                </a:solidFill>
                <a:latin typeface="+mn-lt"/>
              </a:rPr>
              <a:t>–</a:t>
            </a:r>
            <a:r>
              <a:rPr lang="es-ES_tradnl" i="1" dirty="0" err="1">
                <a:solidFill>
                  <a:srgbClr val="FF0000"/>
                </a:solidFill>
                <a:latin typeface="+mn-lt"/>
              </a:rPr>
              <a:t>onaftona</a:t>
            </a:r>
            <a:r>
              <a:rPr lang="es-ES_tradnl" dirty="0">
                <a:solidFill>
                  <a:schemeClr val="tx2">
                    <a:lumMod val="75000"/>
                  </a:schemeClr>
                </a:solidFill>
                <a:latin typeface="+mn-lt"/>
              </a:rPr>
              <a:t> unidos al radical acilo correspondiente con elisión de la </a:t>
            </a:r>
            <a:r>
              <a:rPr lang="es-ES_tradnl" dirty="0" err="1">
                <a:solidFill>
                  <a:schemeClr val="tx2">
                    <a:lumMod val="75000"/>
                  </a:schemeClr>
                </a:solidFill>
                <a:latin typeface="+mn-lt"/>
              </a:rPr>
              <a:t>terminacíon</a:t>
            </a:r>
            <a:r>
              <a:rPr lang="es-ES_tradnl" dirty="0">
                <a:solidFill>
                  <a:schemeClr val="tx2">
                    <a:lumMod val="75000"/>
                  </a:schemeClr>
                </a:solidFill>
                <a:latin typeface="+mn-lt"/>
              </a:rPr>
              <a:t> </a:t>
            </a:r>
            <a:r>
              <a:rPr lang="es-ES_tradnl" dirty="0" err="1">
                <a:solidFill>
                  <a:srgbClr val="FF0000"/>
                </a:solidFill>
                <a:latin typeface="+mn-lt"/>
              </a:rPr>
              <a:t>–ilo</a:t>
            </a:r>
            <a:r>
              <a:rPr lang="es-ES_tradnl" dirty="0">
                <a:solidFill>
                  <a:schemeClr val="tx2">
                    <a:lumMod val="75000"/>
                  </a:schemeClr>
                </a:solidFill>
                <a:latin typeface="+mn-lt"/>
              </a:rPr>
              <a:t>. Un radical acilo es el que resulta al eliminar en un ácido carboxílico su grupo OH.</a:t>
            </a:r>
            <a:endParaRPr lang="es-ES" dirty="0">
              <a:solidFill>
                <a:schemeClr val="tx2">
                  <a:lumMod val="75000"/>
                </a:schemeClr>
              </a:solidFill>
              <a:latin typeface="+mn-lt"/>
            </a:endParaRPr>
          </a:p>
        </p:txBody>
      </p:sp>
      <p:graphicFrame>
        <p:nvGraphicFramePr>
          <p:cNvPr id="27650" name="Object 11"/>
          <p:cNvGraphicFramePr>
            <a:graphicFrameLocks noChangeAspect="1"/>
          </p:cNvGraphicFramePr>
          <p:nvPr/>
        </p:nvGraphicFramePr>
        <p:xfrm>
          <a:off x="1285875" y="3286125"/>
          <a:ext cx="6218238" cy="2786063"/>
        </p:xfrm>
        <a:graphic>
          <a:graphicData uri="http://schemas.openxmlformats.org/presentationml/2006/ole">
            <p:oleObj spid="_x0000_s27650" name="CS ChemDraw Drawing" r:id="rId4" imgW="5473700" imgH="2311400" progId="">
              <p:embed/>
            </p:oleObj>
          </a:graphicData>
        </a:graphic>
      </p:graphicFrame>
      <p:sp>
        <p:nvSpPr>
          <p:cNvPr id="6" name="Título 6"/>
          <p:cNvSpPr>
            <a:spLocks noGrp="1"/>
          </p:cNvSpPr>
          <p:nvPr>
            <p:ph type="title"/>
          </p:nvPr>
        </p:nvSpPr>
        <p:spPr>
          <a:xfrm>
            <a:off x="214313" y="300038"/>
            <a:ext cx="8699500" cy="485775"/>
          </a:xfrm>
        </p:spPr>
        <p:txBody>
          <a:bodyPr/>
          <a:lstStyle/>
          <a:p>
            <a:r>
              <a:rPr lang="es-ES_tradnl" dirty="0" smtClean="0"/>
              <a:t>LA NOMENCLATURA DE LOS ALDEHIDOS Y CETONAS</a:t>
            </a:r>
            <a:endParaRPr lang="es-ES_tradnl"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7" name="Text Box 6"/>
          <p:cNvSpPr txBox="1">
            <a:spLocks noChangeArrowheads="1"/>
          </p:cNvSpPr>
          <p:nvPr/>
        </p:nvSpPr>
        <p:spPr bwMode="auto">
          <a:xfrm>
            <a:off x="152400" y="965200"/>
            <a:ext cx="8558213" cy="635000"/>
          </a:xfrm>
          <a:prstGeom prst="rect">
            <a:avLst/>
          </a:prstGeom>
          <a:noFill/>
          <a:ln w="19050">
            <a:noFill/>
            <a:miter lim="800000"/>
            <a:headEnd/>
            <a:tailEnd/>
          </a:ln>
        </p:spPr>
        <p:txBody>
          <a:bodyPr lIns="80147" tIns="40074" rIns="80147" bIns="40074">
            <a:spAutoFit/>
          </a:bodyPr>
          <a:lstStyle/>
          <a:p>
            <a:pPr algn="just" defTabSz="912813"/>
            <a:r>
              <a:rPr lang="es-ES_tradnl" dirty="0">
                <a:solidFill>
                  <a:srgbClr val="17375E"/>
                </a:solidFill>
                <a:latin typeface="+mn-lt"/>
              </a:rPr>
              <a:t>Se llaman derivados de los ácidos carboxílicos a los compuestos pertenecientes a la series homólogas de formula general:</a:t>
            </a:r>
            <a:endParaRPr lang="es-ES" dirty="0">
              <a:solidFill>
                <a:srgbClr val="17375E"/>
              </a:solidFill>
              <a:latin typeface="+mn-lt"/>
            </a:endParaRPr>
          </a:p>
        </p:txBody>
      </p:sp>
      <p:graphicFrame>
        <p:nvGraphicFramePr>
          <p:cNvPr id="28674" name="Object 7"/>
          <p:cNvGraphicFramePr>
            <a:graphicFrameLocks noChangeAspect="1"/>
          </p:cNvGraphicFramePr>
          <p:nvPr/>
        </p:nvGraphicFramePr>
        <p:xfrm>
          <a:off x="754063" y="1927225"/>
          <a:ext cx="1049337" cy="965200"/>
        </p:xfrm>
        <a:graphic>
          <a:graphicData uri="http://schemas.openxmlformats.org/presentationml/2006/ole">
            <p:oleObj spid="_x0000_s28674" name="CS ChemDraw Drawing" r:id="rId4" imgW="800100" imgH="685800" progId="">
              <p:embed/>
            </p:oleObj>
          </a:graphicData>
        </a:graphic>
      </p:graphicFrame>
      <p:graphicFrame>
        <p:nvGraphicFramePr>
          <p:cNvPr id="33837" name="Group 45"/>
          <p:cNvGraphicFramePr>
            <a:graphicFrameLocks noGrp="1"/>
          </p:cNvGraphicFramePr>
          <p:nvPr/>
        </p:nvGraphicFramePr>
        <p:xfrm>
          <a:off x="2362200" y="1676400"/>
          <a:ext cx="6281070" cy="2044466"/>
        </p:xfrm>
        <a:graphic>
          <a:graphicData uri="http://schemas.openxmlformats.org/drawingml/2006/table">
            <a:tbl>
              <a:tblPr/>
              <a:tblGrid>
                <a:gridCol w="2094595"/>
                <a:gridCol w="2091880"/>
                <a:gridCol w="2094595"/>
              </a:tblGrid>
              <a:tr h="398144">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charset="0"/>
                          <a:ea typeface="ＭＳ Ｐゴシック" charset="-128"/>
                        </a:rPr>
                        <a:t>Nombre</a:t>
                      </a:r>
                      <a:endParaRPr kumimoji="0" lang="es-ES" sz="1800" b="0" i="0" u="none" strike="noStrike" cap="none" normalizeH="0" baseline="0" dirty="0" smtClean="0">
                        <a:ln>
                          <a:noFill/>
                        </a:ln>
                        <a:solidFill>
                          <a:schemeClr val="tx1"/>
                        </a:solidFill>
                        <a:effectLst/>
                        <a:latin typeface="Times New Roman" charset="0"/>
                        <a:ea typeface="ＭＳ Ｐゴシック" charset="-128"/>
                      </a:endParaRPr>
                    </a:p>
                  </a:txBody>
                  <a:tcPr marL="78191" marR="78191" marT="41468" marB="414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charset="0"/>
                          <a:ea typeface="ＭＳ Ｐゴシック" charset="-128"/>
                        </a:rPr>
                        <a:t>-X</a:t>
                      </a:r>
                      <a:endParaRPr kumimoji="0" lang="es-ES" sz="1800" b="0" i="0" u="none" strike="noStrike" cap="none" normalizeH="0" baseline="0" dirty="0" smtClean="0">
                        <a:ln>
                          <a:noFill/>
                        </a:ln>
                        <a:solidFill>
                          <a:schemeClr val="tx1"/>
                        </a:solidFill>
                        <a:effectLst/>
                        <a:latin typeface="Times New Roman" charset="0"/>
                        <a:ea typeface="ＭＳ Ｐゴシック" charset="-128"/>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charset="0"/>
                          <a:ea typeface="ＭＳ Ｐゴシック" charset="-128"/>
                        </a:rPr>
                        <a:t>Fórmula general</a:t>
                      </a:r>
                      <a:endParaRPr kumimoji="0" lang="es-ES" sz="1800" b="0" i="0" u="none" strike="noStrike" cap="none" normalizeH="0" baseline="0" smtClean="0">
                        <a:ln>
                          <a:noFill/>
                        </a:ln>
                        <a:solidFill>
                          <a:schemeClr val="tx1"/>
                        </a:solidFill>
                        <a:effectLst/>
                        <a:latin typeface="Times New Roman" charset="0"/>
                        <a:ea typeface="ＭＳ Ｐゴシック" charset="-128"/>
                      </a:endParaRPr>
                    </a:p>
                  </a:txBody>
                  <a:tcPr marL="78191" marR="78191" marT="41468" marB="414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031">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charset="0"/>
                          <a:ea typeface="ＭＳ Ｐゴシック" charset="-128"/>
                        </a:rPr>
                        <a:t>Haluros de Ácido</a:t>
                      </a:r>
                      <a:endParaRPr kumimoji="0" lang="es-ES" sz="1800" b="0" i="0" u="none" strike="noStrike" cap="none" normalizeH="0" baseline="0" smtClean="0">
                        <a:ln>
                          <a:noFill/>
                        </a:ln>
                        <a:solidFill>
                          <a:schemeClr val="tx1"/>
                        </a:solidFill>
                        <a:effectLst/>
                        <a:latin typeface="Times New Roman" charset="0"/>
                        <a:ea typeface="ＭＳ Ｐゴシック" charset="-128"/>
                      </a:endParaRPr>
                    </a:p>
                  </a:txBody>
                  <a:tcPr marL="78191" marR="78191" marT="41468" marB="414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charset="0"/>
                          <a:ea typeface="ＭＳ Ｐゴシック" charset="-128"/>
                        </a:rPr>
                        <a:t>-Cl, -Br, -F, -I</a:t>
                      </a:r>
                      <a:endParaRPr kumimoji="0" lang="es-ES" sz="1800" b="0" i="0" u="none" strike="noStrike" cap="none" normalizeH="0" baseline="0" dirty="0" smtClean="0">
                        <a:ln>
                          <a:noFill/>
                        </a:ln>
                        <a:solidFill>
                          <a:schemeClr val="tx1"/>
                        </a:solidFill>
                        <a:effectLst/>
                        <a:latin typeface="Times New Roman" charset="0"/>
                        <a:ea typeface="ＭＳ Ｐゴシック" charset="-128"/>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charset="0"/>
                          <a:ea typeface="ＭＳ Ｐゴシック" charset="-128"/>
                        </a:rPr>
                        <a:t>R-</a:t>
                      </a:r>
                      <a:r>
                        <a:rPr kumimoji="0" lang="es-ES_tradnl" sz="1800" b="0" i="0" u="none" strike="noStrike" cap="none" normalizeH="0" baseline="0" dirty="0" err="1" smtClean="0">
                          <a:ln>
                            <a:noFill/>
                          </a:ln>
                          <a:solidFill>
                            <a:schemeClr val="tx1"/>
                          </a:solidFill>
                          <a:effectLst/>
                          <a:latin typeface="Times New Roman" charset="0"/>
                          <a:ea typeface="ＭＳ Ｐゴシック" charset="-128"/>
                        </a:rPr>
                        <a:t>COCl</a:t>
                      </a:r>
                      <a:endParaRPr kumimoji="0" lang="es-ES" sz="1800" b="0" i="0" u="none" strike="noStrike" cap="none" normalizeH="0" baseline="0" dirty="0" smtClean="0">
                        <a:ln>
                          <a:noFill/>
                        </a:ln>
                        <a:solidFill>
                          <a:schemeClr val="tx1"/>
                        </a:solidFill>
                        <a:effectLst/>
                        <a:latin typeface="Times New Roman" charset="0"/>
                        <a:ea typeface="ＭＳ Ｐゴシック" charset="-128"/>
                      </a:endParaRPr>
                    </a:p>
                  </a:txBody>
                  <a:tcPr marL="78191" marR="78191" marT="41468" marB="414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229">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charset="0"/>
                          <a:ea typeface="ＭＳ Ｐゴシック" charset="-128"/>
                        </a:rPr>
                        <a:t>Anhídridos de ácido</a:t>
                      </a:r>
                      <a:endParaRPr kumimoji="0" lang="es-ES" sz="1800" b="0" i="0" u="none" strike="noStrike" cap="none" normalizeH="0" baseline="0" smtClean="0">
                        <a:ln>
                          <a:noFill/>
                        </a:ln>
                        <a:solidFill>
                          <a:schemeClr val="tx1"/>
                        </a:solidFill>
                        <a:effectLst/>
                        <a:latin typeface="Times New Roman" charset="0"/>
                        <a:ea typeface="ＭＳ Ｐゴシック" charset="-128"/>
                      </a:endParaRPr>
                    </a:p>
                  </a:txBody>
                  <a:tcPr marL="78191" marR="78191" marT="41468" marB="414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charset="0"/>
                          <a:ea typeface="ＭＳ Ｐゴシック" charset="-128"/>
                        </a:rPr>
                        <a:t>-O-CO-R’</a:t>
                      </a:r>
                      <a:endParaRPr kumimoji="0" lang="es-ES" sz="1800" b="0" i="0" u="none" strike="noStrike" cap="none" normalizeH="0" baseline="0" smtClean="0">
                        <a:ln>
                          <a:noFill/>
                        </a:ln>
                        <a:solidFill>
                          <a:schemeClr val="tx1"/>
                        </a:solidFill>
                        <a:effectLst/>
                        <a:latin typeface="Times New Roman" charset="0"/>
                        <a:ea typeface="ＭＳ Ｐゴシック" charset="-128"/>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charset="0"/>
                          <a:ea typeface="ＭＳ Ｐゴシック" charset="-128"/>
                        </a:rPr>
                        <a:t>R-CO-O-COR’</a:t>
                      </a:r>
                      <a:endParaRPr kumimoji="0" lang="es-ES" sz="1800" b="0" i="0" u="none" strike="noStrike" cap="none" normalizeH="0" baseline="0" dirty="0" smtClean="0">
                        <a:ln>
                          <a:noFill/>
                        </a:ln>
                        <a:solidFill>
                          <a:schemeClr val="tx1"/>
                        </a:solidFill>
                        <a:effectLst/>
                        <a:latin typeface="Times New Roman" charset="0"/>
                        <a:ea typeface="ＭＳ Ｐゴシック" charset="-128"/>
                      </a:endParaRPr>
                    </a:p>
                  </a:txBody>
                  <a:tcPr marL="78191" marR="78191" marT="41468" marB="414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031">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charset="0"/>
                          <a:ea typeface="ＭＳ Ｐゴシック" charset="-128"/>
                        </a:rPr>
                        <a:t>Ésteres</a:t>
                      </a:r>
                      <a:endParaRPr kumimoji="0" lang="es-ES" sz="1800" b="0" i="0" u="none" strike="noStrike" cap="none" normalizeH="0" baseline="0" smtClean="0">
                        <a:ln>
                          <a:noFill/>
                        </a:ln>
                        <a:solidFill>
                          <a:schemeClr val="tx1"/>
                        </a:solidFill>
                        <a:effectLst/>
                        <a:latin typeface="Times New Roman" charset="0"/>
                        <a:ea typeface="ＭＳ Ｐゴシック" charset="-128"/>
                      </a:endParaRPr>
                    </a:p>
                  </a:txBody>
                  <a:tcPr marL="78191" marR="78191" marT="41468" marB="414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charset="0"/>
                          <a:ea typeface="ＭＳ Ｐゴシック" charset="-128"/>
                        </a:rPr>
                        <a:t>-OR’</a:t>
                      </a:r>
                      <a:endParaRPr kumimoji="0" lang="es-ES" sz="1800" b="0" i="0" u="none" strike="noStrike" cap="none" normalizeH="0" baseline="0" smtClean="0">
                        <a:ln>
                          <a:noFill/>
                        </a:ln>
                        <a:solidFill>
                          <a:schemeClr val="tx1"/>
                        </a:solidFill>
                        <a:effectLst/>
                        <a:latin typeface="Times New Roman" charset="0"/>
                        <a:ea typeface="ＭＳ Ｐゴシック" charset="-128"/>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charset="0"/>
                          <a:ea typeface="ＭＳ Ｐゴシック" charset="-128"/>
                        </a:rPr>
                        <a:t>R-COOR’</a:t>
                      </a:r>
                      <a:endParaRPr kumimoji="0" lang="es-ES" sz="1800" b="0" i="0" u="none" strike="noStrike" cap="none" normalizeH="0" baseline="0" dirty="0" smtClean="0">
                        <a:ln>
                          <a:noFill/>
                        </a:ln>
                        <a:solidFill>
                          <a:schemeClr val="tx1"/>
                        </a:solidFill>
                        <a:effectLst/>
                        <a:latin typeface="Times New Roman" charset="0"/>
                        <a:ea typeface="ＭＳ Ｐゴシック" charset="-128"/>
                      </a:endParaRPr>
                    </a:p>
                  </a:txBody>
                  <a:tcPr marL="78191" marR="78191" marT="41468" marB="414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031">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charset="0"/>
                          <a:ea typeface="ＭＳ Ｐゴシック" charset="-128"/>
                        </a:rPr>
                        <a:t>Amidas</a:t>
                      </a:r>
                      <a:endParaRPr kumimoji="0" lang="es-ES" sz="1800" b="0" i="0" u="none" strike="noStrike" cap="none" normalizeH="0" baseline="0" smtClean="0">
                        <a:ln>
                          <a:noFill/>
                        </a:ln>
                        <a:solidFill>
                          <a:schemeClr val="tx1"/>
                        </a:solidFill>
                        <a:effectLst/>
                        <a:latin typeface="Times New Roman" charset="0"/>
                        <a:ea typeface="ＭＳ Ｐゴシック" charset="-128"/>
                      </a:endParaRPr>
                    </a:p>
                  </a:txBody>
                  <a:tcPr marL="78191" marR="78191" marT="41468" marB="414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charset="0"/>
                          <a:ea typeface="ＭＳ Ｐゴシック" charset="-128"/>
                        </a:rPr>
                        <a:t>-NH</a:t>
                      </a:r>
                      <a:r>
                        <a:rPr kumimoji="0" lang="es-ES_tradnl" sz="1800" b="0" i="0" u="none" strike="noStrike" cap="none" normalizeH="0" baseline="-25000" smtClean="0">
                          <a:ln>
                            <a:noFill/>
                          </a:ln>
                          <a:solidFill>
                            <a:schemeClr val="tx1"/>
                          </a:solidFill>
                          <a:effectLst/>
                          <a:latin typeface="Times New Roman" charset="0"/>
                          <a:ea typeface="ＭＳ Ｐゴシック" charset="-128"/>
                        </a:rPr>
                        <a:t>2</a:t>
                      </a:r>
                      <a:endParaRPr kumimoji="0" lang="es-ES" sz="1800" b="0" i="0" u="none" strike="noStrike" cap="none" normalizeH="0" baseline="-25000" smtClean="0">
                        <a:ln>
                          <a:noFill/>
                        </a:ln>
                        <a:solidFill>
                          <a:schemeClr val="tx1"/>
                        </a:solidFill>
                        <a:effectLst/>
                        <a:latin typeface="Times New Roman" charset="0"/>
                        <a:ea typeface="ＭＳ Ｐゴシック" charset="-128"/>
                      </a:endParaRPr>
                    </a:p>
                  </a:txBody>
                  <a:tcPr marL="78191" marR="78191" marT="41468" marB="4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charset="0"/>
                          <a:ea typeface="ＭＳ Ｐゴシック" charset="-128"/>
                        </a:rPr>
                        <a:t>R-CO-NH</a:t>
                      </a:r>
                      <a:r>
                        <a:rPr kumimoji="0" lang="es-ES_tradnl" sz="1800" b="0" i="0" u="none" strike="noStrike" cap="none" normalizeH="0" baseline="-25000" dirty="0" smtClean="0">
                          <a:ln>
                            <a:noFill/>
                          </a:ln>
                          <a:solidFill>
                            <a:schemeClr val="tx1"/>
                          </a:solidFill>
                          <a:effectLst/>
                          <a:latin typeface="Times New Roman" charset="0"/>
                          <a:ea typeface="ＭＳ Ｐゴシック" charset="-128"/>
                        </a:rPr>
                        <a:t>2</a:t>
                      </a:r>
                      <a:endParaRPr kumimoji="0" lang="es-ES" sz="1800" b="0" i="0" u="none" strike="noStrike" cap="none" normalizeH="0" baseline="-25000" dirty="0" smtClean="0">
                        <a:ln>
                          <a:noFill/>
                        </a:ln>
                        <a:solidFill>
                          <a:schemeClr val="tx1"/>
                        </a:solidFill>
                        <a:effectLst/>
                        <a:latin typeface="Times New Roman" charset="0"/>
                        <a:ea typeface="ＭＳ Ｐゴシック" charset="-128"/>
                      </a:endParaRPr>
                    </a:p>
                  </a:txBody>
                  <a:tcPr marL="78191" marR="78191" marT="41468" marB="414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04" name="Text Box 46"/>
          <p:cNvSpPr txBox="1">
            <a:spLocks noChangeArrowheads="1"/>
          </p:cNvSpPr>
          <p:nvPr/>
        </p:nvSpPr>
        <p:spPr bwMode="auto">
          <a:xfrm>
            <a:off x="152400" y="3810000"/>
            <a:ext cx="2800350" cy="358775"/>
          </a:xfrm>
          <a:prstGeom prst="rect">
            <a:avLst/>
          </a:prstGeom>
          <a:noFill/>
          <a:ln w="19050">
            <a:noFill/>
            <a:miter lim="800000"/>
            <a:headEnd/>
            <a:tailEnd/>
          </a:ln>
        </p:spPr>
        <p:txBody>
          <a:bodyPr wrap="square" lIns="80147" tIns="40074" rIns="80147" bIns="40074">
            <a:spAutoFit/>
          </a:bodyPr>
          <a:lstStyle/>
          <a:p>
            <a:pPr defTabSz="912813"/>
            <a:r>
              <a:rPr lang="es-ES_tradnl" i="1" dirty="0">
                <a:solidFill>
                  <a:schemeClr val="accent2"/>
                </a:solidFill>
                <a:latin typeface="+mn-lt"/>
              </a:rPr>
              <a:t>Cloruros de ácido</a:t>
            </a:r>
            <a:r>
              <a:rPr lang="es-ES_tradnl" i="1" dirty="0">
                <a:latin typeface="+mn-lt"/>
              </a:rPr>
              <a:t>:</a:t>
            </a:r>
            <a:endParaRPr lang="es-ES" i="1" dirty="0">
              <a:latin typeface="+mn-lt"/>
            </a:endParaRPr>
          </a:p>
        </p:txBody>
      </p:sp>
      <p:sp>
        <p:nvSpPr>
          <p:cNvPr id="28705" name="Text Box 48"/>
          <p:cNvSpPr txBox="1">
            <a:spLocks noChangeArrowheads="1"/>
          </p:cNvSpPr>
          <p:nvPr/>
        </p:nvSpPr>
        <p:spPr bwMode="auto">
          <a:xfrm>
            <a:off x="152400" y="3810000"/>
            <a:ext cx="8848725" cy="958850"/>
          </a:xfrm>
          <a:prstGeom prst="rect">
            <a:avLst/>
          </a:prstGeom>
          <a:noFill/>
          <a:ln w="19050">
            <a:noFill/>
            <a:miter lim="800000"/>
            <a:headEnd/>
            <a:tailEnd/>
          </a:ln>
        </p:spPr>
        <p:txBody>
          <a:bodyPr wrap="square" lIns="80147" tIns="40074" rIns="80147" bIns="40074">
            <a:spAutoFit/>
          </a:bodyPr>
          <a:lstStyle/>
          <a:p>
            <a:pPr algn="just" defTabSz="912813"/>
            <a:r>
              <a:rPr lang="es-ES_tradnl" sz="2100" dirty="0">
                <a:solidFill>
                  <a:schemeClr val="tx2">
                    <a:lumMod val="75000"/>
                  </a:schemeClr>
                </a:solidFill>
                <a:latin typeface="+mn-lt"/>
              </a:rPr>
              <a:t>		</a:t>
            </a:r>
            <a:r>
              <a:rPr lang="es-ES_tradnl" dirty="0">
                <a:solidFill>
                  <a:schemeClr val="tx2">
                    <a:lumMod val="75000"/>
                  </a:schemeClr>
                </a:solidFill>
                <a:latin typeface="+mn-lt"/>
              </a:rPr>
              <a:t>       En la nomenclatura </a:t>
            </a:r>
            <a:r>
              <a:rPr lang="es-ES_tradnl" dirty="0" err="1">
                <a:solidFill>
                  <a:schemeClr val="tx2">
                    <a:lumMod val="75000"/>
                  </a:schemeClr>
                </a:solidFill>
                <a:latin typeface="+mn-lt"/>
              </a:rPr>
              <a:t>radicálico</a:t>
            </a:r>
            <a:r>
              <a:rPr lang="es-ES_tradnl" dirty="0">
                <a:solidFill>
                  <a:schemeClr val="tx2">
                    <a:lumMod val="75000"/>
                  </a:schemeClr>
                </a:solidFill>
                <a:latin typeface="+mn-lt"/>
              </a:rPr>
              <a:t>-funcional, los cloruros de ácido se nombran como cloruros del grupo acilo correspondiente. Si es preciso usar la nomenclatura por sustitución, se emplea el prefijo </a:t>
            </a:r>
            <a:r>
              <a:rPr lang="es-ES_tradnl" i="1" dirty="0" err="1">
                <a:solidFill>
                  <a:schemeClr val="tx2">
                    <a:lumMod val="75000"/>
                  </a:schemeClr>
                </a:solidFill>
                <a:latin typeface="+mn-lt"/>
              </a:rPr>
              <a:t>cloroformilo</a:t>
            </a:r>
            <a:r>
              <a:rPr lang="es-ES_tradnl" dirty="0">
                <a:solidFill>
                  <a:schemeClr val="tx2">
                    <a:lumMod val="75000"/>
                  </a:schemeClr>
                </a:solidFill>
                <a:latin typeface="+mn-lt"/>
              </a:rPr>
              <a:t>.</a:t>
            </a:r>
            <a:endParaRPr lang="es-ES" dirty="0">
              <a:solidFill>
                <a:schemeClr val="tx2">
                  <a:lumMod val="75000"/>
                </a:schemeClr>
              </a:solidFill>
              <a:latin typeface="+mn-lt"/>
            </a:endParaRPr>
          </a:p>
        </p:txBody>
      </p:sp>
      <p:graphicFrame>
        <p:nvGraphicFramePr>
          <p:cNvPr id="28675" name="Object 49"/>
          <p:cNvGraphicFramePr>
            <a:graphicFrameLocks noChangeAspect="1"/>
          </p:cNvGraphicFramePr>
          <p:nvPr/>
        </p:nvGraphicFramePr>
        <p:xfrm>
          <a:off x="2071688" y="4727575"/>
          <a:ext cx="5110162" cy="1825625"/>
        </p:xfrm>
        <a:graphic>
          <a:graphicData uri="http://schemas.openxmlformats.org/presentationml/2006/ole">
            <p:oleObj spid="_x0000_s28675" name="CS ChemDraw Drawing" r:id="rId5" imgW="4851400" imgH="1638300" progId="">
              <p:embed/>
            </p:oleObj>
          </a:graphicData>
        </a:graphic>
      </p:graphicFrame>
      <p:sp>
        <p:nvSpPr>
          <p:cNvPr id="11" name="Título 10"/>
          <p:cNvSpPr>
            <a:spLocks noGrp="1"/>
          </p:cNvSpPr>
          <p:nvPr>
            <p:ph type="title"/>
          </p:nvPr>
        </p:nvSpPr>
        <p:spPr/>
        <p:txBody>
          <a:bodyPr/>
          <a:lstStyle/>
          <a:p>
            <a:r>
              <a:rPr lang="es-ES_tradnl" dirty="0" smtClean="0"/>
              <a:t>DERIVADOS DE LOS ACIDOS CARBOXÍLICOS</a:t>
            </a:r>
            <a:endParaRPr lang="es-ES_tradnl"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9699" name="Group 23"/>
          <p:cNvGrpSpPr>
            <a:grpSpLocks/>
          </p:cNvGrpSpPr>
          <p:nvPr/>
        </p:nvGrpSpPr>
        <p:grpSpPr bwMode="auto">
          <a:xfrm>
            <a:off x="228600" y="1219200"/>
            <a:ext cx="8458200" cy="1089025"/>
            <a:chOff x="144" y="855"/>
            <a:chExt cx="5328" cy="686"/>
          </a:xfrm>
        </p:grpSpPr>
        <p:sp>
          <p:nvSpPr>
            <p:cNvPr id="29705" name="Rectangle 3"/>
            <p:cNvSpPr>
              <a:spLocks noChangeArrowheads="1"/>
            </p:cNvSpPr>
            <p:nvPr/>
          </p:nvSpPr>
          <p:spPr bwMode="auto">
            <a:xfrm>
              <a:off x="144" y="855"/>
              <a:ext cx="5328" cy="241"/>
            </a:xfrm>
            <a:prstGeom prst="rect">
              <a:avLst/>
            </a:prstGeom>
            <a:noFill/>
            <a:ln w="9525">
              <a:noFill/>
              <a:miter lim="800000"/>
              <a:headEnd/>
              <a:tailEnd/>
            </a:ln>
          </p:spPr>
          <p:txBody>
            <a:bodyPr wrap="square" lIns="104306" tIns="52153" rIns="104306" bIns="52153">
              <a:spAutoFit/>
            </a:bodyPr>
            <a:lstStyle/>
            <a:p>
              <a:pPr algn="just" defTabSz="912813" eaLnBrk="0" hangingPunct="0">
                <a:spcBef>
                  <a:spcPct val="25000"/>
                </a:spcBef>
              </a:pPr>
              <a:r>
                <a:rPr lang="es-ES" dirty="0">
                  <a:solidFill>
                    <a:srgbClr val="17375E"/>
                  </a:solidFill>
                  <a:latin typeface="+mn-lt"/>
                  <a:cs typeface="Times New Roman" pitchFamily="18" charset="0"/>
                </a:rPr>
                <a:t>Los ésteres se denominan como </a:t>
              </a:r>
              <a:r>
                <a:rPr lang="es-ES" dirty="0">
                  <a:solidFill>
                    <a:srgbClr val="FF3300"/>
                  </a:solidFill>
                  <a:latin typeface="+mn-lt"/>
                  <a:cs typeface="Times New Roman" pitchFamily="18" charset="0"/>
                </a:rPr>
                <a:t>alcanoatos de alquilo</a:t>
              </a:r>
              <a:r>
                <a:rPr lang="es-ES" dirty="0">
                  <a:solidFill>
                    <a:srgbClr val="000000"/>
                  </a:solidFill>
                  <a:latin typeface="+mn-lt"/>
                  <a:cs typeface="Times New Roman" pitchFamily="18" charset="0"/>
                </a:rPr>
                <a:t>. </a:t>
              </a:r>
            </a:p>
          </p:txBody>
        </p:sp>
        <p:grpSp>
          <p:nvGrpSpPr>
            <p:cNvPr id="29706" name="Group 13"/>
            <p:cNvGrpSpPr>
              <a:grpSpLocks/>
            </p:cNvGrpSpPr>
            <p:nvPr/>
          </p:nvGrpSpPr>
          <p:grpSpPr bwMode="auto">
            <a:xfrm>
              <a:off x="385" y="1052"/>
              <a:ext cx="3215" cy="489"/>
              <a:chOff x="385" y="1184"/>
              <a:chExt cx="3215" cy="489"/>
            </a:xfrm>
          </p:grpSpPr>
          <p:sp>
            <p:nvSpPr>
              <p:cNvPr id="29707" name="Text Box 10"/>
              <p:cNvSpPr txBox="1">
                <a:spLocks noChangeArrowheads="1"/>
              </p:cNvSpPr>
              <p:nvPr/>
            </p:nvSpPr>
            <p:spPr bwMode="auto">
              <a:xfrm>
                <a:off x="385" y="1418"/>
                <a:ext cx="2903" cy="241"/>
              </a:xfrm>
              <a:prstGeom prst="rect">
                <a:avLst/>
              </a:prstGeom>
              <a:noFill/>
              <a:ln w="19050">
                <a:noFill/>
                <a:miter lim="800000"/>
                <a:headEnd/>
                <a:tailEnd/>
              </a:ln>
            </p:spPr>
            <p:txBody>
              <a:bodyPr lIns="104306" tIns="52153" rIns="104306" bIns="52153">
                <a:spAutoFit/>
              </a:bodyPr>
              <a:lstStyle/>
              <a:p>
                <a:pPr defTabSz="912813">
                  <a:spcBef>
                    <a:spcPct val="50000"/>
                  </a:spcBef>
                </a:pPr>
                <a:r>
                  <a:rPr lang="es-ES" dirty="0">
                    <a:solidFill>
                      <a:srgbClr val="17375E"/>
                    </a:solidFill>
                    <a:latin typeface="+mn-lt"/>
                  </a:rPr>
                  <a:t>hexanoato de metilo </a:t>
                </a:r>
              </a:p>
            </p:txBody>
          </p:sp>
          <p:pic>
            <p:nvPicPr>
              <p:cNvPr id="29708" name="Picture 12" descr="MFCD00009510"/>
              <p:cNvPicPr>
                <a:picLocks noChangeAspect="1" noChangeArrowheads="1"/>
              </p:cNvPicPr>
              <p:nvPr/>
            </p:nvPicPr>
            <p:blipFill>
              <a:blip r:embed="rId4"/>
              <a:srcRect/>
              <a:stretch>
                <a:fillRect/>
              </a:stretch>
            </p:blipFill>
            <p:spPr bwMode="auto">
              <a:xfrm>
                <a:off x="2043" y="1184"/>
                <a:ext cx="1557" cy="489"/>
              </a:xfrm>
              <a:prstGeom prst="rect">
                <a:avLst/>
              </a:prstGeom>
              <a:noFill/>
              <a:ln w="9525">
                <a:noFill/>
                <a:miter lim="800000"/>
                <a:headEnd/>
                <a:tailEnd/>
              </a:ln>
            </p:spPr>
          </p:pic>
        </p:grpSp>
      </p:grpSp>
      <p:grpSp>
        <p:nvGrpSpPr>
          <p:cNvPr id="29700" name="Group 26"/>
          <p:cNvGrpSpPr>
            <a:grpSpLocks/>
          </p:cNvGrpSpPr>
          <p:nvPr/>
        </p:nvGrpSpPr>
        <p:grpSpPr bwMode="auto">
          <a:xfrm>
            <a:off x="1000125" y="2906713"/>
            <a:ext cx="7616825" cy="1554162"/>
            <a:chOff x="919" y="2381"/>
            <a:chExt cx="5611" cy="1079"/>
          </a:xfrm>
        </p:grpSpPr>
        <p:pic>
          <p:nvPicPr>
            <p:cNvPr id="29703" name="Picture 15" descr="L172324"/>
            <p:cNvPicPr>
              <a:picLocks noChangeAspect="1" noChangeArrowheads="1"/>
            </p:cNvPicPr>
            <p:nvPr/>
          </p:nvPicPr>
          <p:blipFill>
            <a:blip r:embed="rId5"/>
            <a:srcRect/>
            <a:stretch>
              <a:fillRect/>
            </a:stretch>
          </p:blipFill>
          <p:spPr bwMode="auto">
            <a:xfrm>
              <a:off x="4004" y="2381"/>
              <a:ext cx="2526" cy="1079"/>
            </a:xfrm>
            <a:prstGeom prst="rect">
              <a:avLst/>
            </a:prstGeom>
            <a:noFill/>
            <a:ln w="9525">
              <a:noFill/>
              <a:miter lim="800000"/>
              <a:headEnd/>
              <a:tailEnd/>
            </a:ln>
          </p:spPr>
        </p:pic>
        <p:sp>
          <p:nvSpPr>
            <p:cNvPr id="29704" name="Rectangle 16"/>
            <p:cNvSpPr>
              <a:spLocks noChangeArrowheads="1"/>
            </p:cNvSpPr>
            <p:nvPr/>
          </p:nvSpPr>
          <p:spPr bwMode="auto">
            <a:xfrm>
              <a:off x="919" y="2625"/>
              <a:ext cx="2903" cy="458"/>
            </a:xfrm>
            <a:prstGeom prst="rect">
              <a:avLst/>
            </a:prstGeom>
            <a:noFill/>
            <a:ln w="19050">
              <a:noFill/>
              <a:miter lim="800000"/>
              <a:headEnd/>
              <a:tailEnd/>
            </a:ln>
          </p:spPr>
          <p:txBody>
            <a:bodyPr lIns="104306" tIns="52153" rIns="104306" bIns="52153" anchor="ctr">
              <a:spAutoFit/>
            </a:bodyPr>
            <a:lstStyle/>
            <a:p>
              <a:pPr defTabSz="912813"/>
              <a:r>
                <a:rPr lang="fr-FR" dirty="0">
                  <a:solidFill>
                    <a:srgbClr val="17375E"/>
                  </a:solidFill>
                  <a:latin typeface="+mn-lt"/>
                </a:rPr>
                <a:t>2-metilobenzoato </a:t>
              </a:r>
            </a:p>
            <a:p>
              <a:pPr defTabSz="912813"/>
              <a:r>
                <a:rPr lang="fr-FR" dirty="0">
                  <a:solidFill>
                    <a:srgbClr val="17375E"/>
                  </a:solidFill>
                  <a:latin typeface="+mn-lt"/>
                </a:rPr>
                <a:t>de 4-(propoxicarbonílo)fenilo</a:t>
              </a:r>
            </a:p>
          </p:txBody>
        </p:sp>
      </p:grpSp>
      <p:sp>
        <p:nvSpPr>
          <p:cNvPr id="29701" name="Text Box 22"/>
          <p:cNvSpPr txBox="1">
            <a:spLocks noChangeArrowheads="1"/>
          </p:cNvSpPr>
          <p:nvPr/>
        </p:nvSpPr>
        <p:spPr bwMode="auto">
          <a:xfrm>
            <a:off x="152400" y="2438400"/>
            <a:ext cx="8404225" cy="368300"/>
          </a:xfrm>
          <a:prstGeom prst="rect">
            <a:avLst/>
          </a:prstGeom>
          <a:noFill/>
          <a:ln w="19050">
            <a:noFill/>
            <a:miter lim="800000"/>
            <a:headEnd/>
            <a:tailEnd/>
          </a:ln>
        </p:spPr>
        <p:txBody>
          <a:bodyPr lIns="91424" tIns="45712" rIns="91424" bIns="45712">
            <a:spAutoFit/>
          </a:bodyPr>
          <a:lstStyle/>
          <a:p>
            <a:pPr algn="just" defTabSz="912813" eaLnBrk="0" hangingPunct="0">
              <a:spcBef>
                <a:spcPct val="50000"/>
              </a:spcBef>
            </a:pPr>
            <a:r>
              <a:rPr lang="es-ES" dirty="0">
                <a:solidFill>
                  <a:srgbClr val="17375E"/>
                </a:solidFill>
                <a:latin typeface="+mn-lt"/>
              </a:rPr>
              <a:t>Como prefijo se utiliza </a:t>
            </a:r>
            <a:r>
              <a:rPr lang="es-ES" i="1" dirty="0">
                <a:solidFill>
                  <a:srgbClr val="FF0000"/>
                </a:solidFill>
                <a:latin typeface="+mn-lt"/>
              </a:rPr>
              <a:t>R-oxicarbonilo</a:t>
            </a:r>
            <a:r>
              <a:rPr lang="es-ES" dirty="0">
                <a:solidFill>
                  <a:srgbClr val="FF0000"/>
                </a:solidFill>
                <a:latin typeface="+mn-lt"/>
              </a:rPr>
              <a:t> </a:t>
            </a:r>
            <a:r>
              <a:rPr lang="es-ES" dirty="0">
                <a:solidFill>
                  <a:srgbClr val="17375E"/>
                </a:solidFill>
                <a:latin typeface="+mn-lt"/>
              </a:rPr>
              <a:t>para el radical R-OCO-</a:t>
            </a:r>
          </a:p>
        </p:txBody>
      </p:sp>
      <p:sp>
        <p:nvSpPr>
          <p:cNvPr id="29702" name="Text Box 27"/>
          <p:cNvSpPr txBox="1">
            <a:spLocks noChangeArrowheads="1"/>
          </p:cNvSpPr>
          <p:nvPr/>
        </p:nvSpPr>
        <p:spPr bwMode="auto">
          <a:xfrm>
            <a:off x="152400" y="990600"/>
            <a:ext cx="2647950" cy="357187"/>
          </a:xfrm>
          <a:prstGeom prst="rect">
            <a:avLst/>
          </a:prstGeom>
          <a:noFill/>
          <a:ln w="19050">
            <a:noFill/>
            <a:miter lim="800000"/>
            <a:headEnd/>
            <a:tailEnd/>
          </a:ln>
        </p:spPr>
        <p:txBody>
          <a:bodyPr lIns="80147" tIns="40074" rIns="80147" bIns="40074">
            <a:spAutoFit/>
          </a:bodyPr>
          <a:lstStyle/>
          <a:p>
            <a:pPr defTabSz="912813"/>
            <a:r>
              <a:rPr lang="es-ES_tradnl" i="1" dirty="0">
                <a:solidFill>
                  <a:schemeClr val="accent2"/>
                </a:solidFill>
                <a:latin typeface="+mn-lt"/>
              </a:rPr>
              <a:t>Ésteres</a:t>
            </a:r>
            <a:r>
              <a:rPr lang="es-ES_tradnl" i="1" dirty="0">
                <a:latin typeface="+mn-lt"/>
              </a:rPr>
              <a:t>:</a:t>
            </a:r>
            <a:endParaRPr lang="es-ES" i="1" dirty="0">
              <a:latin typeface="+mn-lt"/>
            </a:endParaRPr>
          </a:p>
        </p:txBody>
      </p:sp>
      <p:graphicFrame>
        <p:nvGraphicFramePr>
          <p:cNvPr id="29698" name="Object 28"/>
          <p:cNvGraphicFramePr>
            <a:graphicFrameLocks noChangeAspect="1"/>
          </p:cNvGraphicFramePr>
          <p:nvPr/>
        </p:nvGraphicFramePr>
        <p:xfrm>
          <a:off x="2170113" y="4408488"/>
          <a:ext cx="4311650" cy="1987550"/>
        </p:xfrm>
        <a:graphic>
          <a:graphicData uri="http://schemas.openxmlformats.org/presentationml/2006/ole">
            <p:oleObj spid="_x0000_s29698" name="CS ChemDraw Drawing" r:id="rId6" imgW="3429000" imgH="1498600" progId="">
              <p:embed/>
            </p:oleObj>
          </a:graphicData>
        </a:graphic>
      </p:graphicFrame>
      <p:sp>
        <p:nvSpPr>
          <p:cNvPr id="14" name="Título 10"/>
          <p:cNvSpPr>
            <a:spLocks noGrp="1"/>
          </p:cNvSpPr>
          <p:nvPr>
            <p:ph type="title"/>
          </p:nvPr>
        </p:nvSpPr>
        <p:spPr>
          <a:xfrm>
            <a:off x="214313" y="300038"/>
            <a:ext cx="8699500" cy="485775"/>
          </a:xfrm>
        </p:spPr>
        <p:txBody>
          <a:bodyPr/>
          <a:lstStyle/>
          <a:p>
            <a:r>
              <a:rPr lang="es-ES_tradnl" dirty="0" smtClean="0"/>
              <a:t>DERIVADOS DE LOS ACIDOS CARBOXÍLICOS</a:t>
            </a:r>
            <a:endParaRPr lang="es-ES_trad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98975" y="1497013"/>
            <a:ext cx="4283075" cy="2151062"/>
            <a:chOff x="2940" y="1056"/>
            <a:chExt cx="2628" cy="1248"/>
          </a:xfrm>
        </p:grpSpPr>
        <p:sp>
          <p:nvSpPr>
            <p:cNvPr id="116739" name="Oval 3"/>
            <p:cNvSpPr>
              <a:spLocks noChangeArrowheads="1"/>
            </p:cNvSpPr>
            <p:nvPr/>
          </p:nvSpPr>
          <p:spPr bwMode="auto">
            <a:xfrm>
              <a:off x="2976" y="1440"/>
              <a:ext cx="2592" cy="864"/>
            </a:xfrm>
            <a:prstGeom prst="ellipse">
              <a:avLst/>
            </a:prstGeom>
            <a:solidFill>
              <a:srgbClr val="FFFFCC"/>
            </a:solidFill>
            <a:ln w="9525">
              <a:noFill/>
              <a:round/>
              <a:headEnd/>
              <a:tailEnd/>
            </a:ln>
            <a:effectLst>
              <a:prstShdw prst="shdw17" dist="17961" dir="2700000">
                <a:srgbClr val="FFFFCC">
                  <a:gamma/>
                  <a:shade val="60000"/>
                  <a:invGamma/>
                </a:srgbClr>
              </a:prstShdw>
            </a:effectLst>
          </p:spPr>
          <p:txBody>
            <a:bodyPr wrap="none" anchor="ctr"/>
            <a:lstStyle/>
            <a:p>
              <a:pPr algn="ctr" eaLnBrk="0" hangingPunct="0">
                <a:lnSpc>
                  <a:spcPct val="125000"/>
                </a:lnSpc>
                <a:defRPr/>
              </a:pPr>
              <a:r>
                <a:rPr lang="es-ES_tradnl" sz="2000" b="1" dirty="0">
                  <a:solidFill>
                    <a:srgbClr val="00CC00"/>
                  </a:solidFill>
                  <a:effectLst>
                    <a:outerShdw blurRad="38100" dist="38100" dir="2700000" algn="tl">
                      <a:srgbClr val="000000"/>
                    </a:outerShdw>
                  </a:effectLst>
                  <a:latin typeface="Arial" pitchFamily="34" charset="0"/>
                  <a:cs typeface="Arial" pitchFamily="34" charset="0"/>
                </a:rPr>
                <a:t>-OH</a:t>
              </a:r>
            </a:p>
            <a:p>
              <a:pPr algn="ctr" eaLnBrk="0" hangingPunct="0">
                <a:lnSpc>
                  <a:spcPct val="125000"/>
                </a:lnSpc>
                <a:defRPr/>
              </a:pPr>
              <a:r>
                <a:rPr lang="es-ES_tradnl" sz="2000" b="1" dirty="0">
                  <a:solidFill>
                    <a:srgbClr val="00CC00"/>
                  </a:solidFill>
                  <a:effectLst>
                    <a:outerShdw blurRad="38100" dist="38100" dir="2700000" algn="tl">
                      <a:srgbClr val="000000"/>
                    </a:outerShdw>
                  </a:effectLst>
                  <a:latin typeface="Arial" pitchFamily="34" charset="0"/>
                  <a:cs typeface="Arial" pitchFamily="34" charset="0"/>
                </a:rPr>
                <a:t>GRUPO FUNCIONAL ALCOHOL</a:t>
              </a:r>
            </a:p>
            <a:p>
              <a:pPr algn="ctr" eaLnBrk="0" hangingPunct="0">
                <a:defRPr/>
              </a:pPr>
              <a:endParaRPr lang="es-ES_tradnl" sz="2000" b="1" dirty="0">
                <a:solidFill>
                  <a:srgbClr val="00CC00"/>
                </a:solidFill>
                <a:effectLst>
                  <a:outerShdw blurRad="38100" dist="38100" dir="2700000" algn="tl">
                    <a:srgbClr val="000000"/>
                  </a:outerShdw>
                </a:effectLst>
                <a:latin typeface="Arial" pitchFamily="34" charset="0"/>
                <a:cs typeface="Arial" pitchFamily="34" charset="0"/>
              </a:endParaRPr>
            </a:p>
          </p:txBody>
        </p:sp>
        <p:sp>
          <p:nvSpPr>
            <p:cNvPr id="52243" name="AutoShape 4"/>
            <p:cNvSpPr>
              <a:spLocks noChangeArrowheads="1"/>
            </p:cNvSpPr>
            <p:nvPr/>
          </p:nvSpPr>
          <p:spPr bwMode="auto">
            <a:xfrm rot="-3437619">
              <a:off x="3264" y="732"/>
              <a:ext cx="480" cy="1127"/>
            </a:xfrm>
            <a:prstGeom prst="downArrow">
              <a:avLst>
                <a:gd name="adj1" fmla="val 50000"/>
                <a:gd name="adj2" fmla="val 58698"/>
              </a:avLst>
            </a:prstGeom>
            <a:solidFill>
              <a:srgbClr val="0099CC"/>
            </a:solidFill>
            <a:ln w="9525">
              <a:noFill/>
              <a:miter lim="800000"/>
              <a:headEnd/>
              <a:tailEnd/>
            </a:ln>
            <a:effectLst>
              <a:prstShdw prst="shdw17" dist="17961" dir="2700000">
                <a:srgbClr val="005C7A"/>
              </a:prstShdw>
            </a:effectLst>
          </p:spPr>
          <p:txBody>
            <a:bodyPr wrap="none" anchor="ctr"/>
            <a:lstStyle/>
            <a:p>
              <a:endParaRPr lang="es-ES"/>
            </a:p>
          </p:txBody>
        </p:sp>
      </p:grpSp>
      <p:grpSp>
        <p:nvGrpSpPr>
          <p:cNvPr id="3" name="Group 5"/>
          <p:cNvGrpSpPr>
            <a:grpSpLocks/>
          </p:cNvGrpSpPr>
          <p:nvPr/>
        </p:nvGrpSpPr>
        <p:grpSpPr bwMode="auto">
          <a:xfrm>
            <a:off x="4667250" y="3087688"/>
            <a:ext cx="4225925" cy="3259137"/>
            <a:chOff x="3042" y="2208"/>
            <a:chExt cx="2592" cy="1890"/>
          </a:xfrm>
        </p:grpSpPr>
        <p:sp>
          <p:nvSpPr>
            <p:cNvPr id="52239" name="AutoShape 6"/>
            <p:cNvSpPr>
              <a:spLocks noChangeArrowheads="1"/>
            </p:cNvSpPr>
            <p:nvPr/>
          </p:nvSpPr>
          <p:spPr bwMode="auto">
            <a:xfrm>
              <a:off x="4080" y="2208"/>
              <a:ext cx="432" cy="624"/>
            </a:xfrm>
            <a:prstGeom prst="upArrow">
              <a:avLst>
                <a:gd name="adj1" fmla="val 50000"/>
                <a:gd name="adj2" fmla="val 36111"/>
              </a:avLst>
            </a:prstGeom>
            <a:solidFill>
              <a:srgbClr val="0099CC"/>
            </a:solidFill>
            <a:ln w="9525">
              <a:noFill/>
              <a:miter lim="800000"/>
              <a:headEnd/>
              <a:tailEnd/>
            </a:ln>
            <a:effectLst>
              <a:prstShdw prst="shdw17" dist="17961" dir="2700000">
                <a:srgbClr val="005C7A"/>
              </a:prstShdw>
            </a:effectLst>
          </p:spPr>
          <p:txBody>
            <a:bodyPr wrap="none" anchor="ctr"/>
            <a:lstStyle/>
            <a:p>
              <a:endParaRPr lang="es-ES"/>
            </a:p>
          </p:txBody>
        </p:sp>
        <p:sp>
          <p:nvSpPr>
            <p:cNvPr id="52240" name="Oval 7"/>
            <p:cNvSpPr>
              <a:spLocks noChangeArrowheads="1"/>
            </p:cNvSpPr>
            <p:nvPr/>
          </p:nvSpPr>
          <p:spPr bwMode="auto">
            <a:xfrm>
              <a:off x="3042" y="2706"/>
              <a:ext cx="2592" cy="1392"/>
            </a:xfrm>
            <a:prstGeom prst="ellipse">
              <a:avLst/>
            </a:prstGeom>
            <a:solidFill>
              <a:srgbClr val="FFFFCC"/>
            </a:solidFill>
            <a:ln w="9525">
              <a:noFill/>
              <a:round/>
              <a:headEnd/>
              <a:tailEnd/>
            </a:ln>
            <a:effectLst>
              <a:prstShdw prst="shdw17" dist="17961" dir="2700000">
                <a:srgbClr val="99997A"/>
              </a:prstShdw>
            </a:effectLst>
          </p:spPr>
          <p:txBody>
            <a:bodyPr wrap="none" anchor="ctr"/>
            <a:lstStyle/>
            <a:p>
              <a:endParaRPr lang="es-ES"/>
            </a:p>
          </p:txBody>
        </p:sp>
        <p:sp>
          <p:nvSpPr>
            <p:cNvPr id="116744" name="Rectangle 8"/>
            <p:cNvSpPr>
              <a:spLocks noChangeArrowheads="1"/>
            </p:cNvSpPr>
            <p:nvPr/>
          </p:nvSpPr>
          <p:spPr bwMode="auto">
            <a:xfrm>
              <a:off x="3120" y="2784"/>
              <a:ext cx="2499" cy="1200"/>
            </a:xfrm>
            <a:prstGeom prst="rect">
              <a:avLst/>
            </a:prstGeom>
            <a:noFill/>
            <a:ln w="9525">
              <a:noFill/>
              <a:miter lim="800000"/>
              <a:headEnd/>
              <a:tailEnd/>
            </a:ln>
            <a:effectLst/>
          </p:spPr>
          <p:txBody>
            <a:bodyPr/>
            <a:lstStyle/>
            <a:p>
              <a:pPr algn="ctr">
                <a:lnSpc>
                  <a:spcPct val="125000"/>
                </a:lnSpc>
                <a:spcBef>
                  <a:spcPct val="20000"/>
                </a:spcBef>
                <a:defRPr/>
              </a:pPr>
              <a:r>
                <a:rPr lang="es-ES_tradnl" sz="2000" b="1" dirty="0">
                  <a:solidFill>
                    <a:srgbClr val="00CC00"/>
                  </a:solidFill>
                  <a:effectLst>
                    <a:outerShdw blurRad="38100" dist="38100" dir="2700000" algn="tl">
                      <a:srgbClr val="C0C0C0"/>
                    </a:outerShdw>
                  </a:effectLst>
                  <a:latin typeface="Comic Sans MS" pitchFamily="66" charset="0"/>
                  <a:cs typeface="Arial" pitchFamily="34" charset="0"/>
                </a:rPr>
                <a:t>Grupo funcional</a:t>
              </a:r>
              <a:r>
                <a:rPr lang="es-ES_tradnl" sz="2000" dirty="0">
                  <a:solidFill>
                    <a:srgbClr val="00CC00"/>
                  </a:solidFill>
                  <a:effectLst>
                    <a:outerShdw blurRad="38100" dist="38100" dir="2700000" algn="tl">
                      <a:srgbClr val="C0C0C0"/>
                    </a:outerShdw>
                  </a:effectLst>
                  <a:latin typeface="Comic Sans MS" pitchFamily="66" charset="0"/>
                  <a:cs typeface="Arial" pitchFamily="34" charset="0"/>
                </a:rPr>
                <a:t>:</a:t>
              </a:r>
              <a:r>
                <a:rPr lang="es-ES_tradnl" sz="2000" dirty="0">
                  <a:latin typeface="Comic Sans MS" pitchFamily="66" charset="0"/>
                  <a:cs typeface="Arial" pitchFamily="34" charset="0"/>
                </a:rPr>
                <a:t> </a:t>
              </a:r>
            </a:p>
            <a:p>
              <a:pPr algn="ctr">
                <a:lnSpc>
                  <a:spcPct val="115000"/>
                </a:lnSpc>
                <a:spcBef>
                  <a:spcPct val="20000"/>
                </a:spcBef>
                <a:defRPr/>
              </a:pPr>
              <a:r>
                <a:rPr lang="es-ES_tradnl" sz="2000" dirty="0" smtClean="0">
                  <a:solidFill>
                    <a:srgbClr val="008080"/>
                  </a:solidFill>
                  <a:effectLst>
                    <a:outerShdw blurRad="38100" dist="38100" dir="2700000" algn="tl">
                      <a:srgbClr val="C0C0C0"/>
                    </a:outerShdw>
                  </a:effectLst>
                  <a:latin typeface="Comic Sans MS" pitchFamily="66" charset="0"/>
                  <a:cs typeface="Arial" pitchFamily="34" charset="0"/>
                </a:rPr>
                <a:t>Átomo </a:t>
              </a:r>
              <a:r>
                <a:rPr lang="es-ES_tradnl" sz="2000" dirty="0">
                  <a:solidFill>
                    <a:srgbClr val="008080"/>
                  </a:solidFill>
                  <a:effectLst>
                    <a:outerShdw blurRad="38100" dist="38100" dir="2700000" algn="tl">
                      <a:srgbClr val="C0C0C0"/>
                    </a:outerShdw>
                  </a:effectLst>
                  <a:latin typeface="Comic Sans MS" pitchFamily="66" charset="0"/>
                  <a:cs typeface="Arial" pitchFamily="34" charset="0"/>
                </a:rPr>
                <a:t>o grupo de átomos responsables de la reactividad química y de las propiedades</a:t>
              </a:r>
              <a:endParaRPr lang="es-ES_tradnl" sz="2000" dirty="0">
                <a:solidFill>
                  <a:srgbClr val="008080"/>
                </a:solidFill>
                <a:effectLst>
                  <a:outerShdw blurRad="38100" dist="38100" dir="2700000" algn="tl">
                    <a:srgbClr val="C0C0C0"/>
                  </a:outerShdw>
                </a:effectLst>
                <a:latin typeface="Arial" pitchFamily="34" charset="0"/>
                <a:cs typeface="Arial" pitchFamily="34" charset="0"/>
              </a:endParaRPr>
            </a:p>
          </p:txBody>
        </p:sp>
      </p:grpSp>
      <p:grpSp>
        <p:nvGrpSpPr>
          <p:cNvPr id="4" name="Group 9"/>
          <p:cNvGrpSpPr>
            <a:grpSpLocks/>
          </p:cNvGrpSpPr>
          <p:nvPr/>
        </p:nvGrpSpPr>
        <p:grpSpPr bwMode="auto">
          <a:xfrm>
            <a:off x="468313" y="1593850"/>
            <a:ext cx="3443287" cy="2054225"/>
            <a:chOff x="336" y="1104"/>
            <a:chExt cx="2112" cy="1191"/>
          </a:xfrm>
        </p:grpSpPr>
        <p:grpSp>
          <p:nvGrpSpPr>
            <p:cNvPr id="52235" name="Group 10"/>
            <p:cNvGrpSpPr>
              <a:grpSpLocks/>
            </p:cNvGrpSpPr>
            <p:nvPr/>
          </p:nvGrpSpPr>
          <p:grpSpPr bwMode="auto">
            <a:xfrm>
              <a:off x="336" y="1431"/>
              <a:ext cx="1488" cy="864"/>
              <a:chOff x="336" y="1431"/>
              <a:chExt cx="1488" cy="864"/>
            </a:xfrm>
          </p:grpSpPr>
          <p:sp>
            <p:nvSpPr>
              <p:cNvPr id="116747" name="Oval 11"/>
              <p:cNvSpPr>
                <a:spLocks noChangeArrowheads="1"/>
              </p:cNvSpPr>
              <p:nvPr/>
            </p:nvSpPr>
            <p:spPr bwMode="auto">
              <a:xfrm>
                <a:off x="336" y="1431"/>
                <a:ext cx="1488" cy="864"/>
              </a:xfrm>
              <a:prstGeom prst="ellipse">
                <a:avLst/>
              </a:prstGeom>
              <a:solidFill>
                <a:srgbClr val="FFFFCC"/>
              </a:solidFill>
              <a:ln w="9525">
                <a:noFill/>
                <a:round/>
                <a:headEnd/>
                <a:tailEnd/>
              </a:ln>
              <a:effectLst>
                <a:prstShdw prst="shdw17" dist="17961" dir="2700000">
                  <a:srgbClr val="FFFFCC">
                    <a:gamma/>
                    <a:shade val="60000"/>
                    <a:invGamma/>
                  </a:srgbClr>
                </a:prstShdw>
              </a:effectLst>
            </p:spPr>
            <p:txBody>
              <a:bodyPr wrap="none" anchor="ctr"/>
              <a:lstStyle/>
              <a:p>
                <a:pPr algn="ctr" eaLnBrk="0" hangingPunct="0">
                  <a:lnSpc>
                    <a:spcPct val="125000"/>
                  </a:lnSpc>
                  <a:defRPr/>
                </a:pPr>
                <a:endParaRPr lang="es-ES" sz="2000" b="1" dirty="0">
                  <a:solidFill>
                    <a:srgbClr val="33CC33"/>
                  </a:solidFill>
                  <a:effectLst>
                    <a:outerShdw blurRad="38100" dist="38100" dir="2700000" algn="tl">
                      <a:srgbClr val="000000"/>
                    </a:outerShdw>
                  </a:effectLst>
                  <a:latin typeface="Arial" pitchFamily="34" charset="0"/>
                  <a:cs typeface="Arial" pitchFamily="34" charset="0"/>
                </a:endParaRPr>
              </a:p>
            </p:txBody>
          </p:sp>
          <p:sp>
            <p:nvSpPr>
              <p:cNvPr id="116748" name="Text Box 12"/>
              <p:cNvSpPr txBox="1">
                <a:spLocks noChangeArrowheads="1"/>
              </p:cNvSpPr>
              <p:nvPr/>
            </p:nvSpPr>
            <p:spPr bwMode="auto">
              <a:xfrm>
                <a:off x="402" y="1575"/>
                <a:ext cx="1324" cy="500"/>
              </a:xfrm>
              <a:prstGeom prst="rect">
                <a:avLst/>
              </a:prstGeom>
              <a:noFill/>
              <a:ln w="9525">
                <a:noFill/>
                <a:miter lim="800000"/>
                <a:headEnd/>
                <a:tailEnd/>
              </a:ln>
              <a:effectLst/>
            </p:spPr>
            <p:txBody>
              <a:bodyPr wrap="none">
                <a:spAutoFit/>
              </a:bodyPr>
              <a:lstStyle/>
              <a:p>
                <a:pPr algn="ctr" eaLnBrk="0" hangingPunct="0">
                  <a:lnSpc>
                    <a:spcPct val="125000"/>
                  </a:lnSpc>
                  <a:defRPr/>
                </a:pPr>
                <a:r>
                  <a:rPr lang="es-ES_tradnl" sz="2000" b="1" dirty="0">
                    <a:solidFill>
                      <a:srgbClr val="FF3300"/>
                    </a:solidFill>
                    <a:effectLst>
                      <a:outerShdw blurRad="38100" dist="38100" dir="2700000" algn="tl">
                        <a:srgbClr val="C0C0C0"/>
                      </a:outerShdw>
                    </a:effectLst>
                    <a:latin typeface="Arial" pitchFamily="34" charset="0"/>
                    <a:cs typeface="Arial" pitchFamily="34" charset="0"/>
                  </a:rPr>
                  <a:t>CH</a:t>
                </a:r>
                <a:r>
                  <a:rPr lang="es-ES_tradnl" sz="2000" b="1" baseline="-25000" dirty="0">
                    <a:solidFill>
                      <a:srgbClr val="FF3300"/>
                    </a:solidFill>
                    <a:effectLst>
                      <a:outerShdw blurRad="38100" dist="38100" dir="2700000" algn="tl">
                        <a:srgbClr val="C0C0C0"/>
                      </a:outerShdw>
                    </a:effectLst>
                    <a:latin typeface="Arial" pitchFamily="34" charset="0"/>
                    <a:cs typeface="Arial" pitchFamily="34" charset="0"/>
                  </a:rPr>
                  <a:t>3</a:t>
                </a:r>
                <a:r>
                  <a:rPr lang="es-ES_tradnl" sz="2000" b="1" dirty="0">
                    <a:solidFill>
                      <a:srgbClr val="FF3300"/>
                    </a:solidFill>
                    <a:effectLst>
                      <a:outerShdw blurRad="38100" dist="38100" dir="2700000" algn="tl">
                        <a:srgbClr val="C0C0C0"/>
                      </a:outerShdw>
                    </a:effectLst>
                    <a:latin typeface="Arial" pitchFamily="34" charset="0"/>
                    <a:cs typeface="Arial" pitchFamily="34" charset="0"/>
                  </a:rPr>
                  <a:t>-CH</a:t>
                </a:r>
                <a:r>
                  <a:rPr lang="es-ES_tradnl" sz="2000" b="1" baseline="-25000" dirty="0">
                    <a:solidFill>
                      <a:srgbClr val="FF3300"/>
                    </a:solidFill>
                    <a:effectLst>
                      <a:outerShdw blurRad="38100" dist="38100" dir="2700000" algn="tl">
                        <a:srgbClr val="C0C0C0"/>
                      </a:outerShdw>
                    </a:effectLst>
                    <a:latin typeface="Arial" pitchFamily="34" charset="0"/>
                    <a:cs typeface="Arial" pitchFamily="34" charset="0"/>
                  </a:rPr>
                  <a:t>2</a:t>
                </a:r>
                <a:r>
                  <a:rPr lang="es-ES_tradnl" sz="2000" b="1" dirty="0">
                    <a:solidFill>
                      <a:srgbClr val="FF3300"/>
                    </a:solidFill>
                    <a:effectLst>
                      <a:outerShdw blurRad="38100" dist="38100" dir="2700000" algn="tl">
                        <a:srgbClr val="C0C0C0"/>
                      </a:outerShdw>
                    </a:effectLst>
                    <a:latin typeface="Arial" pitchFamily="34" charset="0"/>
                    <a:cs typeface="Arial" pitchFamily="34" charset="0"/>
                  </a:rPr>
                  <a:t>-</a:t>
                </a:r>
                <a:endParaRPr lang="es-ES_tradnl" sz="2000" b="1" dirty="0">
                  <a:solidFill>
                    <a:srgbClr val="00CC00"/>
                  </a:solidFill>
                  <a:effectLst>
                    <a:outerShdw blurRad="38100" dist="38100" dir="2700000" algn="tl">
                      <a:srgbClr val="C0C0C0"/>
                    </a:outerShdw>
                  </a:effectLst>
                  <a:latin typeface="Arial" pitchFamily="34" charset="0"/>
                  <a:cs typeface="Arial" pitchFamily="34" charset="0"/>
                </a:endParaRPr>
              </a:p>
              <a:p>
                <a:pPr algn="ctr" eaLnBrk="0" hangingPunct="0">
                  <a:lnSpc>
                    <a:spcPct val="125000"/>
                  </a:lnSpc>
                  <a:defRPr/>
                </a:pPr>
                <a:r>
                  <a:rPr lang="es-ES_tradnl" sz="2000" b="1" dirty="0">
                    <a:solidFill>
                      <a:srgbClr val="FF3300"/>
                    </a:solidFill>
                    <a:effectLst>
                      <a:outerShdw blurRad="38100" dist="38100" dir="2700000" algn="tl">
                        <a:srgbClr val="C0C0C0"/>
                      </a:outerShdw>
                    </a:effectLst>
                    <a:latin typeface="Arial" pitchFamily="34" charset="0"/>
                    <a:cs typeface="Arial" pitchFamily="34" charset="0"/>
                  </a:rPr>
                  <a:t>RADICAL ETILO</a:t>
                </a:r>
                <a:endParaRPr lang="es-ES_tradnl" sz="2000" b="1" dirty="0">
                  <a:latin typeface="Times New Roman" pitchFamily="18" charset="0"/>
                  <a:cs typeface="Arial" pitchFamily="34" charset="0"/>
                </a:endParaRPr>
              </a:p>
            </p:txBody>
          </p:sp>
        </p:grpSp>
        <p:sp>
          <p:nvSpPr>
            <p:cNvPr id="52236" name="AutoShape 13"/>
            <p:cNvSpPr>
              <a:spLocks noChangeArrowheads="1"/>
            </p:cNvSpPr>
            <p:nvPr/>
          </p:nvSpPr>
          <p:spPr bwMode="auto">
            <a:xfrm rot="3441074">
              <a:off x="1632" y="768"/>
              <a:ext cx="480" cy="1152"/>
            </a:xfrm>
            <a:prstGeom prst="downArrow">
              <a:avLst>
                <a:gd name="adj1" fmla="val 50000"/>
                <a:gd name="adj2" fmla="val 60000"/>
              </a:avLst>
            </a:prstGeom>
            <a:solidFill>
              <a:srgbClr val="0099CC"/>
            </a:solidFill>
            <a:ln w="9525">
              <a:noFill/>
              <a:miter lim="800000"/>
              <a:headEnd/>
              <a:tailEnd/>
            </a:ln>
            <a:effectLst>
              <a:prstShdw prst="shdw17" dist="17961" dir="2700000">
                <a:srgbClr val="005C7A"/>
              </a:prstShdw>
            </a:effectLst>
          </p:spPr>
          <p:txBody>
            <a:bodyPr wrap="none" anchor="ctr"/>
            <a:lstStyle/>
            <a:p>
              <a:endParaRPr lang="es-ES"/>
            </a:p>
          </p:txBody>
        </p:sp>
      </p:grpSp>
      <p:sp>
        <p:nvSpPr>
          <p:cNvPr id="116750" name="Oval 14"/>
          <p:cNvSpPr>
            <a:spLocks noChangeArrowheads="1"/>
          </p:cNvSpPr>
          <p:nvPr/>
        </p:nvSpPr>
        <p:spPr bwMode="auto">
          <a:xfrm>
            <a:off x="2994025" y="214313"/>
            <a:ext cx="2738438" cy="1738312"/>
          </a:xfrm>
          <a:prstGeom prst="ellipse">
            <a:avLst/>
          </a:prstGeom>
          <a:solidFill>
            <a:srgbClr val="FFFFCC"/>
          </a:solidFill>
          <a:ln w="9525">
            <a:noFill/>
            <a:round/>
            <a:headEnd/>
            <a:tailEnd/>
          </a:ln>
          <a:effectLst>
            <a:prstShdw prst="shdw17" dist="17961" dir="2700000">
              <a:srgbClr val="FFFFCC">
                <a:gamma/>
                <a:shade val="60000"/>
                <a:invGamma/>
              </a:srgbClr>
            </a:prstShdw>
          </a:effectLst>
        </p:spPr>
        <p:txBody>
          <a:bodyPr wrap="none" lIns="91424" tIns="45712" rIns="91424" bIns="45712" anchor="ctr"/>
          <a:lstStyle/>
          <a:p>
            <a:pPr algn="ctr" eaLnBrk="0" hangingPunct="0">
              <a:lnSpc>
                <a:spcPct val="125000"/>
              </a:lnSpc>
              <a:defRPr/>
            </a:pPr>
            <a:r>
              <a:rPr lang="es-ES_tradnl" b="1" dirty="0">
                <a:solidFill>
                  <a:srgbClr val="FF3300"/>
                </a:solidFill>
                <a:effectLst>
                  <a:outerShdw blurRad="38100" dist="38100" dir="2700000" algn="tl">
                    <a:srgbClr val="000000"/>
                  </a:outerShdw>
                </a:effectLst>
                <a:latin typeface="Arial" pitchFamily="34" charset="0"/>
                <a:cs typeface="Arial" pitchFamily="34" charset="0"/>
              </a:rPr>
              <a:t>CH</a:t>
            </a:r>
            <a:r>
              <a:rPr lang="es-ES_tradnl" b="1" baseline="-25000" dirty="0">
                <a:solidFill>
                  <a:srgbClr val="FF3300"/>
                </a:solidFill>
                <a:effectLst>
                  <a:outerShdw blurRad="38100" dist="38100" dir="2700000" algn="tl">
                    <a:srgbClr val="000000"/>
                  </a:outerShdw>
                </a:effectLst>
                <a:latin typeface="Arial" pitchFamily="34" charset="0"/>
                <a:cs typeface="Arial" pitchFamily="34" charset="0"/>
              </a:rPr>
              <a:t>3</a:t>
            </a:r>
            <a:r>
              <a:rPr lang="es-ES_tradnl" b="1" dirty="0">
                <a:solidFill>
                  <a:srgbClr val="FF3300"/>
                </a:solidFill>
                <a:effectLst>
                  <a:outerShdw blurRad="38100" dist="38100" dir="2700000" algn="tl">
                    <a:srgbClr val="000000"/>
                  </a:outerShdw>
                </a:effectLst>
                <a:latin typeface="Arial" pitchFamily="34" charset="0"/>
                <a:cs typeface="Arial" pitchFamily="34" charset="0"/>
              </a:rPr>
              <a:t>-CH</a:t>
            </a:r>
            <a:r>
              <a:rPr lang="es-ES_tradnl" b="1" baseline="-25000" dirty="0">
                <a:solidFill>
                  <a:srgbClr val="FF3300"/>
                </a:solidFill>
                <a:effectLst>
                  <a:outerShdw blurRad="38100" dist="38100" dir="2700000" algn="tl">
                    <a:srgbClr val="000000"/>
                  </a:outerShdw>
                </a:effectLst>
                <a:latin typeface="Arial" pitchFamily="34" charset="0"/>
                <a:cs typeface="Arial" pitchFamily="34" charset="0"/>
              </a:rPr>
              <a:t>2</a:t>
            </a:r>
            <a:r>
              <a:rPr lang="es-ES_tradnl" b="1" dirty="0">
                <a:solidFill>
                  <a:srgbClr val="008080"/>
                </a:solidFill>
                <a:effectLst>
                  <a:outerShdw blurRad="38100" dist="38100" dir="2700000" algn="tl">
                    <a:srgbClr val="000000"/>
                  </a:outerShdw>
                </a:effectLst>
                <a:latin typeface="Arial" pitchFamily="34" charset="0"/>
                <a:cs typeface="Arial" pitchFamily="34" charset="0"/>
              </a:rPr>
              <a:t>-</a:t>
            </a:r>
            <a:r>
              <a:rPr lang="es-ES_tradnl" b="1" dirty="0">
                <a:solidFill>
                  <a:srgbClr val="00CC00"/>
                </a:solidFill>
                <a:effectLst>
                  <a:outerShdw blurRad="38100" dist="38100" dir="2700000" algn="tl">
                    <a:srgbClr val="000000"/>
                  </a:outerShdw>
                </a:effectLst>
                <a:latin typeface="Arial" pitchFamily="34" charset="0"/>
                <a:cs typeface="Arial" pitchFamily="34" charset="0"/>
              </a:rPr>
              <a:t>OH</a:t>
            </a:r>
          </a:p>
          <a:p>
            <a:pPr algn="ctr" eaLnBrk="0" hangingPunct="0">
              <a:lnSpc>
                <a:spcPct val="125000"/>
              </a:lnSpc>
              <a:defRPr/>
            </a:pPr>
            <a:r>
              <a:rPr lang="es-ES_tradnl" b="1" dirty="0">
                <a:solidFill>
                  <a:srgbClr val="FF3300"/>
                </a:solidFill>
                <a:effectLst>
                  <a:outerShdw blurRad="38100" dist="38100" dir="2700000" algn="tl">
                    <a:srgbClr val="000000"/>
                  </a:outerShdw>
                </a:effectLst>
                <a:latin typeface="Arial" pitchFamily="34" charset="0"/>
                <a:cs typeface="Arial" pitchFamily="34" charset="0"/>
              </a:rPr>
              <a:t>ETAN</a:t>
            </a:r>
            <a:r>
              <a:rPr lang="es-ES_tradnl" b="1" dirty="0">
                <a:solidFill>
                  <a:srgbClr val="33CC33"/>
                </a:solidFill>
                <a:effectLst>
                  <a:outerShdw blurRad="38100" dist="38100" dir="2700000" algn="tl">
                    <a:srgbClr val="000000"/>
                  </a:outerShdw>
                </a:effectLst>
                <a:latin typeface="Arial" pitchFamily="34" charset="0"/>
                <a:cs typeface="Arial" pitchFamily="34" charset="0"/>
              </a:rPr>
              <a:t>OL</a:t>
            </a:r>
            <a:endParaRPr lang="es-ES_tradnl" b="1" dirty="0">
              <a:solidFill>
                <a:srgbClr val="FF3300"/>
              </a:solidFill>
              <a:effectLst>
                <a:outerShdw blurRad="38100" dist="38100" dir="2700000" algn="tl">
                  <a:srgbClr val="000000"/>
                </a:outerShdw>
              </a:effectLst>
              <a:latin typeface="Arial" pitchFamily="34" charset="0"/>
              <a:cs typeface="Arial" pitchFamily="34" charset="0"/>
            </a:endParaRPr>
          </a:p>
        </p:txBody>
      </p:sp>
      <p:grpSp>
        <p:nvGrpSpPr>
          <p:cNvPr id="6" name="Group 15"/>
          <p:cNvGrpSpPr>
            <a:grpSpLocks/>
          </p:cNvGrpSpPr>
          <p:nvPr/>
        </p:nvGrpSpPr>
        <p:grpSpPr bwMode="auto">
          <a:xfrm>
            <a:off x="144463" y="3148013"/>
            <a:ext cx="3598862" cy="2979737"/>
            <a:chOff x="144" y="2208"/>
            <a:chExt cx="2208" cy="1728"/>
          </a:xfrm>
        </p:grpSpPr>
        <p:sp>
          <p:nvSpPr>
            <p:cNvPr id="52231" name="AutoShape 16"/>
            <p:cNvSpPr>
              <a:spLocks noChangeArrowheads="1"/>
            </p:cNvSpPr>
            <p:nvPr/>
          </p:nvSpPr>
          <p:spPr bwMode="auto">
            <a:xfrm>
              <a:off x="960" y="2208"/>
              <a:ext cx="432" cy="624"/>
            </a:xfrm>
            <a:prstGeom prst="upArrow">
              <a:avLst>
                <a:gd name="adj1" fmla="val 50000"/>
                <a:gd name="adj2" fmla="val 36111"/>
              </a:avLst>
            </a:prstGeom>
            <a:solidFill>
              <a:srgbClr val="0099CC"/>
            </a:solidFill>
            <a:ln w="9525">
              <a:noFill/>
              <a:miter lim="800000"/>
              <a:headEnd/>
              <a:tailEnd/>
            </a:ln>
            <a:effectLst>
              <a:prstShdw prst="shdw17" dist="17961" dir="2700000">
                <a:srgbClr val="005C7A"/>
              </a:prstShdw>
            </a:effectLst>
          </p:spPr>
          <p:txBody>
            <a:bodyPr wrap="none" anchor="ctr"/>
            <a:lstStyle/>
            <a:p>
              <a:endParaRPr lang="es-ES"/>
            </a:p>
          </p:txBody>
        </p:sp>
        <p:grpSp>
          <p:nvGrpSpPr>
            <p:cNvPr id="52232" name="Group 17"/>
            <p:cNvGrpSpPr>
              <a:grpSpLocks/>
            </p:cNvGrpSpPr>
            <p:nvPr/>
          </p:nvGrpSpPr>
          <p:grpSpPr bwMode="auto">
            <a:xfrm>
              <a:off x="144" y="2736"/>
              <a:ext cx="2208" cy="1200"/>
              <a:chOff x="144" y="2736"/>
              <a:chExt cx="2208" cy="1200"/>
            </a:xfrm>
          </p:grpSpPr>
          <p:sp>
            <p:nvSpPr>
              <p:cNvPr id="52233" name="Oval 18"/>
              <p:cNvSpPr>
                <a:spLocks noChangeArrowheads="1"/>
              </p:cNvSpPr>
              <p:nvPr/>
            </p:nvSpPr>
            <p:spPr bwMode="auto">
              <a:xfrm>
                <a:off x="144" y="2736"/>
                <a:ext cx="2208" cy="1200"/>
              </a:xfrm>
              <a:prstGeom prst="ellipse">
                <a:avLst/>
              </a:prstGeom>
              <a:solidFill>
                <a:srgbClr val="FFFFCC"/>
              </a:solidFill>
              <a:ln w="9525">
                <a:noFill/>
                <a:round/>
                <a:headEnd/>
                <a:tailEnd/>
              </a:ln>
              <a:effectLst>
                <a:prstShdw prst="shdw17" dist="17961" dir="2700000">
                  <a:srgbClr val="99997A"/>
                </a:prstShdw>
              </a:effectLst>
            </p:spPr>
            <p:txBody>
              <a:bodyPr wrap="none" anchor="ctr"/>
              <a:lstStyle/>
              <a:p>
                <a:endParaRPr lang="es-ES"/>
              </a:p>
            </p:txBody>
          </p:sp>
          <p:sp>
            <p:nvSpPr>
              <p:cNvPr id="116755" name="Rectangle 19"/>
              <p:cNvSpPr>
                <a:spLocks noChangeArrowheads="1"/>
              </p:cNvSpPr>
              <p:nvPr/>
            </p:nvSpPr>
            <p:spPr bwMode="auto">
              <a:xfrm>
                <a:off x="288" y="2880"/>
                <a:ext cx="1920" cy="768"/>
              </a:xfrm>
              <a:prstGeom prst="rect">
                <a:avLst/>
              </a:prstGeom>
              <a:noFill/>
              <a:ln w="9525">
                <a:noFill/>
                <a:miter lim="800000"/>
                <a:headEnd/>
                <a:tailEnd/>
              </a:ln>
              <a:effectLst/>
            </p:spPr>
            <p:txBody>
              <a:bodyPr/>
              <a:lstStyle/>
              <a:p>
                <a:pPr algn="ctr">
                  <a:lnSpc>
                    <a:spcPct val="125000"/>
                  </a:lnSpc>
                  <a:spcBef>
                    <a:spcPct val="20000"/>
                  </a:spcBef>
                  <a:defRPr/>
                </a:pPr>
                <a:r>
                  <a:rPr lang="es-ES_tradnl" sz="2000" b="1" dirty="0">
                    <a:solidFill>
                      <a:srgbClr val="FF3300"/>
                    </a:solidFill>
                    <a:effectLst>
                      <a:outerShdw blurRad="38100" dist="38100" dir="2700000" algn="tl">
                        <a:srgbClr val="C0C0C0"/>
                      </a:outerShdw>
                    </a:effectLst>
                    <a:latin typeface="Comic Sans MS" pitchFamily="66" charset="0"/>
                    <a:cs typeface="Arial" pitchFamily="34" charset="0"/>
                  </a:rPr>
                  <a:t>Radical (R):</a:t>
                </a:r>
                <a:r>
                  <a:rPr lang="es-ES_tradnl" sz="2000" dirty="0">
                    <a:latin typeface="Arial" pitchFamily="34" charset="0"/>
                    <a:cs typeface="Arial" pitchFamily="34" charset="0"/>
                  </a:rPr>
                  <a:t> </a:t>
                </a:r>
                <a:r>
                  <a:rPr lang="es-ES_tradnl" sz="2000" dirty="0">
                    <a:solidFill>
                      <a:srgbClr val="008080"/>
                    </a:solidFill>
                    <a:effectLst>
                      <a:outerShdw blurRad="38100" dist="38100" dir="2700000" algn="tl">
                        <a:srgbClr val="C0C0C0"/>
                      </a:outerShdw>
                    </a:effectLst>
                    <a:latin typeface="Comic Sans MS" pitchFamily="66" charset="0"/>
                    <a:cs typeface="Arial" pitchFamily="34" charset="0"/>
                  </a:rPr>
                  <a:t>Agrupamiento atómico con una valencia libre</a:t>
                </a:r>
                <a:endParaRPr lang="es-ES_tradnl" sz="2000" dirty="0">
                  <a:latin typeface="Arial" pitchFamily="34" charset="0"/>
                  <a:cs typeface="Arial"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381000" y="1600200"/>
            <a:ext cx="8305800" cy="2959100"/>
          </a:xfrm>
          <a:prstGeom prst="rect">
            <a:avLst/>
          </a:prstGeom>
          <a:noFill/>
          <a:ln w="9525">
            <a:noFill/>
            <a:miter lim="800000"/>
            <a:headEnd/>
            <a:tailEnd/>
          </a:ln>
        </p:spPr>
        <p:txBody>
          <a:bodyPr lIns="91424" tIns="45712" rIns="91424" bIns="45712">
            <a:spAutoFit/>
          </a:bodyPr>
          <a:lstStyle/>
          <a:p>
            <a:pPr algn="just" defTabSz="912813">
              <a:lnSpc>
                <a:spcPct val="120000"/>
              </a:lnSpc>
              <a:spcBef>
                <a:spcPct val="25000"/>
              </a:spcBef>
            </a:pPr>
            <a:r>
              <a:rPr lang="es-ES" dirty="0">
                <a:solidFill>
                  <a:srgbClr val="17375E"/>
                </a:solidFill>
                <a:latin typeface="+mn-lt"/>
                <a:cs typeface="Times New Roman" pitchFamily="18" charset="0"/>
              </a:rPr>
              <a:t>Para nombrar las amidas se cambia la terminación –</a:t>
            </a:r>
            <a:r>
              <a:rPr lang="es-ES" dirty="0">
                <a:solidFill>
                  <a:srgbClr val="FF0000"/>
                </a:solidFill>
                <a:latin typeface="+mn-lt"/>
                <a:cs typeface="Times New Roman" pitchFamily="18" charset="0"/>
              </a:rPr>
              <a:t>o</a:t>
            </a:r>
            <a:r>
              <a:rPr lang="es-ES" dirty="0">
                <a:solidFill>
                  <a:srgbClr val="17375E"/>
                </a:solidFill>
                <a:latin typeface="+mn-lt"/>
                <a:cs typeface="Times New Roman" pitchFamily="18" charset="0"/>
              </a:rPr>
              <a:t> en el alcano por </a:t>
            </a:r>
            <a:r>
              <a:rPr lang="es-ES" dirty="0">
                <a:solidFill>
                  <a:srgbClr val="FF0000"/>
                </a:solidFill>
                <a:latin typeface="+mn-lt"/>
                <a:cs typeface="Times New Roman" pitchFamily="18" charset="0"/>
              </a:rPr>
              <a:t>amida</a:t>
            </a:r>
            <a:r>
              <a:rPr lang="es-ES" dirty="0">
                <a:solidFill>
                  <a:srgbClr val="17375E"/>
                </a:solidFill>
                <a:latin typeface="+mn-lt"/>
                <a:cs typeface="Times New Roman" pitchFamily="18" charset="0"/>
              </a:rPr>
              <a:t>.: </a:t>
            </a:r>
            <a:r>
              <a:rPr lang="es-ES" b="1" i="1" dirty="0">
                <a:solidFill>
                  <a:srgbClr val="17375E"/>
                </a:solidFill>
                <a:latin typeface="+mn-lt"/>
                <a:cs typeface="Times New Roman" pitchFamily="18" charset="0"/>
              </a:rPr>
              <a:t>alacanamida</a:t>
            </a:r>
          </a:p>
          <a:p>
            <a:pPr algn="just" defTabSz="912813">
              <a:lnSpc>
                <a:spcPct val="120000"/>
              </a:lnSpc>
              <a:spcBef>
                <a:spcPct val="25000"/>
              </a:spcBef>
            </a:pPr>
            <a:r>
              <a:rPr lang="es-ES" dirty="0">
                <a:solidFill>
                  <a:srgbClr val="17375E"/>
                </a:solidFill>
                <a:latin typeface="+mn-lt"/>
                <a:cs typeface="Times New Roman" pitchFamily="18" charset="0"/>
              </a:rPr>
              <a:t>En los nombres comunes se cambia la terminación </a:t>
            </a:r>
            <a:r>
              <a:rPr lang="es-ES" i="1" dirty="0">
                <a:solidFill>
                  <a:srgbClr val="FF0000"/>
                </a:solidFill>
                <a:latin typeface="+mn-lt"/>
                <a:cs typeface="Times New Roman" pitchFamily="18" charset="0"/>
              </a:rPr>
              <a:t>-oico</a:t>
            </a:r>
            <a:r>
              <a:rPr lang="es-ES" dirty="0">
                <a:solidFill>
                  <a:srgbClr val="FF0000"/>
                </a:solidFill>
                <a:latin typeface="+mn-lt"/>
                <a:cs typeface="Times New Roman" pitchFamily="18" charset="0"/>
              </a:rPr>
              <a:t> </a:t>
            </a:r>
            <a:r>
              <a:rPr lang="es-ES" dirty="0">
                <a:solidFill>
                  <a:srgbClr val="17375E"/>
                </a:solidFill>
                <a:latin typeface="+mn-lt"/>
                <a:cs typeface="Times New Roman" pitchFamily="18" charset="0"/>
              </a:rPr>
              <a:t>o </a:t>
            </a:r>
            <a:r>
              <a:rPr lang="es-ES" i="1" dirty="0">
                <a:solidFill>
                  <a:srgbClr val="FF0000"/>
                </a:solidFill>
                <a:latin typeface="+mn-lt"/>
                <a:cs typeface="Times New Roman" pitchFamily="18" charset="0"/>
              </a:rPr>
              <a:t>-ico</a:t>
            </a:r>
            <a:r>
              <a:rPr lang="es-ES" dirty="0">
                <a:solidFill>
                  <a:srgbClr val="FF0000"/>
                </a:solidFill>
                <a:latin typeface="+mn-lt"/>
                <a:cs typeface="Times New Roman" pitchFamily="18" charset="0"/>
              </a:rPr>
              <a:t> </a:t>
            </a:r>
            <a:r>
              <a:rPr lang="es-ES" dirty="0">
                <a:solidFill>
                  <a:srgbClr val="17375E"/>
                </a:solidFill>
                <a:latin typeface="+mn-lt"/>
                <a:cs typeface="Times New Roman" pitchFamily="18" charset="0"/>
              </a:rPr>
              <a:t>del ácido por </a:t>
            </a:r>
            <a:r>
              <a:rPr lang="es-ES" i="1" dirty="0">
                <a:solidFill>
                  <a:srgbClr val="17375E"/>
                </a:solidFill>
                <a:latin typeface="+mn-lt"/>
                <a:cs typeface="Times New Roman" pitchFamily="18" charset="0"/>
              </a:rPr>
              <a:t>-</a:t>
            </a:r>
            <a:r>
              <a:rPr lang="es-ES" i="1" dirty="0">
                <a:solidFill>
                  <a:srgbClr val="FF0000"/>
                </a:solidFill>
                <a:latin typeface="+mn-lt"/>
                <a:cs typeface="Times New Roman" pitchFamily="18" charset="0"/>
              </a:rPr>
              <a:t>amida</a:t>
            </a:r>
            <a:r>
              <a:rPr lang="es-ES" dirty="0">
                <a:solidFill>
                  <a:srgbClr val="17375E"/>
                </a:solidFill>
                <a:latin typeface="+mn-lt"/>
                <a:cs typeface="Times New Roman" pitchFamily="18" charset="0"/>
              </a:rPr>
              <a:t>.</a:t>
            </a:r>
          </a:p>
          <a:p>
            <a:pPr algn="just" defTabSz="912813">
              <a:lnSpc>
                <a:spcPct val="120000"/>
              </a:lnSpc>
              <a:spcBef>
                <a:spcPct val="25000"/>
              </a:spcBef>
            </a:pPr>
            <a:r>
              <a:rPr lang="es-ES" dirty="0">
                <a:solidFill>
                  <a:srgbClr val="17375E"/>
                </a:solidFill>
                <a:latin typeface="+mn-lt"/>
                <a:cs typeface="Times New Roman" pitchFamily="18" charset="0"/>
              </a:rPr>
              <a:t>En el caso de los sistemas cíclicos, -carboxílico es remplazada por </a:t>
            </a:r>
            <a:r>
              <a:rPr lang="es-ES" b="1" dirty="0">
                <a:solidFill>
                  <a:srgbClr val="17375E"/>
                </a:solidFill>
                <a:latin typeface="+mn-lt"/>
                <a:cs typeface="Times New Roman" pitchFamily="18" charset="0"/>
              </a:rPr>
              <a:t>-</a:t>
            </a:r>
            <a:r>
              <a:rPr lang="es-ES" b="1" i="1" dirty="0">
                <a:solidFill>
                  <a:srgbClr val="17375E"/>
                </a:solidFill>
                <a:latin typeface="+mn-lt"/>
                <a:cs typeface="Times New Roman" pitchFamily="18" charset="0"/>
              </a:rPr>
              <a:t>carboxamida</a:t>
            </a:r>
            <a:r>
              <a:rPr lang="es-ES" dirty="0">
                <a:solidFill>
                  <a:srgbClr val="17375E"/>
                </a:solidFill>
                <a:latin typeface="+mn-lt"/>
                <a:cs typeface="Times New Roman" pitchFamily="18" charset="0"/>
              </a:rPr>
              <a:t>.</a:t>
            </a:r>
          </a:p>
          <a:p>
            <a:pPr algn="just" defTabSz="912813">
              <a:lnSpc>
                <a:spcPct val="120000"/>
              </a:lnSpc>
              <a:spcBef>
                <a:spcPct val="25000"/>
              </a:spcBef>
            </a:pPr>
            <a:r>
              <a:rPr lang="es-ES" dirty="0">
                <a:solidFill>
                  <a:srgbClr val="17375E"/>
                </a:solidFill>
                <a:latin typeface="+mn-lt"/>
                <a:cs typeface="Times New Roman" pitchFamily="18" charset="0"/>
              </a:rPr>
              <a:t>Los sustituyentes asociados  al nitrógeno se indican con el prefijo </a:t>
            </a:r>
            <a:r>
              <a:rPr lang="es-ES" i="1" dirty="0">
                <a:solidFill>
                  <a:srgbClr val="17375E"/>
                </a:solidFill>
                <a:latin typeface="+mn-lt"/>
                <a:cs typeface="Times New Roman" pitchFamily="18" charset="0"/>
              </a:rPr>
              <a:t>N</a:t>
            </a:r>
            <a:r>
              <a:rPr lang="es-ES" dirty="0">
                <a:solidFill>
                  <a:srgbClr val="17375E"/>
                </a:solidFill>
                <a:latin typeface="+mn-lt"/>
                <a:cs typeface="Times New Roman" pitchFamily="18" charset="0"/>
              </a:rPr>
              <a:t>- o </a:t>
            </a:r>
            <a:r>
              <a:rPr lang="es-ES" i="1" dirty="0">
                <a:solidFill>
                  <a:srgbClr val="17375E"/>
                </a:solidFill>
                <a:latin typeface="+mn-lt"/>
                <a:cs typeface="Times New Roman" pitchFamily="18" charset="0"/>
              </a:rPr>
              <a:t>N,N-</a:t>
            </a:r>
            <a:r>
              <a:rPr lang="es-ES" dirty="0">
                <a:solidFill>
                  <a:srgbClr val="17375E"/>
                </a:solidFill>
                <a:latin typeface="+mn-lt"/>
                <a:cs typeface="Times New Roman" pitchFamily="18" charset="0"/>
              </a:rPr>
              <a:t> según el nombre. Existe también amidas primarias, secundarias y terciarias. </a:t>
            </a:r>
          </a:p>
        </p:txBody>
      </p:sp>
      <p:sp>
        <p:nvSpPr>
          <p:cNvPr id="4" name="Text Box 27"/>
          <p:cNvSpPr txBox="1">
            <a:spLocks noChangeArrowheads="1"/>
          </p:cNvSpPr>
          <p:nvPr/>
        </p:nvSpPr>
        <p:spPr bwMode="auto">
          <a:xfrm>
            <a:off x="152400" y="990600"/>
            <a:ext cx="2647950" cy="357187"/>
          </a:xfrm>
          <a:prstGeom prst="rect">
            <a:avLst/>
          </a:prstGeom>
          <a:noFill/>
          <a:ln w="19050">
            <a:noFill/>
            <a:miter lim="800000"/>
            <a:headEnd/>
            <a:tailEnd/>
          </a:ln>
        </p:spPr>
        <p:txBody>
          <a:bodyPr lIns="80147" tIns="40074" rIns="80147" bIns="40074">
            <a:spAutoFit/>
          </a:bodyPr>
          <a:lstStyle/>
          <a:p>
            <a:pPr defTabSz="912813"/>
            <a:r>
              <a:rPr lang="es-ES_tradnl" i="1" dirty="0" smtClean="0">
                <a:solidFill>
                  <a:schemeClr val="accent2"/>
                </a:solidFill>
                <a:latin typeface="+mn-lt"/>
              </a:rPr>
              <a:t>Amidas</a:t>
            </a:r>
            <a:r>
              <a:rPr lang="es-ES_tradnl" i="1" dirty="0" smtClean="0">
                <a:latin typeface="+mn-lt"/>
              </a:rPr>
              <a:t>:</a:t>
            </a:r>
            <a:endParaRPr lang="es-ES" i="1" dirty="0">
              <a:latin typeface="+mn-lt"/>
            </a:endParaRPr>
          </a:p>
        </p:txBody>
      </p:sp>
      <p:sp>
        <p:nvSpPr>
          <p:cNvPr id="6" name="Título 10"/>
          <p:cNvSpPr>
            <a:spLocks noGrp="1"/>
          </p:cNvSpPr>
          <p:nvPr>
            <p:ph type="title"/>
          </p:nvPr>
        </p:nvSpPr>
        <p:spPr>
          <a:xfrm>
            <a:off x="214313" y="300038"/>
            <a:ext cx="8699500" cy="485775"/>
          </a:xfrm>
        </p:spPr>
        <p:txBody>
          <a:bodyPr/>
          <a:lstStyle/>
          <a:p>
            <a:r>
              <a:rPr lang="es-ES_tradnl" dirty="0" smtClean="0"/>
              <a:t>DERIVADOS DE LOS ACIDOS CARBOXÍLICOS</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4" name="Text Box 6"/>
          <p:cNvSpPr txBox="1">
            <a:spLocks noChangeArrowheads="1"/>
          </p:cNvSpPr>
          <p:nvPr/>
        </p:nvSpPr>
        <p:spPr bwMode="auto">
          <a:xfrm>
            <a:off x="152400" y="990600"/>
            <a:ext cx="8839200" cy="1435100"/>
          </a:xfrm>
          <a:prstGeom prst="rect">
            <a:avLst/>
          </a:prstGeom>
          <a:noFill/>
          <a:ln w="9525">
            <a:noFill/>
            <a:miter lim="800000"/>
            <a:headEnd/>
            <a:tailEnd/>
          </a:ln>
        </p:spPr>
        <p:txBody>
          <a:bodyPr wrap="square" lIns="91424" tIns="45712" rIns="91424" bIns="45712">
            <a:spAutoFit/>
          </a:bodyPr>
          <a:lstStyle/>
          <a:p>
            <a:pPr algn="just" defTabSz="912813">
              <a:lnSpc>
                <a:spcPct val="120000"/>
              </a:lnSpc>
              <a:spcBef>
                <a:spcPct val="50000"/>
              </a:spcBef>
            </a:pPr>
            <a:r>
              <a:rPr lang="es-ES" dirty="0">
                <a:solidFill>
                  <a:schemeClr val="tx2">
                    <a:lumMod val="75000"/>
                  </a:schemeClr>
                </a:solidFill>
                <a:latin typeface="+mn-lt"/>
                <a:cs typeface="Times New Roman" pitchFamily="18" charset="0"/>
              </a:rPr>
              <a:t>Las aminas se pueden considerar derivadas del amoníaco por sustitución de uno, dos o los tres átomos de hidrogeno por radicales alquilo o arilo, dando lugar a los tres tipos de aminas: primarias, secundarias y terciarias</a:t>
            </a:r>
            <a:r>
              <a:rPr lang="es-ES" dirty="0" smtClean="0">
                <a:solidFill>
                  <a:schemeClr val="tx2">
                    <a:lumMod val="75000"/>
                  </a:schemeClr>
                </a:solidFill>
                <a:latin typeface="+mn-lt"/>
                <a:cs typeface="Times New Roman" pitchFamily="18" charset="0"/>
              </a:rPr>
              <a:t>, respectivamente</a:t>
            </a:r>
            <a:endParaRPr lang="es-ES" dirty="0">
              <a:solidFill>
                <a:schemeClr val="tx2">
                  <a:lumMod val="75000"/>
                </a:schemeClr>
              </a:solidFill>
              <a:latin typeface="+mn-lt"/>
              <a:cs typeface="Times New Roman" pitchFamily="18" charset="0"/>
            </a:endParaRPr>
          </a:p>
          <a:p>
            <a:pPr defTabSz="912813">
              <a:lnSpc>
                <a:spcPct val="110000"/>
              </a:lnSpc>
              <a:spcBef>
                <a:spcPct val="15000"/>
              </a:spcBef>
            </a:pPr>
            <a:r>
              <a:rPr lang="es-ES" dirty="0">
                <a:solidFill>
                  <a:schemeClr val="tx2">
                    <a:lumMod val="75000"/>
                  </a:schemeClr>
                </a:solidFill>
                <a:latin typeface="+mn-lt"/>
                <a:cs typeface="Times New Roman" pitchFamily="18" charset="0"/>
              </a:rPr>
              <a:t>RNH</a:t>
            </a:r>
            <a:r>
              <a:rPr lang="es-ES" baseline="-30000" dirty="0">
                <a:solidFill>
                  <a:schemeClr val="tx2">
                    <a:lumMod val="75000"/>
                  </a:schemeClr>
                </a:solidFill>
                <a:latin typeface="+mn-lt"/>
                <a:cs typeface="Times New Roman" pitchFamily="18" charset="0"/>
              </a:rPr>
              <a:t>2</a:t>
            </a:r>
            <a:r>
              <a:rPr lang="es-ES" dirty="0">
                <a:solidFill>
                  <a:schemeClr val="tx2">
                    <a:lumMod val="75000"/>
                  </a:schemeClr>
                </a:solidFill>
                <a:latin typeface="+mn-lt"/>
                <a:cs typeface="Times New Roman" pitchFamily="18" charset="0"/>
              </a:rPr>
              <a:t> : amina primaria, RR'NH : amina secundaria, RR'R''N : amina terciaria</a:t>
            </a:r>
          </a:p>
        </p:txBody>
      </p:sp>
      <p:sp>
        <p:nvSpPr>
          <p:cNvPr id="37895" name="Text Box 7"/>
          <p:cNvSpPr txBox="1">
            <a:spLocks noChangeArrowheads="1"/>
          </p:cNvSpPr>
          <p:nvPr/>
        </p:nvSpPr>
        <p:spPr bwMode="auto">
          <a:xfrm>
            <a:off x="152400" y="2667000"/>
            <a:ext cx="8839200" cy="1080280"/>
          </a:xfrm>
          <a:prstGeom prst="rect">
            <a:avLst/>
          </a:prstGeom>
          <a:noFill/>
          <a:ln w="9525">
            <a:noFill/>
            <a:miter lim="800000"/>
            <a:headEnd/>
            <a:tailEnd/>
          </a:ln>
        </p:spPr>
        <p:txBody>
          <a:bodyPr wrap="square" lIns="91424" tIns="45712" rIns="91424" bIns="45712">
            <a:spAutoFit/>
          </a:bodyPr>
          <a:lstStyle/>
          <a:p>
            <a:pPr algn="just" defTabSz="912813">
              <a:lnSpc>
                <a:spcPct val="120000"/>
              </a:lnSpc>
              <a:spcBef>
                <a:spcPct val="25000"/>
              </a:spcBef>
            </a:pPr>
            <a:r>
              <a:rPr lang="es-ES" i="1" dirty="0">
                <a:solidFill>
                  <a:srgbClr val="FF3300"/>
                </a:solidFill>
                <a:latin typeface="+mn-lt"/>
                <a:cs typeface="Times New Roman" pitchFamily="18" charset="0"/>
              </a:rPr>
              <a:t>Las aminas primarias</a:t>
            </a:r>
            <a:r>
              <a:rPr lang="es-ES" dirty="0">
                <a:solidFill>
                  <a:schemeClr val="tx2"/>
                </a:solidFill>
                <a:latin typeface="+mn-lt"/>
                <a:cs typeface="Times New Roman" pitchFamily="18" charset="0"/>
              </a:rPr>
              <a:t> se nombran con el nombre del radical unido a su grupo funcional, (-NH</a:t>
            </a:r>
            <a:r>
              <a:rPr lang="es-ES" baseline="-25000" dirty="0">
                <a:solidFill>
                  <a:schemeClr val="tx2"/>
                </a:solidFill>
                <a:latin typeface="+mn-lt"/>
                <a:cs typeface="Times New Roman" pitchFamily="18" charset="0"/>
              </a:rPr>
              <a:t>2</a:t>
            </a:r>
            <a:r>
              <a:rPr lang="es-ES" dirty="0">
                <a:solidFill>
                  <a:schemeClr val="tx2"/>
                </a:solidFill>
                <a:latin typeface="+mn-lt"/>
                <a:cs typeface="Times New Roman" pitchFamily="18" charset="0"/>
              </a:rPr>
              <a:t>) y el sufijo amina, con la excepción de algunas, como la fenilamina que conserva el nombre vulgar de anilina, tanto para ella como para sus derivados.</a:t>
            </a:r>
          </a:p>
        </p:txBody>
      </p:sp>
      <p:graphicFrame>
        <p:nvGraphicFramePr>
          <p:cNvPr id="30722" name="Object 8"/>
          <p:cNvGraphicFramePr>
            <a:graphicFrameLocks noChangeAspect="1"/>
          </p:cNvGraphicFramePr>
          <p:nvPr/>
        </p:nvGraphicFramePr>
        <p:xfrm>
          <a:off x="1752600" y="4267200"/>
          <a:ext cx="5645150" cy="1457325"/>
        </p:xfrm>
        <a:graphic>
          <a:graphicData uri="http://schemas.openxmlformats.org/presentationml/2006/ole">
            <p:oleObj spid="_x0000_s30722" name="CS ChemDraw Drawing" r:id="rId4" imgW="4140200" imgH="1016000" progId="">
              <p:embed/>
            </p:oleObj>
          </a:graphicData>
        </a:graphic>
      </p:graphicFrame>
      <p:sp>
        <p:nvSpPr>
          <p:cNvPr id="6" name="Título 5"/>
          <p:cNvSpPr>
            <a:spLocks noGrp="1"/>
          </p:cNvSpPr>
          <p:nvPr>
            <p:ph type="title"/>
          </p:nvPr>
        </p:nvSpPr>
        <p:spPr/>
        <p:txBody>
          <a:bodyPr/>
          <a:lstStyle/>
          <a:p>
            <a:r>
              <a:rPr lang="es-ES_tradnl" dirty="0" smtClean="0"/>
              <a:t>LA NOMENCLATURA DE LAS AMINAS</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checkerboard(across)">
                                      <p:cBhvr>
                                        <p:cTn id="7" dur="500"/>
                                        <p:tgtEl>
                                          <p:spTgt spid="3789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5"/>
                                        </p:tgtEl>
                                        <p:attrNameLst>
                                          <p:attrName>style.visibility</p:attrName>
                                        </p:attrNameLst>
                                      </p:cBhvr>
                                      <p:to>
                                        <p:strVal val="visible"/>
                                      </p:to>
                                    </p:set>
                                    <p:animEffect transition="in" filter="checkerboard(across)">
                                      <p:cBhvr>
                                        <p:cTn id="12"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5"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5" name="Text Box 7"/>
          <p:cNvSpPr txBox="1">
            <a:spLocks noChangeArrowheads="1"/>
          </p:cNvSpPr>
          <p:nvPr/>
        </p:nvSpPr>
        <p:spPr bwMode="auto">
          <a:xfrm>
            <a:off x="152400" y="919163"/>
            <a:ext cx="8780463" cy="757237"/>
          </a:xfrm>
          <a:prstGeom prst="rect">
            <a:avLst/>
          </a:prstGeom>
          <a:noFill/>
          <a:ln w="9525">
            <a:noFill/>
            <a:miter lim="800000"/>
            <a:headEnd/>
            <a:tailEnd/>
          </a:ln>
        </p:spPr>
        <p:txBody>
          <a:bodyPr wrap="square" lIns="91424" tIns="45712" rIns="91424" bIns="45712">
            <a:spAutoFit/>
          </a:bodyPr>
          <a:lstStyle/>
          <a:p>
            <a:pPr algn="just" defTabSz="912813">
              <a:lnSpc>
                <a:spcPct val="120000"/>
              </a:lnSpc>
              <a:spcBef>
                <a:spcPct val="25000"/>
              </a:spcBef>
            </a:pPr>
            <a:r>
              <a:rPr lang="es-ES" i="1" dirty="0">
                <a:solidFill>
                  <a:srgbClr val="FF3300"/>
                </a:solidFill>
                <a:latin typeface="+mn-lt"/>
                <a:cs typeface="Times New Roman" pitchFamily="18" charset="0"/>
              </a:rPr>
              <a:t>Las aminas secundarias y terciarias</a:t>
            </a:r>
            <a:r>
              <a:rPr lang="es-ES" dirty="0">
                <a:solidFill>
                  <a:schemeClr val="tx2"/>
                </a:solidFill>
                <a:latin typeface="+mn-lt"/>
                <a:cs typeface="Times New Roman" pitchFamily="18" charset="0"/>
              </a:rPr>
              <a:t> si tienen dos o tres grupos alquilo o arilo iguales, se nombran de la misma manera pero anteponiendo el prefijo </a:t>
            </a:r>
            <a:r>
              <a:rPr lang="es-ES" i="1" dirty="0">
                <a:solidFill>
                  <a:schemeClr val="tx2"/>
                </a:solidFill>
                <a:latin typeface="+mn-lt"/>
                <a:cs typeface="Times New Roman" pitchFamily="18" charset="0"/>
              </a:rPr>
              <a:t>di-</a:t>
            </a:r>
            <a:r>
              <a:rPr lang="es-ES" dirty="0">
                <a:solidFill>
                  <a:schemeClr val="tx2"/>
                </a:solidFill>
                <a:latin typeface="+mn-lt"/>
                <a:cs typeface="Times New Roman" pitchFamily="18" charset="0"/>
              </a:rPr>
              <a:t> o </a:t>
            </a:r>
            <a:r>
              <a:rPr lang="es-ES" i="1" dirty="0">
                <a:solidFill>
                  <a:schemeClr val="tx2"/>
                </a:solidFill>
                <a:latin typeface="+mn-lt"/>
                <a:cs typeface="Times New Roman" pitchFamily="18" charset="0"/>
              </a:rPr>
              <a:t>tri-</a:t>
            </a:r>
            <a:r>
              <a:rPr lang="es-ES" dirty="0">
                <a:solidFill>
                  <a:schemeClr val="tx2"/>
                </a:solidFill>
                <a:latin typeface="+mn-lt"/>
                <a:cs typeface="Times New Roman" pitchFamily="18" charset="0"/>
              </a:rPr>
              <a:t>. </a:t>
            </a:r>
          </a:p>
        </p:txBody>
      </p:sp>
      <p:graphicFrame>
        <p:nvGraphicFramePr>
          <p:cNvPr id="31746" name="Object 8"/>
          <p:cNvGraphicFramePr>
            <a:graphicFrameLocks noChangeAspect="1"/>
          </p:cNvGraphicFramePr>
          <p:nvPr/>
        </p:nvGraphicFramePr>
        <p:xfrm>
          <a:off x="1431925" y="1730375"/>
          <a:ext cx="5664200" cy="1357313"/>
        </p:xfrm>
        <a:graphic>
          <a:graphicData uri="http://schemas.openxmlformats.org/presentationml/2006/ole">
            <p:oleObj spid="_x0000_s31746" name="CS ChemDraw Drawing" r:id="rId4" imgW="5346700" imgH="1206500" progId="">
              <p:embed/>
            </p:oleObj>
          </a:graphicData>
        </a:graphic>
      </p:graphicFrame>
      <p:sp>
        <p:nvSpPr>
          <p:cNvPr id="83977" name="Text Box 9"/>
          <p:cNvSpPr txBox="1">
            <a:spLocks noChangeArrowheads="1"/>
          </p:cNvSpPr>
          <p:nvPr/>
        </p:nvSpPr>
        <p:spPr bwMode="auto">
          <a:xfrm>
            <a:off x="152400" y="3013075"/>
            <a:ext cx="8720138" cy="1080280"/>
          </a:xfrm>
          <a:prstGeom prst="rect">
            <a:avLst/>
          </a:prstGeom>
          <a:noFill/>
          <a:ln w="9525">
            <a:noFill/>
            <a:miter lim="800000"/>
            <a:headEnd/>
            <a:tailEnd/>
          </a:ln>
        </p:spPr>
        <p:txBody>
          <a:bodyPr wrap="square" lIns="91424" tIns="45712" rIns="91424" bIns="45712">
            <a:spAutoFit/>
          </a:bodyPr>
          <a:lstStyle/>
          <a:p>
            <a:pPr algn="just" defTabSz="912813">
              <a:lnSpc>
                <a:spcPct val="120000"/>
              </a:lnSpc>
              <a:spcBef>
                <a:spcPct val="25000"/>
              </a:spcBef>
            </a:pPr>
            <a:r>
              <a:rPr lang="es-ES" dirty="0">
                <a:solidFill>
                  <a:schemeClr val="tx2"/>
                </a:solidFill>
                <a:latin typeface="+mn-lt"/>
                <a:cs typeface="Times New Roman" pitchFamily="18" charset="0"/>
              </a:rPr>
              <a:t>Cuando los radicales son distintos, las aminas secundarias y terciarias se nombran, respectivamente como producto de N-sustitución o N,N-disustitución de una amina primaria (la del radical que se considere prioritario). </a:t>
            </a:r>
          </a:p>
        </p:txBody>
      </p:sp>
      <p:sp>
        <p:nvSpPr>
          <p:cNvPr id="83978" name="Text Box 10"/>
          <p:cNvSpPr txBox="1">
            <a:spLocks noChangeArrowheads="1"/>
          </p:cNvSpPr>
          <p:nvPr/>
        </p:nvSpPr>
        <p:spPr bwMode="auto">
          <a:xfrm>
            <a:off x="152400" y="4146550"/>
            <a:ext cx="8780463" cy="1422400"/>
          </a:xfrm>
          <a:prstGeom prst="rect">
            <a:avLst/>
          </a:prstGeom>
          <a:noFill/>
          <a:ln w="9525">
            <a:noFill/>
            <a:miter lim="800000"/>
            <a:headEnd/>
            <a:tailEnd/>
          </a:ln>
        </p:spPr>
        <p:txBody>
          <a:bodyPr wrap="square" lIns="91424" tIns="45712" rIns="91424" bIns="45712">
            <a:spAutoFit/>
          </a:bodyPr>
          <a:lstStyle/>
          <a:p>
            <a:pPr algn="just" defTabSz="912813">
              <a:lnSpc>
                <a:spcPct val="120000"/>
              </a:lnSpc>
              <a:spcBef>
                <a:spcPct val="25000"/>
              </a:spcBef>
            </a:pPr>
            <a:r>
              <a:rPr lang="es-ES" dirty="0">
                <a:solidFill>
                  <a:schemeClr val="tx2"/>
                </a:solidFill>
                <a:latin typeface="+mn-lt"/>
                <a:cs typeface="Times New Roman" pitchFamily="18" charset="0"/>
              </a:rPr>
              <a:t>Los prefijos </a:t>
            </a:r>
            <a:r>
              <a:rPr lang="es-ES" i="1" dirty="0">
                <a:solidFill>
                  <a:schemeClr val="tx2"/>
                </a:solidFill>
                <a:latin typeface="+mn-lt"/>
                <a:cs typeface="Times New Roman" pitchFamily="18" charset="0"/>
              </a:rPr>
              <a:t>amino-</a:t>
            </a:r>
            <a:r>
              <a:rPr lang="es-ES" dirty="0">
                <a:solidFill>
                  <a:schemeClr val="tx2"/>
                </a:solidFill>
                <a:latin typeface="+mn-lt"/>
                <a:cs typeface="Times New Roman" pitchFamily="18" charset="0"/>
              </a:rPr>
              <a:t>, </a:t>
            </a:r>
            <a:r>
              <a:rPr lang="es-ES" i="1" dirty="0">
                <a:solidFill>
                  <a:schemeClr val="tx2"/>
                </a:solidFill>
                <a:latin typeface="+mn-lt"/>
                <a:cs typeface="Times New Roman" pitchFamily="18" charset="0"/>
              </a:rPr>
              <a:t>alquilamino-</a:t>
            </a:r>
            <a:r>
              <a:rPr lang="es-ES" dirty="0">
                <a:solidFill>
                  <a:schemeClr val="tx2"/>
                </a:solidFill>
                <a:latin typeface="+mn-lt"/>
                <a:cs typeface="Times New Roman" pitchFamily="18" charset="0"/>
              </a:rPr>
              <a:t> o </a:t>
            </a:r>
            <a:r>
              <a:rPr lang="es-ES" i="1" dirty="0">
                <a:solidFill>
                  <a:schemeClr val="tx2"/>
                </a:solidFill>
                <a:latin typeface="+mn-lt"/>
                <a:cs typeface="Times New Roman" pitchFamily="18" charset="0"/>
              </a:rPr>
              <a:t>dialquilamino-</a:t>
            </a:r>
            <a:r>
              <a:rPr lang="es-ES" dirty="0">
                <a:solidFill>
                  <a:schemeClr val="tx2"/>
                </a:solidFill>
                <a:latin typeface="+mn-lt"/>
                <a:cs typeface="Times New Roman" pitchFamily="18" charset="0"/>
              </a:rPr>
              <a:t> para nombrar grupos funcionales de aminas primarias, secundarias o terciarias, respectivamente, solo se usan cuando en la molécula existen otros grupos funcionales de mayor prioridad que han de nombrarse como sufijos: </a:t>
            </a:r>
          </a:p>
        </p:txBody>
      </p:sp>
      <p:graphicFrame>
        <p:nvGraphicFramePr>
          <p:cNvPr id="31747" name="Object 11"/>
          <p:cNvGraphicFramePr>
            <a:graphicFrameLocks noChangeAspect="1"/>
          </p:cNvGraphicFramePr>
          <p:nvPr/>
        </p:nvGraphicFramePr>
        <p:xfrm>
          <a:off x="5029200" y="5334000"/>
          <a:ext cx="2155825" cy="1150938"/>
        </p:xfrm>
        <a:graphic>
          <a:graphicData uri="http://schemas.openxmlformats.org/presentationml/2006/ole">
            <p:oleObj spid="_x0000_s31747" name="CS ChemDraw Drawing" r:id="rId5" imgW="1879600" imgH="952500" progId="">
              <p:embed/>
            </p:oleObj>
          </a:graphicData>
        </a:graphic>
      </p:graphicFrame>
      <p:sp>
        <p:nvSpPr>
          <p:cNvPr id="8" name="Título 7"/>
          <p:cNvSpPr>
            <a:spLocks noGrp="1"/>
          </p:cNvSpPr>
          <p:nvPr>
            <p:ph type="title"/>
          </p:nvPr>
        </p:nvSpPr>
        <p:spPr/>
        <p:txBody>
          <a:bodyPr/>
          <a:lstStyle/>
          <a:p>
            <a:r>
              <a:rPr lang="es-ES_tradnl" dirty="0" smtClean="0"/>
              <a:t>LA NOMENCLATURA DE LAS AMINAS</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checkerboard(across)">
                                      <p:cBhvr>
                                        <p:cTn id="7" dur="500"/>
                                        <p:tgtEl>
                                          <p:spTgt spid="8397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3977"/>
                                        </p:tgtEl>
                                        <p:attrNameLst>
                                          <p:attrName>style.visibility</p:attrName>
                                        </p:attrNameLst>
                                      </p:cBhvr>
                                      <p:to>
                                        <p:strVal val="visible"/>
                                      </p:to>
                                    </p:set>
                                    <p:animEffect transition="in" filter="checkerboard(across)">
                                      <p:cBhvr>
                                        <p:cTn id="12" dur="500"/>
                                        <p:tgtEl>
                                          <p:spTgt spid="8397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3978"/>
                                        </p:tgtEl>
                                        <p:attrNameLst>
                                          <p:attrName>style.visibility</p:attrName>
                                        </p:attrNameLst>
                                      </p:cBhvr>
                                      <p:to>
                                        <p:strVal val="visible"/>
                                      </p:to>
                                    </p:set>
                                    <p:animEffect transition="in" filter="checkerboard(across)">
                                      <p:cBhvr>
                                        <p:cTn id="17" dur="500"/>
                                        <p:tgtEl>
                                          <p:spTgt spid="83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P spid="83977" grpId="0"/>
      <p:bldP spid="83978"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152400" y="1028700"/>
            <a:ext cx="8763000" cy="757238"/>
          </a:xfrm>
          <a:prstGeom prst="rect">
            <a:avLst/>
          </a:prstGeom>
          <a:noFill/>
          <a:ln w="9525">
            <a:noFill/>
            <a:miter lim="800000"/>
            <a:headEnd/>
            <a:tailEnd/>
          </a:ln>
        </p:spPr>
        <p:txBody>
          <a:bodyPr wrap="square" lIns="91424" tIns="45712" rIns="91424" bIns="45712">
            <a:spAutoFit/>
          </a:bodyPr>
          <a:lstStyle/>
          <a:p>
            <a:pPr algn="just" defTabSz="912813" eaLnBrk="0" hangingPunct="0">
              <a:lnSpc>
                <a:spcPct val="120000"/>
              </a:lnSpc>
              <a:spcBef>
                <a:spcPct val="10000"/>
              </a:spcBef>
            </a:pPr>
            <a:r>
              <a:rPr lang="es-ES" dirty="0">
                <a:solidFill>
                  <a:srgbClr val="17375E"/>
                </a:solidFill>
                <a:latin typeface="+mn-lt"/>
                <a:cs typeface="Times New Roman" pitchFamily="18" charset="0"/>
              </a:rPr>
              <a:t>Como otras clases de compuestos, ésta contiene muchos miembros con nombres corrientes. Es más, hay varios sistemas de nomenclatura de los heterociclos.</a:t>
            </a:r>
          </a:p>
        </p:txBody>
      </p:sp>
      <p:sp>
        <p:nvSpPr>
          <p:cNvPr id="70659" name="Rectangle 4"/>
          <p:cNvSpPr>
            <a:spLocks noChangeArrowheads="1"/>
          </p:cNvSpPr>
          <p:nvPr/>
        </p:nvSpPr>
        <p:spPr bwMode="auto">
          <a:xfrm>
            <a:off x="152400" y="2238375"/>
            <a:ext cx="8763000" cy="3222625"/>
          </a:xfrm>
          <a:prstGeom prst="rect">
            <a:avLst/>
          </a:prstGeom>
          <a:noFill/>
          <a:ln w="9525">
            <a:noFill/>
            <a:miter lim="800000"/>
            <a:headEnd/>
            <a:tailEnd/>
          </a:ln>
        </p:spPr>
        <p:txBody>
          <a:bodyPr wrap="square" lIns="91424" tIns="45712" rIns="91424" bIns="45712">
            <a:spAutoFit/>
          </a:bodyPr>
          <a:lstStyle/>
          <a:p>
            <a:pPr algn="just" defTabSz="912813">
              <a:lnSpc>
                <a:spcPct val="120000"/>
              </a:lnSpc>
              <a:spcBef>
                <a:spcPct val="25000"/>
              </a:spcBef>
            </a:pPr>
            <a:r>
              <a:rPr lang="es-ES" dirty="0">
                <a:solidFill>
                  <a:srgbClr val="17375E"/>
                </a:solidFill>
                <a:latin typeface="+mn-lt"/>
                <a:cs typeface="Times New Roman" pitchFamily="18" charset="0"/>
              </a:rPr>
              <a:t>Consideramos a los heterocíclos saturados como derivados de sus análogos carbocíclicos y utilizaremos un prefijo para denotar la presencia e identidad del héteroátomo:</a:t>
            </a:r>
          </a:p>
          <a:p>
            <a:pPr algn="just" defTabSz="912813">
              <a:lnSpc>
                <a:spcPct val="120000"/>
              </a:lnSpc>
              <a:spcBef>
                <a:spcPct val="25000"/>
              </a:spcBef>
            </a:pPr>
            <a:r>
              <a:rPr lang="es-ES" dirty="0">
                <a:solidFill>
                  <a:srgbClr val="17375E"/>
                </a:solidFill>
                <a:latin typeface="+mn-lt"/>
                <a:cs typeface="Times New Roman" pitchFamily="18" charset="0"/>
              </a:rPr>
              <a:t>	-  </a:t>
            </a:r>
            <a:r>
              <a:rPr lang="es-ES" b="1" dirty="0">
                <a:solidFill>
                  <a:srgbClr val="17375E"/>
                </a:solidFill>
                <a:latin typeface="+mn-lt"/>
                <a:cs typeface="Times New Roman" pitchFamily="18" charset="0"/>
              </a:rPr>
              <a:t>aza-</a:t>
            </a:r>
            <a:r>
              <a:rPr lang="es-ES" dirty="0">
                <a:solidFill>
                  <a:srgbClr val="17375E"/>
                </a:solidFill>
                <a:latin typeface="+mn-lt"/>
                <a:cs typeface="Times New Roman" pitchFamily="18" charset="0"/>
              </a:rPr>
              <a:t> para el nitrógeno,</a:t>
            </a:r>
          </a:p>
          <a:p>
            <a:pPr algn="just" defTabSz="912813">
              <a:lnSpc>
                <a:spcPct val="120000"/>
              </a:lnSpc>
            </a:pPr>
            <a:r>
              <a:rPr lang="es-ES" dirty="0">
                <a:solidFill>
                  <a:srgbClr val="17375E"/>
                </a:solidFill>
                <a:latin typeface="+mn-lt"/>
                <a:cs typeface="Times New Roman" pitchFamily="18" charset="0"/>
              </a:rPr>
              <a:t>	-  </a:t>
            </a:r>
            <a:r>
              <a:rPr lang="es-ES" b="1" dirty="0">
                <a:solidFill>
                  <a:srgbClr val="17375E"/>
                </a:solidFill>
                <a:latin typeface="+mn-lt"/>
                <a:cs typeface="Times New Roman" pitchFamily="18" charset="0"/>
              </a:rPr>
              <a:t>oxa-</a:t>
            </a:r>
            <a:r>
              <a:rPr lang="es-ES" dirty="0">
                <a:solidFill>
                  <a:srgbClr val="17375E"/>
                </a:solidFill>
                <a:latin typeface="+mn-lt"/>
                <a:cs typeface="Times New Roman" pitchFamily="18" charset="0"/>
              </a:rPr>
              <a:t> para el oxigeno, </a:t>
            </a:r>
          </a:p>
          <a:p>
            <a:pPr algn="just" defTabSz="912813">
              <a:lnSpc>
                <a:spcPct val="120000"/>
              </a:lnSpc>
            </a:pPr>
            <a:r>
              <a:rPr lang="es-ES" b="1" dirty="0">
                <a:solidFill>
                  <a:srgbClr val="17375E"/>
                </a:solidFill>
                <a:latin typeface="+mn-lt"/>
                <a:cs typeface="Times New Roman" pitchFamily="18" charset="0"/>
              </a:rPr>
              <a:t>	-  tia-</a:t>
            </a:r>
            <a:r>
              <a:rPr lang="es-ES" dirty="0">
                <a:solidFill>
                  <a:srgbClr val="17375E"/>
                </a:solidFill>
                <a:latin typeface="+mn-lt"/>
                <a:cs typeface="Times New Roman" pitchFamily="18" charset="0"/>
              </a:rPr>
              <a:t> para el azufre,</a:t>
            </a:r>
          </a:p>
          <a:p>
            <a:pPr algn="just" defTabSz="912813">
              <a:lnSpc>
                <a:spcPct val="120000"/>
              </a:lnSpc>
            </a:pPr>
            <a:r>
              <a:rPr lang="es-ES" b="1" dirty="0">
                <a:solidFill>
                  <a:srgbClr val="17375E"/>
                </a:solidFill>
                <a:latin typeface="+mn-lt"/>
                <a:cs typeface="Times New Roman" pitchFamily="18" charset="0"/>
              </a:rPr>
              <a:t>	-  fosfa-</a:t>
            </a:r>
            <a:r>
              <a:rPr lang="es-ES" dirty="0">
                <a:solidFill>
                  <a:srgbClr val="17375E"/>
                </a:solidFill>
                <a:latin typeface="+mn-lt"/>
                <a:cs typeface="Times New Roman" pitchFamily="18" charset="0"/>
              </a:rPr>
              <a:t> para fósforo y así sucesivamente.</a:t>
            </a:r>
          </a:p>
          <a:p>
            <a:pPr algn="just" defTabSz="912813">
              <a:lnSpc>
                <a:spcPct val="120000"/>
              </a:lnSpc>
              <a:spcBef>
                <a:spcPct val="25000"/>
              </a:spcBef>
            </a:pPr>
            <a:r>
              <a:rPr lang="es-ES" dirty="0">
                <a:solidFill>
                  <a:srgbClr val="17375E"/>
                </a:solidFill>
                <a:latin typeface="+mn-lt"/>
                <a:cs typeface="Times New Roman" pitchFamily="18" charset="0"/>
              </a:rPr>
              <a:t>La localización del sustituyente se indicará numerando los átomos del anillo, empezando por el heteroátomo. </a:t>
            </a:r>
          </a:p>
        </p:txBody>
      </p:sp>
      <p:sp>
        <p:nvSpPr>
          <p:cNvPr id="5" name="Título 4"/>
          <p:cNvSpPr>
            <a:spLocks noGrp="1"/>
          </p:cNvSpPr>
          <p:nvPr>
            <p:ph type="title"/>
          </p:nvPr>
        </p:nvSpPr>
        <p:spPr/>
        <p:txBody>
          <a:bodyPr/>
          <a:lstStyle/>
          <a:p>
            <a:r>
              <a:rPr lang="es-ES_tradnl" dirty="0" smtClean="0"/>
              <a:t>LA NOMENCLATURA DE LOS HETEROCICLOS</a:t>
            </a:r>
            <a:endParaRPr lang="es-ES_tradnl"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2770" name="Object 4"/>
          <p:cNvGraphicFramePr>
            <a:graphicFrameLocks noChangeAspect="1"/>
          </p:cNvGraphicFramePr>
          <p:nvPr/>
        </p:nvGraphicFramePr>
        <p:xfrm>
          <a:off x="1365250" y="687388"/>
          <a:ext cx="6372225" cy="1362075"/>
        </p:xfrm>
        <a:graphic>
          <a:graphicData uri="http://schemas.openxmlformats.org/presentationml/2006/ole">
            <p:oleObj spid="_x0000_s32770" name="CS ChemDraw Drawing" r:id="rId4" imgW="5588000" imgH="1143000" progId="">
              <p:embed/>
            </p:oleObj>
          </a:graphicData>
        </a:graphic>
      </p:graphicFrame>
      <p:sp>
        <p:nvSpPr>
          <p:cNvPr id="32772" name="Text Box 5"/>
          <p:cNvSpPr txBox="1">
            <a:spLocks noChangeArrowheads="1"/>
          </p:cNvSpPr>
          <p:nvPr/>
        </p:nvSpPr>
        <p:spPr bwMode="auto">
          <a:xfrm>
            <a:off x="323850" y="228600"/>
            <a:ext cx="1174750" cy="358775"/>
          </a:xfrm>
          <a:prstGeom prst="rect">
            <a:avLst/>
          </a:prstGeom>
          <a:noFill/>
          <a:ln w="19050">
            <a:noFill/>
            <a:miter lim="800000"/>
            <a:headEnd/>
            <a:tailEnd/>
          </a:ln>
        </p:spPr>
        <p:txBody>
          <a:bodyPr wrap="none" lIns="80147" tIns="40074" rIns="80147" bIns="40074">
            <a:spAutoFit/>
          </a:bodyPr>
          <a:lstStyle/>
          <a:p>
            <a:pPr defTabSz="912813"/>
            <a:r>
              <a:rPr lang="es-ES_tradnl"/>
              <a:t>Ejemplos:</a:t>
            </a:r>
            <a:endParaRPr lang="es-ES"/>
          </a:p>
        </p:txBody>
      </p:sp>
      <p:graphicFrame>
        <p:nvGraphicFramePr>
          <p:cNvPr id="32771" name="Object 6"/>
          <p:cNvGraphicFramePr>
            <a:graphicFrameLocks noChangeAspect="1"/>
          </p:cNvGraphicFramePr>
          <p:nvPr/>
        </p:nvGraphicFramePr>
        <p:xfrm>
          <a:off x="1801813" y="2317750"/>
          <a:ext cx="5480050" cy="3616325"/>
        </p:xfrm>
        <a:graphic>
          <a:graphicData uri="http://schemas.openxmlformats.org/presentationml/2006/ole">
            <p:oleObj spid="_x0000_s32771" name="CS ChemDraw Drawing" r:id="rId5" imgW="4457700" imgH="2768600" progId="">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ext Box 5"/>
          <p:cNvSpPr txBox="1">
            <a:spLocks noChangeArrowheads="1"/>
          </p:cNvSpPr>
          <p:nvPr/>
        </p:nvSpPr>
        <p:spPr bwMode="auto">
          <a:xfrm>
            <a:off x="669925" y="1717675"/>
            <a:ext cx="314325" cy="369888"/>
          </a:xfrm>
          <a:prstGeom prst="rect">
            <a:avLst/>
          </a:prstGeom>
          <a:noFill/>
          <a:ln w="9525">
            <a:noFill/>
            <a:miter lim="800000"/>
            <a:headEnd/>
            <a:tailEnd/>
          </a:ln>
        </p:spPr>
        <p:txBody>
          <a:bodyPr wrap="none" lIns="91424" tIns="45712" rIns="91424" bIns="45712">
            <a:spAutoFit/>
          </a:bodyPr>
          <a:lstStyle/>
          <a:p>
            <a:pPr defTabSz="912813"/>
            <a:r>
              <a:rPr lang="fr-FR"/>
              <a:t>  </a:t>
            </a:r>
          </a:p>
        </p:txBody>
      </p:sp>
      <p:pic>
        <p:nvPicPr>
          <p:cNvPr id="71684" name="Picture 11"/>
          <p:cNvPicPr>
            <a:picLocks noChangeAspect="1" noChangeArrowheads="1"/>
          </p:cNvPicPr>
          <p:nvPr/>
        </p:nvPicPr>
        <p:blipFill>
          <a:blip r:embed="rId3"/>
          <a:srcRect/>
          <a:stretch>
            <a:fillRect/>
          </a:stretch>
        </p:blipFill>
        <p:spPr bwMode="auto">
          <a:xfrm>
            <a:off x="2209800" y="838200"/>
            <a:ext cx="4876800" cy="5649912"/>
          </a:xfrm>
          <a:prstGeom prst="rect">
            <a:avLst/>
          </a:prstGeom>
          <a:noFill/>
          <a:ln w="19050">
            <a:noFill/>
            <a:miter lim="800000"/>
            <a:headEnd/>
            <a:tailEnd/>
          </a:ln>
        </p:spPr>
      </p:pic>
      <p:sp>
        <p:nvSpPr>
          <p:cNvPr id="5" name="Título 4"/>
          <p:cNvSpPr>
            <a:spLocks noGrp="1"/>
          </p:cNvSpPr>
          <p:nvPr>
            <p:ph type="title"/>
          </p:nvPr>
        </p:nvSpPr>
        <p:spPr/>
        <p:txBody>
          <a:bodyPr/>
          <a:lstStyle/>
          <a:p>
            <a:r>
              <a:rPr lang="es-ES_tradnl" dirty="0" smtClean="0"/>
              <a:t>CLASIFICACIÓN DE LOS GRUPOS FUNCIONALES</a:t>
            </a:r>
            <a:endParaRPr lang="es-ES_trad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AutoShape 2"/>
          <p:cNvSpPr>
            <a:spLocks noChangeArrowheads="1"/>
          </p:cNvSpPr>
          <p:nvPr/>
        </p:nvSpPr>
        <p:spPr bwMode="auto">
          <a:xfrm>
            <a:off x="304800" y="3048000"/>
            <a:ext cx="8610600" cy="1295400"/>
          </a:xfrm>
          <a:prstGeom prst="roundRect">
            <a:avLst>
              <a:gd name="adj" fmla="val 16667"/>
            </a:avLst>
          </a:prstGeom>
          <a:solidFill>
            <a:srgbClr val="FFFFCC"/>
          </a:solidFill>
          <a:ln w="9525">
            <a:noFill/>
            <a:round/>
            <a:headEnd/>
            <a:tailEnd/>
          </a:ln>
          <a:effectLst>
            <a:prstShdw prst="shdw18" dist="17961" dir="13500000">
              <a:srgbClr val="FFFFCC">
                <a:gamma/>
                <a:shade val="60000"/>
                <a:invGamma/>
              </a:srgbClr>
            </a:prstShdw>
          </a:effectLst>
        </p:spPr>
        <p:txBody>
          <a:bodyPr wrap="none" lIns="91424" tIns="45712" rIns="91424" bIns="45712" anchor="ctr"/>
          <a:lstStyle/>
          <a:p>
            <a:pPr eaLnBrk="0" hangingPunct="0">
              <a:lnSpc>
                <a:spcPct val="125000"/>
              </a:lnSpc>
              <a:spcBef>
                <a:spcPct val="20000"/>
              </a:spcBef>
              <a:defRPr/>
            </a:pPr>
            <a:r>
              <a:rPr lang="es-ES_tradnl" sz="1900" b="1" dirty="0">
                <a:solidFill>
                  <a:srgbClr val="FF3300"/>
                </a:solidFill>
                <a:effectLst>
                  <a:outerShdw blurRad="38100" dist="38100" dir="2700000" algn="tl">
                    <a:srgbClr val="000000"/>
                  </a:outerShdw>
                </a:effectLst>
                <a:latin typeface="Arial" pitchFamily="34" charset="0"/>
                <a:cs typeface="Arial" pitchFamily="34" charset="0"/>
              </a:rPr>
              <a:t>  CH</a:t>
            </a:r>
            <a:r>
              <a:rPr lang="es-ES_tradnl" sz="1900" b="1" baseline="-25000" dirty="0">
                <a:solidFill>
                  <a:srgbClr val="FF3300"/>
                </a:solidFill>
                <a:effectLst>
                  <a:outerShdw blurRad="38100" dist="38100" dir="2700000" algn="tl">
                    <a:srgbClr val="000000"/>
                  </a:outerShdw>
                </a:effectLst>
                <a:latin typeface="Arial" pitchFamily="34" charset="0"/>
                <a:cs typeface="Arial" pitchFamily="34" charset="0"/>
              </a:rPr>
              <a:t>3</a:t>
            </a:r>
            <a:r>
              <a:rPr lang="es-ES_tradnl" sz="1900" b="1" dirty="0">
                <a:solidFill>
                  <a:srgbClr val="008080"/>
                </a:solidFill>
                <a:effectLst>
                  <a:outerShdw blurRad="38100" dist="38100" dir="2700000" algn="tl">
                    <a:srgbClr val="000000"/>
                  </a:outerShdw>
                </a:effectLst>
                <a:latin typeface="Arial" pitchFamily="34" charset="0"/>
                <a:cs typeface="Arial" pitchFamily="34" charset="0"/>
              </a:rPr>
              <a:t>-</a:t>
            </a:r>
            <a:r>
              <a:rPr lang="es-ES_tradnl" sz="1900" b="1" dirty="0">
                <a:solidFill>
                  <a:srgbClr val="00CC00"/>
                </a:solidFill>
                <a:effectLst>
                  <a:outerShdw blurRad="38100" dist="38100" dir="2700000" algn="tl">
                    <a:srgbClr val="000000"/>
                  </a:outerShdw>
                </a:effectLst>
                <a:latin typeface="Arial" pitchFamily="34" charset="0"/>
                <a:cs typeface="Arial" pitchFamily="34" charset="0"/>
              </a:rPr>
              <a:t>OH       </a:t>
            </a:r>
            <a:r>
              <a:rPr lang="es-ES_tradnl" sz="1900" b="1" dirty="0">
                <a:solidFill>
                  <a:srgbClr val="FF3300"/>
                </a:solidFill>
                <a:effectLst>
                  <a:outerShdw blurRad="38100" dist="38100" dir="2700000" algn="tl">
                    <a:srgbClr val="000000"/>
                  </a:outerShdw>
                </a:effectLst>
                <a:latin typeface="Arial" pitchFamily="34" charset="0"/>
                <a:cs typeface="Arial" pitchFamily="34" charset="0"/>
              </a:rPr>
              <a:t>CH</a:t>
            </a:r>
            <a:r>
              <a:rPr lang="es-ES_tradnl" sz="1900" b="1" baseline="-25000" dirty="0">
                <a:solidFill>
                  <a:srgbClr val="FF3300"/>
                </a:solidFill>
                <a:effectLst>
                  <a:outerShdw blurRad="38100" dist="38100" dir="2700000" algn="tl">
                    <a:srgbClr val="000000"/>
                  </a:outerShdw>
                </a:effectLst>
                <a:latin typeface="Arial" pitchFamily="34" charset="0"/>
                <a:cs typeface="Arial" pitchFamily="34" charset="0"/>
              </a:rPr>
              <a:t>3</a:t>
            </a:r>
            <a:r>
              <a:rPr lang="es-ES_tradnl" sz="1900" b="1" dirty="0">
                <a:solidFill>
                  <a:srgbClr val="FF3300"/>
                </a:solidFill>
                <a:effectLst>
                  <a:outerShdw blurRad="38100" dist="38100" dir="2700000" algn="tl">
                    <a:srgbClr val="000000"/>
                  </a:outerShdw>
                </a:effectLst>
                <a:latin typeface="Arial" pitchFamily="34" charset="0"/>
                <a:cs typeface="Arial" pitchFamily="34" charset="0"/>
              </a:rPr>
              <a:t>-CH</a:t>
            </a:r>
            <a:r>
              <a:rPr lang="es-ES_tradnl" sz="1900" b="1" baseline="-25000" dirty="0">
                <a:solidFill>
                  <a:srgbClr val="FF3300"/>
                </a:solidFill>
                <a:effectLst>
                  <a:outerShdw blurRad="38100" dist="38100" dir="2700000" algn="tl">
                    <a:srgbClr val="000000"/>
                  </a:outerShdw>
                </a:effectLst>
                <a:latin typeface="Arial" pitchFamily="34" charset="0"/>
                <a:cs typeface="Arial" pitchFamily="34" charset="0"/>
              </a:rPr>
              <a:t>2</a:t>
            </a:r>
            <a:r>
              <a:rPr lang="es-ES_tradnl" sz="1900" b="1" dirty="0">
                <a:solidFill>
                  <a:srgbClr val="008080"/>
                </a:solidFill>
                <a:effectLst>
                  <a:outerShdw blurRad="38100" dist="38100" dir="2700000" algn="tl">
                    <a:srgbClr val="000000"/>
                  </a:outerShdw>
                </a:effectLst>
                <a:latin typeface="Arial" pitchFamily="34" charset="0"/>
                <a:cs typeface="Arial" pitchFamily="34" charset="0"/>
              </a:rPr>
              <a:t>-</a:t>
            </a:r>
            <a:r>
              <a:rPr lang="es-ES_tradnl" sz="1900" b="1" dirty="0">
                <a:solidFill>
                  <a:srgbClr val="00CC00"/>
                </a:solidFill>
                <a:effectLst>
                  <a:outerShdw blurRad="38100" dist="38100" dir="2700000" algn="tl">
                    <a:srgbClr val="000000"/>
                  </a:outerShdw>
                </a:effectLst>
                <a:latin typeface="Arial" pitchFamily="34" charset="0"/>
                <a:cs typeface="Arial" pitchFamily="34" charset="0"/>
              </a:rPr>
              <a:t>OH       </a:t>
            </a:r>
            <a:r>
              <a:rPr lang="es-ES_tradnl" sz="1900" b="1" dirty="0">
                <a:solidFill>
                  <a:srgbClr val="FF3300"/>
                </a:solidFill>
                <a:effectLst>
                  <a:outerShdw blurRad="38100" dist="38100" dir="2700000" algn="tl">
                    <a:srgbClr val="000000"/>
                  </a:outerShdw>
                </a:effectLst>
                <a:latin typeface="Arial" pitchFamily="34" charset="0"/>
                <a:cs typeface="Arial" pitchFamily="34" charset="0"/>
              </a:rPr>
              <a:t>CH</a:t>
            </a:r>
            <a:r>
              <a:rPr lang="es-ES_tradnl" sz="1900" b="1" baseline="-25000" dirty="0">
                <a:solidFill>
                  <a:srgbClr val="FF3300"/>
                </a:solidFill>
                <a:effectLst>
                  <a:outerShdw blurRad="38100" dist="38100" dir="2700000" algn="tl">
                    <a:srgbClr val="000000"/>
                  </a:outerShdw>
                </a:effectLst>
                <a:latin typeface="Arial" pitchFamily="34" charset="0"/>
                <a:cs typeface="Arial" pitchFamily="34" charset="0"/>
              </a:rPr>
              <a:t>3</a:t>
            </a:r>
            <a:r>
              <a:rPr lang="es-ES_tradnl" sz="1900" b="1" dirty="0">
                <a:solidFill>
                  <a:srgbClr val="FF3300"/>
                </a:solidFill>
                <a:effectLst>
                  <a:outerShdw blurRad="38100" dist="38100" dir="2700000" algn="tl">
                    <a:srgbClr val="000000"/>
                  </a:outerShdw>
                </a:effectLst>
                <a:latin typeface="Arial" pitchFamily="34" charset="0"/>
                <a:cs typeface="Arial" pitchFamily="34" charset="0"/>
              </a:rPr>
              <a:t>-CH</a:t>
            </a:r>
            <a:r>
              <a:rPr lang="es-ES_tradnl" sz="1900" b="1" baseline="-25000" dirty="0">
                <a:solidFill>
                  <a:srgbClr val="FF3300"/>
                </a:solidFill>
                <a:effectLst>
                  <a:outerShdw blurRad="38100" dist="38100" dir="2700000" algn="tl">
                    <a:srgbClr val="000000"/>
                  </a:outerShdw>
                </a:effectLst>
                <a:latin typeface="Arial" pitchFamily="34" charset="0"/>
                <a:cs typeface="Arial" pitchFamily="34" charset="0"/>
              </a:rPr>
              <a:t>2</a:t>
            </a:r>
            <a:r>
              <a:rPr lang="es-ES_tradnl" sz="1900" b="1" dirty="0">
                <a:solidFill>
                  <a:srgbClr val="FF3300"/>
                </a:solidFill>
                <a:effectLst>
                  <a:outerShdw blurRad="38100" dist="38100" dir="2700000" algn="tl">
                    <a:srgbClr val="000000"/>
                  </a:outerShdw>
                </a:effectLst>
                <a:latin typeface="Arial" pitchFamily="34" charset="0"/>
                <a:cs typeface="Arial" pitchFamily="34" charset="0"/>
              </a:rPr>
              <a:t>-CH</a:t>
            </a:r>
            <a:r>
              <a:rPr lang="es-ES_tradnl" sz="1900" b="1" baseline="-25000" dirty="0">
                <a:solidFill>
                  <a:srgbClr val="FF3300"/>
                </a:solidFill>
                <a:effectLst>
                  <a:outerShdw blurRad="38100" dist="38100" dir="2700000" algn="tl">
                    <a:srgbClr val="000000"/>
                  </a:outerShdw>
                </a:effectLst>
                <a:latin typeface="Arial" pitchFamily="34" charset="0"/>
                <a:cs typeface="Arial" pitchFamily="34" charset="0"/>
              </a:rPr>
              <a:t>2</a:t>
            </a:r>
            <a:r>
              <a:rPr lang="es-ES_tradnl" sz="1900" b="1" dirty="0">
                <a:solidFill>
                  <a:srgbClr val="008080"/>
                </a:solidFill>
                <a:effectLst>
                  <a:outerShdw blurRad="38100" dist="38100" dir="2700000" algn="tl">
                    <a:srgbClr val="000000"/>
                  </a:outerShdw>
                </a:effectLst>
                <a:latin typeface="Arial" pitchFamily="34" charset="0"/>
                <a:cs typeface="Arial" pitchFamily="34" charset="0"/>
              </a:rPr>
              <a:t>-</a:t>
            </a:r>
            <a:r>
              <a:rPr lang="es-ES_tradnl" sz="1900" b="1" dirty="0">
                <a:solidFill>
                  <a:srgbClr val="00CC00"/>
                </a:solidFill>
                <a:effectLst>
                  <a:outerShdw blurRad="38100" dist="38100" dir="2700000" algn="tl">
                    <a:srgbClr val="000000"/>
                  </a:outerShdw>
                </a:effectLst>
                <a:latin typeface="Arial" pitchFamily="34" charset="0"/>
                <a:cs typeface="Arial" pitchFamily="34" charset="0"/>
              </a:rPr>
              <a:t>OH       </a:t>
            </a:r>
            <a:r>
              <a:rPr lang="es-ES_tradnl" sz="1900" b="1" dirty="0">
                <a:solidFill>
                  <a:srgbClr val="FF3300"/>
                </a:solidFill>
                <a:effectLst>
                  <a:outerShdw blurRad="38100" dist="38100" dir="2700000" algn="tl">
                    <a:srgbClr val="000000"/>
                  </a:outerShdw>
                </a:effectLst>
                <a:latin typeface="Arial" pitchFamily="34" charset="0"/>
                <a:cs typeface="Arial" pitchFamily="34" charset="0"/>
              </a:rPr>
              <a:t>CH</a:t>
            </a:r>
            <a:r>
              <a:rPr lang="es-ES_tradnl" sz="1900" b="1" baseline="-25000" dirty="0">
                <a:solidFill>
                  <a:srgbClr val="FF3300"/>
                </a:solidFill>
                <a:effectLst>
                  <a:outerShdw blurRad="38100" dist="38100" dir="2700000" algn="tl">
                    <a:srgbClr val="000000"/>
                  </a:outerShdw>
                </a:effectLst>
                <a:latin typeface="Arial" pitchFamily="34" charset="0"/>
                <a:cs typeface="Arial" pitchFamily="34" charset="0"/>
              </a:rPr>
              <a:t>3</a:t>
            </a:r>
            <a:r>
              <a:rPr lang="es-ES_tradnl" sz="1900" b="1" dirty="0">
                <a:solidFill>
                  <a:srgbClr val="FF3300"/>
                </a:solidFill>
                <a:effectLst>
                  <a:outerShdw blurRad="38100" dist="38100" dir="2700000" algn="tl">
                    <a:srgbClr val="000000"/>
                  </a:outerShdw>
                </a:effectLst>
                <a:latin typeface="Arial" pitchFamily="34" charset="0"/>
                <a:cs typeface="Arial" pitchFamily="34" charset="0"/>
              </a:rPr>
              <a:t>-CH</a:t>
            </a:r>
            <a:r>
              <a:rPr lang="es-ES_tradnl" sz="1900" b="1" baseline="-25000" dirty="0">
                <a:solidFill>
                  <a:srgbClr val="FF3300"/>
                </a:solidFill>
                <a:effectLst>
                  <a:outerShdw blurRad="38100" dist="38100" dir="2700000" algn="tl">
                    <a:srgbClr val="000000"/>
                  </a:outerShdw>
                </a:effectLst>
                <a:latin typeface="Arial" pitchFamily="34" charset="0"/>
                <a:cs typeface="Arial" pitchFamily="34" charset="0"/>
              </a:rPr>
              <a:t>2</a:t>
            </a:r>
            <a:r>
              <a:rPr lang="es-ES_tradnl" sz="1900" b="1" dirty="0">
                <a:solidFill>
                  <a:srgbClr val="FF3300"/>
                </a:solidFill>
                <a:effectLst>
                  <a:outerShdw blurRad="38100" dist="38100" dir="2700000" algn="tl">
                    <a:srgbClr val="000000"/>
                  </a:outerShdw>
                </a:effectLst>
                <a:latin typeface="Arial" pitchFamily="34" charset="0"/>
                <a:cs typeface="Arial" pitchFamily="34" charset="0"/>
              </a:rPr>
              <a:t>-CH</a:t>
            </a:r>
            <a:r>
              <a:rPr lang="es-ES_tradnl" sz="1900" b="1" baseline="-25000" dirty="0">
                <a:solidFill>
                  <a:srgbClr val="FF3300"/>
                </a:solidFill>
                <a:effectLst>
                  <a:outerShdw blurRad="38100" dist="38100" dir="2700000" algn="tl">
                    <a:srgbClr val="000000"/>
                  </a:outerShdw>
                </a:effectLst>
                <a:latin typeface="Arial" pitchFamily="34" charset="0"/>
                <a:cs typeface="Arial" pitchFamily="34" charset="0"/>
              </a:rPr>
              <a:t>2</a:t>
            </a:r>
            <a:r>
              <a:rPr lang="es-ES_tradnl" sz="1900" b="1" dirty="0">
                <a:solidFill>
                  <a:srgbClr val="FF3300"/>
                </a:solidFill>
                <a:effectLst>
                  <a:outerShdw blurRad="38100" dist="38100" dir="2700000" algn="tl">
                    <a:srgbClr val="000000"/>
                  </a:outerShdw>
                </a:effectLst>
                <a:latin typeface="Arial" pitchFamily="34" charset="0"/>
                <a:cs typeface="Arial" pitchFamily="34" charset="0"/>
              </a:rPr>
              <a:t>-CH</a:t>
            </a:r>
            <a:r>
              <a:rPr lang="es-ES_tradnl" sz="1900" b="1" baseline="-25000" dirty="0">
                <a:solidFill>
                  <a:srgbClr val="FF3300"/>
                </a:solidFill>
                <a:effectLst>
                  <a:outerShdw blurRad="38100" dist="38100" dir="2700000" algn="tl">
                    <a:srgbClr val="000000"/>
                  </a:outerShdw>
                </a:effectLst>
                <a:latin typeface="Arial" pitchFamily="34" charset="0"/>
                <a:cs typeface="Arial" pitchFamily="34" charset="0"/>
              </a:rPr>
              <a:t>2</a:t>
            </a:r>
            <a:r>
              <a:rPr lang="es-ES_tradnl" sz="1900" b="1" dirty="0">
                <a:solidFill>
                  <a:srgbClr val="008080"/>
                </a:solidFill>
                <a:effectLst>
                  <a:outerShdw blurRad="38100" dist="38100" dir="2700000" algn="tl">
                    <a:srgbClr val="000000"/>
                  </a:outerShdw>
                </a:effectLst>
                <a:latin typeface="Arial" pitchFamily="34" charset="0"/>
                <a:cs typeface="Arial" pitchFamily="34" charset="0"/>
              </a:rPr>
              <a:t>-</a:t>
            </a:r>
            <a:r>
              <a:rPr lang="es-ES_tradnl" sz="1900" b="1" dirty="0">
                <a:solidFill>
                  <a:srgbClr val="00CC00"/>
                </a:solidFill>
                <a:effectLst>
                  <a:outerShdw blurRad="38100" dist="38100" dir="2700000" algn="tl">
                    <a:srgbClr val="000000"/>
                  </a:outerShdw>
                </a:effectLst>
                <a:latin typeface="Arial" pitchFamily="34" charset="0"/>
                <a:cs typeface="Arial" pitchFamily="34" charset="0"/>
              </a:rPr>
              <a:t>OH</a:t>
            </a:r>
          </a:p>
          <a:p>
            <a:pPr eaLnBrk="0" hangingPunct="0">
              <a:lnSpc>
                <a:spcPct val="125000"/>
              </a:lnSpc>
              <a:spcBef>
                <a:spcPct val="20000"/>
              </a:spcBef>
              <a:defRPr/>
            </a:pPr>
            <a:r>
              <a:rPr lang="es-ES_tradnl" sz="1900" b="1" dirty="0">
                <a:solidFill>
                  <a:srgbClr val="FF3300"/>
                </a:solidFill>
                <a:effectLst>
                  <a:outerShdw blurRad="38100" dist="38100" dir="2700000" algn="tl">
                    <a:srgbClr val="000000"/>
                  </a:outerShdw>
                </a:effectLst>
                <a:latin typeface="Arial" pitchFamily="34" charset="0"/>
                <a:cs typeface="Arial" pitchFamily="34" charset="0"/>
              </a:rPr>
              <a:t>METAN</a:t>
            </a:r>
            <a:r>
              <a:rPr lang="es-ES_tradnl" sz="1900" b="1" dirty="0">
                <a:solidFill>
                  <a:srgbClr val="00CC00"/>
                </a:solidFill>
                <a:effectLst>
                  <a:outerShdw blurRad="38100" dist="38100" dir="2700000" algn="tl">
                    <a:srgbClr val="000000"/>
                  </a:outerShdw>
                </a:effectLst>
                <a:latin typeface="Arial" pitchFamily="34" charset="0"/>
                <a:cs typeface="Arial" pitchFamily="34" charset="0"/>
              </a:rPr>
              <a:t>OL   </a:t>
            </a:r>
            <a:r>
              <a:rPr lang="es-ES_tradnl" sz="1900" b="1" dirty="0">
                <a:solidFill>
                  <a:srgbClr val="FF3300"/>
                </a:solidFill>
                <a:effectLst>
                  <a:outerShdw blurRad="38100" dist="38100" dir="2700000" algn="tl">
                    <a:srgbClr val="000000"/>
                  </a:outerShdw>
                </a:effectLst>
                <a:latin typeface="Arial" pitchFamily="34" charset="0"/>
                <a:cs typeface="Arial" pitchFamily="34" charset="0"/>
              </a:rPr>
              <a:t>     ETAN</a:t>
            </a:r>
            <a:r>
              <a:rPr lang="es-ES_tradnl" sz="1900" b="1" dirty="0">
                <a:solidFill>
                  <a:srgbClr val="00CC00"/>
                </a:solidFill>
                <a:effectLst>
                  <a:outerShdw blurRad="38100" dist="38100" dir="2700000" algn="tl">
                    <a:srgbClr val="000000"/>
                  </a:outerShdw>
                </a:effectLst>
                <a:latin typeface="Arial" pitchFamily="34" charset="0"/>
                <a:cs typeface="Arial" pitchFamily="34" charset="0"/>
              </a:rPr>
              <a:t>OL      </a:t>
            </a:r>
            <a:r>
              <a:rPr lang="es-ES_tradnl" sz="1900" b="1" dirty="0">
                <a:solidFill>
                  <a:srgbClr val="FF3300"/>
                </a:solidFill>
                <a:effectLst>
                  <a:outerShdw blurRad="38100" dist="38100" dir="2700000" algn="tl">
                    <a:srgbClr val="000000"/>
                  </a:outerShdw>
                </a:effectLst>
                <a:latin typeface="Arial" pitchFamily="34" charset="0"/>
                <a:cs typeface="Arial" pitchFamily="34" charset="0"/>
              </a:rPr>
              <a:t>        PROPAN</a:t>
            </a:r>
            <a:r>
              <a:rPr lang="es-ES_tradnl" sz="1900" b="1" dirty="0">
                <a:solidFill>
                  <a:srgbClr val="00CC00"/>
                </a:solidFill>
                <a:effectLst>
                  <a:outerShdw blurRad="38100" dist="38100" dir="2700000" algn="tl">
                    <a:srgbClr val="000000"/>
                  </a:outerShdw>
                </a:effectLst>
                <a:latin typeface="Arial" pitchFamily="34" charset="0"/>
                <a:cs typeface="Arial" pitchFamily="34" charset="0"/>
              </a:rPr>
              <a:t>OL                   </a:t>
            </a:r>
            <a:r>
              <a:rPr lang="es-ES_tradnl" sz="1900" b="1" dirty="0">
                <a:solidFill>
                  <a:srgbClr val="FF3300"/>
                </a:solidFill>
                <a:effectLst>
                  <a:outerShdw blurRad="38100" dist="38100" dir="2700000" algn="tl">
                    <a:srgbClr val="000000"/>
                  </a:outerShdw>
                </a:effectLst>
                <a:latin typeface="Arial" pitchFamily="34" charset="0"/>
                <a:cs typeface="Arial" pitchFamily="34" charset="0"/>
              </a:rPr>
              <a:t> BUTAN</a:t>
            </a:r>
            <a:r>
              <a:rPr lang="es-ES_tradnl" sz="1900" b="1" dirty="0">
                <a:solidFill>
                  <a:srgbClr val="00CC00"/>
                </a:solidFill>
                <a:effectLst>
                  <a:outerShdw blurRad="38100" dist="38100" dir="2700000" algn="tl">
                    <a:srgbClr val="000000"/>
                  </a:outerShdw>
                </a:effectLst>
                <a:latin typeface="Arial" pitchFamily="34" charset="0"/>
                <a:cs typeface="Arial" pitchFamily="34" charset="0"/>
              </a:rPr>
              <a:t>OL</a:t>
            </a:r>
          </a:p>
        </p:txBody>
      </p:sp>
      <p:grpSp>
        <p:nvGrpSpPr>
          <p:cNvPr id="2" name="Group 3"/>
          <p:cNvGrpSpPr>
            <a:grpSpLocks/>
          </p:cNvGrpSpPr>
          <p:nvPr/>
        </p:nvGrpSpPr>
        <p:grpSpPr bwMode="auto">
          <a:xfrm>
            <a:off x="533400" y="4219575"/>
            <a:ext cx="8439150" cy="1647825"/>
            <a:chOff x="336" y="2658"/>
            <a:chExt cx="5316" cy="1038"/>
          </a:xfrm>
        </p:grpSpPr>
        <p:sp>
          <p:nvSpPr>
            <p:cNvPr id="53256" name="AutoShape 4"/>
            <p:cNvSpPr>
              <a:spLocks noChangeArrowheads="1"/>
            </p:cNvSpPr>
            <p:nvPr/>
          </p:nvSpPr>
          <p:spPr bwMode="auto">
            <a:xfrm>
              <a:off x="2697" y="2658"/>
              <a:ext cx="336" cy="672"/>
            </a:xfrm>
            <a:prstGeom prst="upArrow">
              <a:avLst>
                <a:gd name="adj1" fmla="val 50000"/>
                <a:gd name="adj2" fmla="val 50000"/>
              </a:avLst>
            </a:prstGeom>
            <a:solidFill>
              <a:srgbClr val="0099CC"/>
            </a:solidFill>
            <a:ln w="9525">
              <a:noFill/>
              <a:miter lim="800000"/>
              <a:headEnd/>
              <a:tailEnd/>
            </a:ln>
            <a:effectLst>
              <a:prstShdw prst="shdw17" dist="17961" dir="13500000">
                <a:srgbClr val="005C7A"/>
              </a:prstShdw>
            </a:effectLst>
          </p:spPr>
          <p:txBody>
            <a:bodyPr wrap="none" anchor="ctr"/>
            <a:lstStyle/>
            <a:p>
              <a:endParaRPr lang="es-ES"/>
            </a:p>
          </p:txBody>
        </p:sp>
        <p:sp>
          <p:nvSpPr>
            <p:cNvPr id="53257" name="AutoShape 5"/>
            <p:cNvSpPr>
              <a:spLocks noChangeArrowheads="1"/>
            </p:cNvSpPr>
            <p:nvPr/>
          </p:nvSpPr>
          <p:spPr bwMode="auto">
            <a:xfrm>
              <a:off x="336" y="3264"/>
              <a:ext cx="5232" cy="432"/>
            </a:xfrm>
            <a:prstGeom prst="roundRect">
              <a:avLst>
                <a:gd name="adj" fmla="val 16667"/>
              </a:avLst>
            </a:prstGeom>
            <a:solidFill>
              <a:srgbClr val="FFFFCC"/>
            </a:solidFill>
            <a:ln w="9525">
              <a:noFill/>
              <a:round/>
              <a:headEnd/>
              <a:tailEnd/>
            </a:ln>
            <a:effectLst>
              <a:prstShdw prst="shdw17" dist="17961" dir="2700000">
                <a:srgbClr val="99997A"/>
              </a:prstShdw>
            </a:effectLst>
          </p:spPr>
          <p:txBody>
            <a:bodyPr wrap="none" anchor="ctr"/>
            <a:lstStyle/>
            <a:p>
              <a:endParaRPr lang="es-ES"/>
            </a:p>
          </p:txBody>
        </p:sp>
        <p:sp>
          <p:nvSpPr>
            <p:cNvPr id="117766" name="Rectangle 6"/>
            <p:cNvSpPr>
              <a:spLocks noChangeArrowheads="1"/>
            </p:cNvSpPr>
            <p:nvPr/>
          </p:nvSpPr>
          <p:spPr bwMode="auto">
            <a:xfrm>
              <a:off x="372" y="3360"/>
              <a:ext cx="5280" cy="336"/>
            </a:xfrm>
            <a:prstGeom prst="rect">
              <a:avLst/>
            </a:prstGeom>
            <a:noFill/>
            <a:ln w="9525">
              <a:noFill/>
              <a:miter lim="800000"/>
              <a:headEnd/>
              <a:tailEnd/>
            </a:ln>
            <a:effectLst/>
          </p:spPr>
          <p:txBody>
            <a:bodyPr/>
            <a:lstStyle/>
            <a:p>
              <a:pPr algn="just">
                <a:spcBef>
                  <a:spcPct val="20000"/>
                </a:spcBef>
                <a:defRPr/>
              </a:pPr>
              <a:r>
                <a:rPr lang="es-ES_tradnl" sz="2000" b="1" dirty="0">
                  <a:solidFill>
                    <a:srgbClr val="0099CC"/>
                  </a:solidFill>
                  <a:effectLst>
                    <a:outerShdw blurRad="38100" dist="38100" dir="2700000" algn="tl">
                      <a:srgbClr val="C0C0C0"/>
                    </a:outerShdw>
                  </a:effectLst>
                  <a:latin typeface="Comic Sans MS" pitchFamily="66" charset="0"/>
                  <a:cs typeface="Arial" pitchFamily="34" charset="0"/>
                </a:rPr>
                <a:t>Los cuatro primeros miembros de la serie homóloga de alcoholes</a:t>
              </a:r>
              <a:endParaRPr lang="es-ES_tradnl" i="1" dirty="0">
                <a:solidFill>
                  <a:srgbClr val="0099CC"/>
                </a:solidFill>
                <a:latin typeface="Arial" pitchFamily="34" charset="0"/>
                <a:cs typeface="Arial" pitchFamily="34" charset="0"/>
              </a:endParaRPr>
            </a:p>
          </p:txBody>
        </p:sp>
      </p:grpSp>
      <p:sp>
        <p:nvSpPr>
          <p:cNvPr id="117767" name="AutoShape 7"/>
          <p:cNvSpPr>
            <a:spLocks noChangeArrowheads="1"/>
          </p:cNvSpPr>
          <p:nvPr/>
        </p:nvSpPr>
        <p:spPr bwMode="auto">
          <a:xfrm>
            <a:off x="4267200" y="2133600"/>
            <a:ext cx="533400" cy="1066800"/>
          </a:xfrm>
          <a:prstGeom prst="downArrow">
            <a:avLst>
              <a:gd name="adj1" fmla="val 50000"/>
              <a:gd name="adj2" fmla="val 50000"/>
            </a:avLst>
          </a:prstGeom>
          <a:solidFill>
            <a:srgbClr val="0099CC"/>
          </a:solidFill>
          <a:ln w="9525">
            <a:noFill/>
            <a:miter lim="800000"/>
            <a:headEnd/>
            <a:tailEnd/>
          </a:ln>
          <a:effectLst>
            <a:prstShdw prst="shdw17" dist="17961" dir="13500000">
              <a:srgbClr val="005C7A"/>
            </a:prstShdw>
          </a:effectLst>
        </p:spPr>
        <p:txBody>
          <a:bodyPr wrap="none" lIns="91424" tIns="45712" rIns="91424" bIns="45712" anchor="ctr"/>
          <a:lstStyle/>
          <a:p>
            <a:endParaRPr lang="es-ES"/>
          </a:p>
        </p:txBody>
      </p:sp>
      <p:grpSp>
        <p:nvGrpSpPr>
          <p:cNvPr id="3" name="Group 8"/>
          <p:cNvGrpSpPr>
            <a:grpSpLocks/>
          </p:cNvGrpSpPr>
          <p:nvPr/>
        </p:nvGrpSpPr>
        <p:grpSpPr bwMode="auto">
          <a:xfrm>
            <a:off x="1066800" y="457200"/>
            <a:ext cx="6934200" cy="1905000"/>
            <a:chOff x="672" y="288"/>
            <a:chExt cx="4368" cy="1200"/>
          </a:xfrm>
        </p:grpSpPr>
        <p:sp>
          <p:nvSpPr>
            <p:cNvPr id="53254" name="Oval 9"/>
            <p:cNvSpPr>
              <a:spLocks noChangeArrowheads="1"/>
            </p:cNvSpPr>
            <p:nvPr/>
          </p:nvSpPr>
          <p:spPr bwMode="auto">
            <a:xfrm>
              <a:off x="720" y="288"/>
              <a:ext cx="4272" cy="1200"/>
            </a:xfrm>
            <a:prstGeom prst="ellipse">
              <a:avLst/>
            </a:prstGeom>
            <a:solidFill>
              <a:srgbClr val="FFFFCC"/>
            </a:solidFill>
            <a:ln w="9525">
              <a:noFill/>
              <a:round/>
              <a:headEnd/>
              <a:tailEnd/>
            </a:ln>
            <a:effectLst>
              <a:prstShdw prst="shdw17" dist="17961" dir="13500000">
                <a:srgbClr val="99997A"/>
              </a:prstShdw>
            </a:effectLst>
          </p:spPr>
          <p:txBody>
            <a:bodyPr wrap="none" anchor="ctr"/>
            <a:lstStyle/>
            <a:p>
              <a:endParaRPr lang="es-ES"/>
            </a:p>
          </p:txBody>
        </p:sp>
        <p:sp>
          <p:nvSpPr>
            <p:cNvPr id="117770" name="Rectangle 10"/>
            <p:cNvSpPr>
              <a:spLocks noChangeArrowheads="1"/>
            </p:cNvSpPr>
            <p:nvPr/>
          </p:nvSpPr>
          <p:spPr bwMode="auto">
            <a:xfrm>
              <a:off x="672" y="384"/>
              <a:ext cx="4368" cy="864"/>
            </a:xfrm>
            <a:prstGeom prst="rect">
              <a:avLst/>
            </a:prstGeom>
            <a:noFill/>
            <a:ln w="9525">
              <a:noFill/>
              <a:miter lim="800000"/>
              <a:headEnd/>
              <a:tailEnd/>
            </a:ln>
            <a:effectLst/>
          </p:spPr>
          <p:txBody>
            <a:bodyPr/>
            <a:lstStyle/>
            <a:p>
              <a:pPr algn="ctr">
                <a:spcBef>
                  <a:spcPct val="20000"/>
                </a:spcBef>
                <a:defRPr/>
              </a:pPr>
              <a:r>
                <a:rPr lang="es-ES_tradnl" sz="3200" b="1" dirty="0">
                  <a:solidFill>
                    <a:srgbClr val="33CCCC"/>
                  </a:solidFill>
                  <a:effectLst>
                    <a:outerShdw blurRad="38100" dist="38100" dir="2700000" algn="tl">
                      <a:srgbClr val="C0C0C0"/>
                    </a:outerShdw>
                  </a:effectLst>
                  <a:latin typeface="Comic Sans MS" pitchFamily="66" charset="0"/>
                  <a:cs typeface="Arial" pitchFamily="34" charset="0"/>
                </a:rPr>
                <a:t>Serie Homóloga</a:t>
              </a:r>
              <a:r>
                <a:rPr lang="es-ES_tradnl" sz="3200" dirty="0">
                  <a:solidFill>
                    <a:srgbClr val="33CCCC"/>
                  </a:solidFill>
                  <a:effectLst>
                    <a:outerShdw blurRad="38100" dist="38100" dir="2700000" algn="tl">
                      <a:srgbClr val="C0C0C0"/>
                    </a:outerShdw>
                  </a:effectLst>
                  <a:latin typeface="Comic Sans MS" pitchFamily="66" charset="0"/>
                  <a:cs typeface="Arial" pitchFamily="34" charset="0"/>
                </a:rPr>
                <a:t>:</a:t>
              </a:r>
              <a:endParaRPr lang="es-ES_tradnl" dirty="0">
                <a:latin typeface="Comic Sans MS" pitchFamily="66" charset="0"/>
                <a:cs typeface="Arial" pitchFamily="34" charset="0"/>
              </a:endParaRPr>
            </a:p>
            <a:p>
              <a:pPr algn="ctr">
                <a:lnSpc>
                  <a:spcPct val="125000"/>
                </a:lnSpc>
                <a:spcBef>
                  <a:spcPct val="20000"/>
                </a:spcBef>
                <a:defRPr/>
              </a:pPr>
              <a:r>
                <a:rPr lang="es-ES_tradnl" sz="2000" dirty="0">
                  <a:solidFill>
                    <a:srgbClr val="008080"/>
                  </a:solidFill>
                  <a:effectLst>
                    <a:outerShdw blurRad="38100" dist="38100" dir="2700000" algn="tl">
                      <a:srgbClr val="C0C0C0"/>
                    </a:outerShdw>
                  </a:effectLst>
                  <a:latin typeface="Comic Sans MS" pitchFamily="66" charset="0"/>
                  <a:cs typeface="Arial" pitchFamily="34" charset="0"/>
                </a:rPr>
                <a:t>Conjunto de compuestos con el mismo grupo funcional y diferente tamaño del radical hidrocarbonado</a:t>
              </a:r>
              <a:endParaRPr lang="es-ES_tradnl" sz="2000" dirty="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117767"/>
                                        </p:tgtEl>
                                        <p:attrNameLst>
                                          <p:attrName>style.visibility</p:attrName>
                                        </p:attrNameLst>
                                      </p:cBhvr>
                                      <p:to>
                                        <p:strVal val="visible"/>
                                      </p:to>
                                    </p:set>
                                    <p:anim calcmode="lin" valueType="num">
                                      <p:cBhvr>
                                        <p:cTn id="12" dur="500" fill="hold"/>
                                        <p:tgtEl>
                                          <p:spTgt spid="117767"/>
                                        </p:tgtEl>
                                        <p:attrNameLst>
                                          <p:attrName>ppt_x</p:attrName>
                                        </p:attrNameLst>
                                      </p:cBhvr>
                                      <p:tavLst>
                                        <p:tav tm="0">
                                          <p:val>
                                            <p:strVal val="#ppt_x"/>
                                          </p:val>
                                        </p:tav>
                                        <p:tav tm="100000">
                                          <p:val>
                                            <p:strVal val="#ppt_x"/>
                                          </p:val>
                                        </p:tav>
                                      </p:tavLst>
                                    </p:anim>
                                    <p:anim calcmode="lin" valueType="num">
                                      <p:cBhvr>
                                        <p:cTn id="13" dur="500" fill="hold"/>
                                        <p:tgtEl>
                                          <p:spTgt spid="117767"/>
                                        </p:tgtEl>
                                        <p:attrNameLst>
                                          <p:attrName>ppt_y</p:attrName>
                                        </p:attrNameLst>
                                      </p:cBhvr>
                                      <p:tavLst>
                                        <p:tav tm="0">
                                          <p:val>
                                            <p:strVal val="#ppt_y-#ppt_h/2"/>
                                          </p:val>
                                        </p:tav>
                                        <p:tav tm="100000">
                                          <p:val>
                                            <p:strVal val="#ppt_y"/>
                                          </p:val>
                                        </p:tav>
                                      </p:tavLst>
                                    </p:anim>
                                    <p:anim calcmode="lin" valueType="num">
                                      <p:cBhvr>
                                        <p:cTn id="14" dur="500" fill="hold"/>
                                        <p:tgtEl>
                                          <p:spTgt spid="117767"/>
                                        </p:tgtEl>
                                        <p:attrNameLst>
                                          <p:attrName>ppt_w</p:attrName>
                                        </p:attrNameLst>
                                      </p:cBhvr>
                                      <p:tavLst>
                                        <p:tav tm="0">
                                          <p:val>
                                            <p:strVal val="#ppt_w"/>
                                          </p:val>
                                        </p:tav>
                                        <p:tav tm="100000">
                                          <p:val>
                                            <p:strVal val="#ppt_w"/>
                                          </p:val>
                                        </p:tav>
                                      </p:tavLst>
                                    </p:anim>
                                    <p:anim calcmode="lin" valueType="num">
                                      <p:cBhvr>
                                        <p:cTn id="15" dur="500" fill="hold"/>
                                        <p:tgtEl>
                                          <p:spTgt spid="11776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17762"/>
                                        </p:tgtEl>
                                        <p:attrNameLst>
                                          <p:attrName>style.visibility</p:attrName>
                                        </p:attrNameLst>
                                      </p:cBhvr>
                                      <p:to>
                                        <p:strVal val="visible"/>
                                      </p:to>
                                    </p:set>
                                    <p:animEffect transition="in" filter="barn(outVertical)">
                                      <p:cBhvr>
                                        <p:cTn id="20" dur="500"/>
                                        <p:tgtEl>
                                          <p:spTgt spid="11776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nimBg="1" autoUpdateAnimBg="0"/>
      <p:bldP spid="117767"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42844" y="200020"/>
            <a:ext cx="8777288" cy="258603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lIns="91424" tIns="45712" rIns="91424" bIns="45712">
            <a:spAutoFit/>
          </a:bodyPr>
          <a:lstStyle/>
          <a:p>
            <a:pPr eaLnBrk="0" hangingPunct="0">
              <a:defRPr/>
            </a:pPr>
            <a:r>
              <a:rPr lang="es-ES_tradnl" b="1" dirty="0">
                <a:solidFill>
                  <a:srgbClr val="FFFFCC"/>
                </a:solidFill>
                <a:effectLst>
                  <a:outerShdw blurRad="38100" dist="38100" dir="2700000" algn="tl">
                    <a:srgbClr val="000000"/>
                  </a:outerShdw>
                </a:effectLst>
                <a:latin typeface="Comic Sans MS" pitchFamily="66" charset="0"/>
                <a:cs typeface="Arial" pitchFamily="34" charset="0"/>
              </a:rPr>
              <a:t>FÓRMULAS MOLECULARES, constituidas por</a:t>
            </a:r>
          </a:p>
          <a:p>
            <a:pPr eaLnBrk="0" hangingPunct="0">
              <a:defRPr/>
            </a:pPr>
            <a:endParaRPr lang="es-ES_tradnl" b="1" dirty="0">
              <a:solidFill>
                <a:srgbClr val="FFFFCC"/>
              </a:solidFill>
              <a:effectLst>
                <a:outerShdw blurRad="38100" dist="38100" dir="2700000" algn="tl">
                  <a:srgbClr val="000000"/>
                </a:outerShdw>
              </a:effectLst>
              <a:latin typeface="Comic Sans MS" pitchFamily="66" charset="0"/>
              <a:cs typeface="Arial" pitchFamily="34" charset="0"/>
            </a:endParaRPr>
          </a:p>
          <a:p>
            <a:pPr lvl="1" eaLnBrk="0" hangingPunct="0">
              <a:buFontTx/>
              <a:buChar char="•"/>
              <a:defRPr/>
            </a:pPr>
            <a:r>
              <a:rPr lang="es-ES_tradnl" b="1" dirty="0">
                <a:solidFill>
                  <a:srgbClr val="FFFFCC"/>
                </a:solidFill>
                <a:effectLst>
                  <a:outerShdw blurRad="38100" dist="38100" dir="2700000" algn="tl">
                    <a:srgbClr val="000000"/>
                  </a:outerShdw>
                </a:effectLst>
                <a:latin typeface="Comic Sans MS" pitchFamily="66" charset="0"/>
                <a:cs typeface="Arial" pitchFamily="34" charset="0"/>
              </a:rPr>
              <a:t> SUBÍNDICES: indican el número de cada tipo de átomos en la molécula</a:t>
            </a:r>
          </a:p>
          <a:p>
            <a:pPr lvl="1" eaLnBrk="0" hangingPunct="0">
              <a:buFontTx/>
              <a:buChar char="•"/>
              <a:defRPr/>
            </a:pPr>
            <a:r>
              <a:rPr lang="es-ES_tradnl" b="1" dirty="0">
                <a:solidFill>
                  <a:srgbClr val="FFFFCC"/>
                </a:solidFill>
                <a:effectLst>
                  <a:outerShdw blurRad="38100" dist="38100" dir="2700000" algn="tl">
                    <a:srgbClr val="000000"/>
                  </a:outerShdw>
                </a:effectLst>
                <a:latin typeface="Comic Sans MS" pitchFamily="66" charset="0"/>
                <a:cs typeface="Arial" pitchFamily="34" charset="0"/>
              </a:rPr>
              <a:t> SÍMBOLOS ATÓMICOS: indican los elementos que forman el compuesto</a:t>
            </a:r>
            <a:endParaRPr lang="es-ES_tradnl" b="1" dirty="0">
              <a:solidFill>
                <a:schemeClr val="bg1"/>
              </a:solidFill>
              <a:effectLst>
                <a:outerShdw blurRad="38100" dist="38100" dir="2700000" algn="tl">
                  <a:srgbClr val="000000"/>
                </a:outerShdw>
              </a:effectLst>
              <a:latin typeface="Times New Roman" pitchFamily="18" charset="0"/>
              <a:cs typeface="Arial" pitchFamily="34" charset="0"/>
            </a:endParaRPr>
          </a:p>
          <a:p>
            <a:pPr lvl="1" eaLnBrk="0" hangingPunct="0">
              <a:defRPr/>
            </a:pPr>
            <a:r>
              <a:rPr lang="es-ES_tradnl" b="1" dirty="0">
                <a:latin typeface="Times New Roman" pitchFamily="18" charset="0"/>
                <a:cs typeface="Arial" pitchFamily="34" charset="0"/>
              </a:rPr>
              <a:t>   </a:t>
            </a:r>
          </a:p>
          <a:p>
            <a:pPr lvl="1" eaLnBrk="0" hangingPunct="0">
              <a:defRPr/>
            </a:pPr>
            <a:r>
              <a:rPr lang="es-ES_tradnl" b="1" dirty="0">
                <a:solidFill>
                  <a:srgbClr val="FFFF00"/>
                </a:solidFill>
                <a:effectLst>
                  <a:outerShdw blurRad="38100" dist="38100" dir="2700000" algn="tl">
                    <a:srgbClr val="000000"/>
                  </a:outerShdw>
                </a:effectLst>
                <a:latin typeface="Arial" pitchFamily="34" charset="0"/>
                <a:cs typeface="Arial" pitchFamily="34" charset="0"/>
              </a:rPr>
              <a:t>Ejemplos:</a:t>
            </a:r>
            <a:endParaRPr lang="es-ES_tradnl" b="1" dirty="0">
              <a:solidFill>
                <a:srgbClr val="FFFF00"/>
              </a:solidFill>
              <a:effectLst>
                <a:outerShdw blurRad="38100" dist="38100" dir="2700000" algn="tl">
                  <a:srgbClr val="000000"/>
                </a:outerShdw>
              </a:effectLst>
              <a:latin typeface="Times New Roman" pitchFamily="18" charset="0"/>
              <a:cs typeface="Arial" pitchFamily="34" charset="0"/>
            </a:endParaRPr>
          </a:p>
          <a:p>
            <a:pPr lvl="1" eaLnBrk="0" hangingPunct="0">
              <a:defRPr/>
            </a:pPr>
            <a:r>
              <a:rPr lang="es-ES_tradnl" b="1" dirty="0">
                <a:solidFill>
                  <a:srgbClr val="FFFF00"/>
                </a:solidFill>
                <a:effectLst>
                  <a:outerShdw blurRad="38100" dist="38100" dir="2700000" algn="tl">
                    <a:srgbClr val="000000"/>
                  </a:outerShdw>
                </a:effectLst>
                <a:latin typeface="Times New Roman" pitchFamily="18" charset="0"/>
                <a:cs typeface="Arial" pitchFamily="34" charset="0"/>
              </a:rPr>
              <a:t>	          </a:t>
            </a:r>
            <a:r>
              <a:rPr lang="es-ES_tradnl" b="1" dirty="0">
                <a:solidFill>
                  <a:srgbClr val="FFFF00"/>
                </a:solidFill>
                <a:effectLst>
                  <a:outerShdw blurRad="38100" dist="38100" dir="2700000" algn="tl">
                    <a:srgbClr val="000000"/>
                  </a:outerShdw>
                </a:effectLst>
                <a:latin typeface="Arial" pitchFamily="34" charset="0"/>
                <a:cs typeface="Arial" pitchFamily="34" charset="0"/>
              </a:rPr>
              <a:t>C</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6</a:t>
            </a:r>
            <a:r>
              <a:rPr lang="es-ES_tradnl" b="1" dirty="0">
                <a:solidFill>
                  <a:srgbClr val="FFFF00"/>
                </a:solidFill>
                <a:effectLst>
                  <a:outerShdw blurRad="38100" dist="38100" dir="2700000" algn="tl">
                    <a:srgbClr val="000000"/>
                  </a:outerShdw>
                </a:effectLst>
                <a:latin typeface="Arial" pitchFamily="34" charset="0"/>
                <a:cs typeface="Arial" pitchFamily="34" charset="0"/>
              </a:rPr>
              <a:t>H</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8</a:t>
            </a:r>
            <a:r>
              <a:rPr lang="es-ES_tradnl" b="1" dirty="0">
                <a:solidFill>
                  <a:srgbClr val="FFFF00"/>
                </a:solidFill>
                <a:effectLst>
                  <a:outerShdw blurRad="38100" dist="38100" dir="2700000" algn="tl">
                    <a:srgbClr val="000000"/>
                  </a:outerShdw>
                </a:effectLst>
                <a:latin typeface="Arial" pitchFamily="34" charset="0"/>
                <a:cs typeface="Arial" pitchFamily="34" charset="0"/>
              </a:rPr>
              <a:t>, C</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4</a:t>
            </a:r>
            <a:r>
              <a:rPr lang="es-ES_tradnl" b="1" dirty="0">
                <a:solidFill>
                  <a:srgbClr val="FFFF00"/>
                </a:solidFill>
                <a:effectLst>
                  <a:outerShdw blurRad="38100" dist="38100" dir="2700000" algn="tl">
                    <a:srgbClr val="000000"/>
                  </a:outerShdw>
                </a:effectLst>
                <a:latin typeface="Arial" pitchFamily="34" charset="0"/>
                <a:cs typeface="Arial" pitchFamily="34" charset="0"/>
              </a:rPr>
              <a:t>H</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9</a:t>
            </a:r>
            <a:r>
              <a:rPr lang="es-ES_tradnl" b="1" dirty="0">
                <a:solidFill>
                  <a:srgbClr val="FFFF00"/>
                </a:solidFill>
                <a:effectLst>
                  <a:outerShdw blurRad="38100" dist="38100" dir="2700000" algn="tl">
                    <a:srgbClr val="000000"/>
                  </a:outerShdw>
                </a:effectLst>
                <a:latin typeface="Arial" pitchFamily="34" charset="0"/>
                <a:cs typeface="Arial" pitchFamily="34" charset="0"/>
              </a:rPr>
              <a:t>BrO, C</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6</a:t>
            </a:r>
            <a:r>
              <a:rPr lang="es-ES_tradnl" b="1" dirty="0">
                <a:solidFill>
                  <a:srgbClr val="FFFF00"/>
                </a:solidFill>
                <a:effectLst>
                  <a:outerShdw blurRad="38100" dist="38100" dir="2700000" algn="tl">
                    <a:srgbClr val="000000"/>
                  </a:outerShdw>
                </a:effectLst>
                <a:latin typeface="Arial" pitchFamily="34" charset="0"/>
                <a:cs typeface="Arial" pitchFamily="34" charset="0"/>
              </a:rPr>
              <a:t>H</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12</a:t>
            </a:r>
            <a:r>
              <a:rPr lang="es-ES_tradnl" b="1" dirty="0">
                <a:solidFill>
                  <a:srgbClr val="FFFF00"/>
                </a:solidFill>
                <a:effectLst>
                  <a:outerShdw blurRad="38100" dist="38100" dir="2700000" algn="tl">
                    <a:srgbClr val="000000"/>
                  </a:outerShdw>
                </a:effectLst>
                <a:latin typeface="Arial" pitchFamily="34" charset="0"/>
                <a:cs typeface="Arial" pitchFamily="34" charset="0"/>
              </a:rPr>
              <a:t>, C</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6</a:t>
            </a:r>
            <a:r>
              <a:rPr lang="es-ES_tradnl" b="1" dirty="0">
                <a:solidFill>
                  <a:srgbClr val="FFFF00"/>
                </a:solidFill>
                <a:effectLst>
                  <a:outerShdw blurRad="38100" dist="38100" dir="2700000" algn="tl">
                    <a:srgbClr val="000000"/>
                  </a:outerShdw>
                </a:effectLst>
                <a:latin typeface="Arial" pitchFamily="34" charset="0"/>
                <a:cs typeface="Arial" pitchFamily="34" charset="0"/>
              </a:rPr>
              <a:t>H</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12</a:t>
            </a:r>
            <a:r>
              <a:rPr lang="es-ES_tradnl" b="1" dirty="0">
                <a:solidFill>
                  <a:srgbClr val="FFFF00"/>
                </a:solidFill>
                <a:effectLst>
                  <a:outerShdw blurRad="38100" dist="38100" dir="2700000" algn="tl">
                    <a:srgbClr val="000000"/>
                  </a:outerShdw>
                </a:effectLst>
                <a:latin typeface="Arial" pitchFamily="34" charset="0"/>
                <a:cs typeface="Arial" pitchFamily="34" charset="0"/>
              </a:rPr>
              <a:t>O</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6</a:t>
            </a:r>
            <a:r>
              <a:rPr lang="es-ES_tradnl" b="1" dirty="0">
                <a:solidFill>
                  <a:srgbClr val="FFFF00"/>
                </a:solidFill>
                <a:effectLst>
                  <a:outerShdw blurRad="38100" dist="38100" dir="2700000" algn="tl">
                    <a:srgbClr val="000000"/>
                  </a:outerShdw>
                </a:effectLst>
                <a:latin typeface="Arial" pitchFamily="34" charset="0"/>
                <a:cs typeface="Arial" pitchFamily="34" charset="0"/>
              </a:rPr>
              <a:t>, ...</a:t>
            </a:r>
            <a:endParaRPr lang="es-ES_tradnl" b="1" dirty="0">
              <a:solidFill>
                <a:srgbClr val="FFFF00"/>
              </a:solidFill>
              <a:effectLst>
                <a:outerShdw blurRad="38100" dist="38100" dir="2700000" algn="tl">
                  <a:srgbClr val="000000"/>
                </a:outerShdw>
              </a:effectLst>
              <a:latin typeface="Times New Roman" pitchFamily="18" charset="0"/>
              <a:cs typeface="Arial" pitchFamily="34" charset="0"/>
            </a:endParaRPr>
          </a:p>
        </p:txBody>
      </p:sp>
      <p:sp>
        <p:nvSpPr>
          <p:cNvPr id="124931" name="Text Box 3"/>
          <p:cNvSpPr txBox="1">
            <a:spLocks noChangeArrowheads="1"/>
          </p:cNvSpPr>
          <p:nvPr/>
        </p:nvSpPr>
        <p:spPr bwMode="auto">
          <a:xfrm>
            <a:off x="452438" y="4533900"/>
            <a:ext cx="8386762" cy="646113"/>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lIns="91424" tIns="45712" rIns="91424" bIns="45712">
            <a:spAutoFit/>
          </a:bodyPr>
          <a:lstStyle/>
          <a:p>
            <a:pPr algn="ctr" eaLnBrk="0" hangingPunct="0">
              <a:defRPr/>
            </a:pPr>
            <a:r>
              <a:rPr lang="es-ES_tradnl" b="1" dirty="0">
                <a:solidFill>
                  <a:srgbClr val="FFFFCC"/>
                </a:solidFill>
                <a:effectLst>
                  <a:outerShdw blurRad="38100" dist="38100" dir="2700000" algn="tl">
                    <a:srgbClr val="000000"/>
                  </a:outerShdw>
                </a:effectLst>
                <a:latin typeface="Comic Sans MS" pitchFamily="66" charset="0"/>
                <a:cs typeface="Arial" pitchFamily="34" charset="0"/>
              </a:rPr>
              <a:t>NO PERMITEN DISTINGUIR ENTRE ISÓMEROS:</a:t>
            </a:r>
          </a:p>
          <a:p>
            <a:pPr algn="ctr" eaLnBrk="0" hangingPunct="0">
              <a:defRPr/>
            </a:pPr>
            <a:r>
              <a:rPr lang="es-ES_tradnl" dirty="0">
                <a:solidFill>
                  <a:srgbClr val="FFFFCC"/>
                </a:solidFill>
                <a:effectLst>
                  <a:outerShdw blurRad="38100" dist="38100" dir="2700000" algn="tl">
                    <a:srgbClr val="000000"/>
                  </a:outerShdw>
                </a:effectLst>
                <a:latin typeface="Comic Sans MS" pitchFamily="66" charset="0"/>
                <a:cs typeface="Arial" pitchFamily="34" charset="0"/>
              </a:rPr>
              <a:t>compuestos que, con la misma  fórmula molecular , tienen distinta estructura</a:t>
            </a:r>
            <a:endParaRPr lang="es-ES_tradnl" dirty="0">
              <a:solidFill>
                <a:srgbClr val="FFFFCC"/>
              </a:solidFill>
              <a:effectLst>
                <a:outerShdw blurRad="38100" dist="38100" dir="2700000" algn="tl">
                  <a:srgbClr val="000000"/>
                </a:outerShdw>
              </a:effectLst>
              <a:latin typeface="Times New Roman" pitchFamily="18" charset="0"/>
              <a:cs typeface="Arial" pitchFamily="34" charset="0"/>
            </a:endParaRPr>
          </a:p>
        </p:txBody>
      </p:sp>
      <p:grpSp>
        <p:nvGrpSpPr>
          <p:cNvPr id="2" name="Group 4"/>
          <p:cNvGrpSpPr>
            <a:grpSpLocks/>
          </p:cNvGrpSpPr>
          <p:nvPr/>
        </p:nvGrpSpPr>
        <p:grpSpPr bwMode="auto">
          <a:xfrm>
            <a:off x="1905000" y="2828925"/>
            <a:ext cx="5867400" cy="1600200"/>
            <a:chOff x="1200" y="1728"/>
            <a:chExt cx="3696" cy="1008"/>
          </a:xfrm>
        </p:grpSpPr>
        <p:sp>
          <p:nvSpPr>
            <p:cNvPr id="54281" name="AutoShape 5"/>
            <p:cNvSpPr>
              <a:spLocks noChangeArrowheads="1"/>
            </p:cNvSpPr>
            <p:nvPr/>
          </p:nvSpPr>
          <p:spPr bwMode="auto">
            <a:xfrm>
              <a:off x="1217" y="1728"/>
              <a:ext cx="3587" cy="1008"/>
            </a:xfrm>
            <a:prstGeom prst="downArrowCallout">
              <a:avLst>
                <a:gd name="adj1" fmla="val 88963"/>
                <a:gd name="adj2" fmla="val 88963"/>
                <a:gd name="adj3" fmla="val 16667"/>
                <a:gd name="adj4" fmla="val 6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es-ES">
                <a:solidFill>
                  <a:schemeClr val="bg1">
                    <a:lumMod val="95000"/>
                  </a:schemeClr>
                </a:solidFill>
              </a:endParaRPr>
            </a:p>
          </p:txBody>
        </p:sp>
        <p:sp>
          <p:nvSpPr>
            <p:cNvPr id="124934" name="Text Box 6"/>
            <p:cNvSpPr txBox="1">
              <a:spLocks noChangeArrowheads="1"/>
            </p:cNvSpPr>
            <p:nvPr/>
          </p:nvSpPr>
          <p:spPr bwMode="auto">
            <a:xfrm>
              <a:off x="1200" y="1730"/>
              <a:ext cx="3696" cy="58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lvl="1" eaLnBrk="0" hangingPunct="0">
                <a:defRPr/>
              </a:pPr>
              <a:r>
                <a:rPr lang="es-ES_tradnl" b="1" dirty="0">
                  <a:solidFill>
                    <a:schemeClr val="bg1">
                      <a:lumMod val="95000"/>
                    </a:schemeClr>
                  </a:solidFill>
                  <a:latin typeface="Comic Sans MS" pitchFamily="66" charset="0"/>
                  <a:cs typeface="Arial" pitchFamily="34" charset="0"/>
                </a:rPr>
                <a:t>No informan sobre:</a:t>
              </a:r>
            </a:p>
            <a:p>
              <a:pPr lvl="3" eaLnBrk="0" hangingPunct="0">
                <a:buFontTx/>
                <a:buChar char="•"/>
                <a:defRPr/>
              </a:pPr>
              <a:r>
                <a:rPr lang="es-ES_tradnl" b="1" dirty="0">
                  <a:solidFill>
                    <a:schemeClr val="bg1">
                      <a:lumMod val="95000"/>
                    </a:schemeClr>
                  </a:solidFill>
                  <a:latin typeface="Comic Sans MS" pitchFamily="66" charset="0"/>
                  <a:cs typeface="Arial" pitchFamily="34" charset="0"/>
                </a:rPr>
                <a:t>Conectividad entre átomos (enlaces)</a:t>
              </a:r>
            </a:p>
            <a:p>
              <a:pPr lvl="3" eaLnBrk="0" hangingPunct="0">
                <a:buFontTx/>
                <a:buChar char="•"/>
                <a:defRPr/>
              </a:pPr>
              <a:r>
                <a:rPr lang="es-ES_tradnl" b="1" dirty="0">
                  <a:solidFill>
                    <a:schemeClr val="bg1">
                      <a:lumMod val="95000"/>
                    </a:schemeClr>
                  </a:solidFill>
                  <a:latin typeface="Comic Sans MS" pitchFamily="66" charset="0"/>
                  <a:cs typeface="Arial" pitchFamily="34" charset="0"/>
                </a:rPr>
                <a:t>Distribución espacial</a:t>
              </a:r>
            </a:p>
          </p:txBody>
        </p:sp>
      </p:grpSp>
      <p:sp>
        <p:nvSpPr>
          <p:cNvPr id="124935" name="AutoShape 7"/>
          <p:cNvSpPr>
            <a:spLocks noChangeArrowheads="1"/>
          </p:cNvSpPr>
          <p:nvPr/>
        </p:nvSpPr>
        <p:spPr bwMode="auto">
          <a:xfrm>
            <a:off x="4191000" y="5214950"/>
            <a:ext cx="1147763" cy="457200"/>
          </a:xfrm>
          <a:prstGeom prst="downArrow">
            <a:avLst>
              <a:gd name="adj1" fmla="val 50000"/>
              <a:gd name="adj2" fmla="val 25000"/>
            </a:avLst>
          </a:prstGeom>
          <a:ln>
            <a:headEnd/>
            <a:tailEnd/>
          </a:ln>
        </p:spPr>
        <p:style>
          <a:lnRef idx="3">
            <a:schemeClr val="lt1"/>
          </a:lnRef>
          <a:fillRef idx="1">
            <a:schemeClr val="accent3"/>
          </a:fillRef>
          <a:effectRef idx="1">
            <a:schemeClr val="accent3"/>
          </a:effectRef>
          <a:fontRef idx="minor">
            <a:schemeClr val="lt1"/>
          </a:fontRef>
        </p:style>
        <p:txBody>
          <a:bodyPr wrap="none" lIns="91424" tIns="45712" rIns="91424" bIns="45712" anchor="ctr"/>
          <a:lstStyle/>
          <a:p>
            <a:endParaRPr lang="es-ES"/>
          </a:p>
        </p:txBody>
      </p:sp>
      <p:grpSp>
        <p:nvGrpSpPr>
          <p:cNvPr id="3" name="Group 8"/>
          <p:cNvGrpSpPr>
            <a:grpSpLocks/>
          </p:cNvGrpSpPr>
          <p:nvPr/>
        </p:nvGrpSpPr>
        <p:grpSpPr bwMode="auto">
          <a:xfrm>
            <a:off x="1143000" y="5715000"/>
            <a:ext cx="7010400" cy="609600"/>
            <a:chOff x="720" y="3696"/>
            <a:chExt cx="4416" cy="384"/>
          </a:xfrm>
          <a:effectLst/>
        </p:grpSpPr>
        <p:sp>
          <p:nvSpPr>
            <p:cNvPr id="54279" name="Rectangle 9"/>
            <p:cNvSpPr>
              <a:spLocks noChangeArrowheads="1"/>
            </p:cNvSpPr>
            <p:nvPr/>
          </p:nvSpPr>
          <p:spPr bwMode="auto">
            <a:xfrm>
              <a:off x="720" y="3696"/>
              <a:ext cx="4416" cy="38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s-ES"/>
            </a:p>
          </p:txBody>
        </p:sp>
        <p:sp>
          <p:nvSpPr>
            <p:cNvPr id="124938" name="Text Box 10"/>
            <p:cNvSpPr txBox="1">
              <a:spLocks noChangeArrowheads="1"/>
            </p:cNvSpPr>
            <p:nvPr/>
          </p:nvSpPr>
          <p:spPr bwMode="auto">
            <a:xfrm>
              <a:off x="816" y="3772"/>
              <a:ext cx="4224" cy="25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eaLnBrk="0" hangingPunct="0">
                <a:defRPr/>
              </a:pPr>
              <a:r>
                <a:rPr lang="es-ES_tradnl" sz="2000" b="1" dirty="0">
                  <a:solidFill>
                    <a:srgbClr val="339933"/>
                  </a:solidFill>
                  <a:effectLst>
                    <a:outerShdw blurRad="38100" dist="38100" dir="2700000" algn="tl">
                      <a:srgbClr val="C0C0C0"/>
                    </a:outerShdw>
                  </a:effectLst>
                  <a:latin typeface="Comic Sans MS" pitchFamily="66" charset="0"/>
                  <a:cs typeface="Arial" pitchFamily="34" charset="0"/>
                </a:rPr>
                <a:t>RECURRIR A REPRESENTACIONES MÁS PRECISAS</a:t>
              </a:r>
              <a:r>
                <a:rPr lang="es-ES_tradnl" b="1" dirty="0">
                  <a:solidFill>
                    <a:srgbClr val="008080"/>
                  </a:solidFill>
                  <a:latin typeface="Times New Roman" pitchFamily="18" charset="0"/>
                  <a:cs typeface="Arial" pitchFamily="34" charset="0"/>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barn(outVertical)">
                                      <p:cBhvr>
                                        <p:cTn id="7" dur="500"/>
                                        <p:tgtEl>
                                          <p:spTgt spid="124930"/>
                                        </p:tgtEl>
                                      </p:cBhvr>
                                    </p:animEffect>
                                  </p:childTnLst>
                                  <p:subTnLst>
                                    <p:audio>
                                      <p:cMediaNode>
                                        <p:cTn display="0" masterRel="sameClick">
                                          <p:stCondLst>
                                            <p:cond evt="begin" delay="0">
                                              <p:tn val="5"/>
                                            </p:cond>
                                          </p:stCondLst>
                                          <p:endCondLst>
                                            <p:cond evt="onStopAudio" delay="0">
                                              <p:tgtEl>
                                                <p:sldTgt/>
                                              </p:tgtEl>
                                            </p:cond>
                                          </p:endCondLst>
                                        </p:cTn>
                                        <p:tgtEl>
                                          <p:sndTgt r:embed="rId2" name="LATIGO.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528" fill="hold" grpId="0" nodeType="clickEffect">
                                  <p:stCondLst>
                                    <p:cond delay="0"/>
                                  </p:stCondLst>
                                  <p:childTnLst>
                                    <p:set>
                                      <p:cBhvr>
                                        <p:cTn id="16" dur="1" fill="hold">
                                          <p:stCondLst>
                                            <p:cond delay="0"/>
                                          </p:stCondLst>
                                        </p:cTn>
                                        <p:tgtEl>
                                          <p:spTgt spid="124931"/>
                                        </p:tgtEl>
                                        <p:attrNameLst>
                                          <p:attrName>style.visibility</p:attrName>
                                        </p:attrNameLst>
                                      </p:cBhvr>
                                      <p:to>
                                        <p:strVal val="visible"/>
                                      </p:to>
                                    </p:set>
                                    <p:anim calcmode="lin" valueType="num">
                                      <p:cBhvr>
                                        <p:cTn id="17" dur="500" fill="hold"/>
                                        <p:tgtEl>
                                          <p:spTgt spid="124931"/>
                                        </p:tgtEl>
                                        <p:attrNameLst>
                                          <p:attrName>ppt_w</p:attrName>
                                        </p:attrNameLst>
                                      </p:cBhvr>
                                      <p:tavLst>
                                        <p:tav tm="0">
                                          <p:val>
                                            <p:fltVal val="0"/>
                                          </p:val>
                                        </p:tav>
                                        <p:tav tm="100000">
                                          <p:val>
                                            <p:strVal val="#ppt_w"/>
                                          </p:val>
                                        </p:tav>
                                      </p:tavLst>
                                    </p:anim>
                                    <p:anim calcmode="lin" valueType="num">
                                      <p:cBhvr>
                                        <p:cTn id="18" dur="500" fill="hold"/>
                                        <p:tgtEl>
                                          <p:spTgt spid="124931"/>
                                        </p:tgtEl>
                                        <p:attrNameLst>
                                          <p:attrName>ppt_h</p:attrName>
                                        </p:attrNameLst>
                                      </p:cBhvr>
                                      <p:tavLst>
                                        <p:tav tm="0">
                                          <p:val>
                                            <p:fltVal val="0"/>
                                          </p:val>
                                        </p:tav>
                                        <p:tav tm="100000">
                                          <p:val>
                                            <p:strVal val="#ppt_h"/>
                                          </p:val>
                                        </p:tav>
                                      </p:tavLst>
                                    </p:anim>
                                    <p:anim calcmode="lin" valueType="num">
                                      <p:cBhvr>
                                        <p:cTn id="19" dur="500" fill="hold"/>
                                        <p:tgtEl>
                                          <p:spTgt spid="124931"/>
                                        </p:tgtEl>
                                        <p:attrNameLst>
                                          <p:attrName>ppt_x</p:attrName>
                                        </p:attrNameLst>
                                      </p:cBhvr>
                                      <p:tavLst>
                                        <p:tav tm="0">
                                          <p:val>
                                            <p:fltVal val="0.5"/>
                                          </p:val>
                                        </p:tav>
                                        <p:tav tm="100000">
                                          <p:val>
                                            <p:strVal val="#ppt_x"/>
                                          </p:val>
                                        </p:tav>
                                      </p:tavLst>
                                    </p:anim>
                                    <p:anim calcmode="lin" valueType="num">
                                      <p:cBhvr>
                                        <p:cTn id="20" dur="500" fill="hold"/>
                                        <p:tgtEl>
                                          <p:spTgt spid="124931"/>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 fill="hold" grpId="0" nodeType="clickEffect">
                                  <p:stCondLst>
                                    <p:cond delay="0"/>
                                  </p:stCondLst>
                                  <p:childTnLst>
                                    <p:set>
                                      <p:cBhvr>
                                        <p:cTn id="24" dur="1" fill="hold">
                                          <p:stCondLst>
                                            <p:cond delay="0"/>
                                          </p:stCondLst>
                                        </p:cTn>
                                        <p:tgtEl>
                                          <p:spTgt spid="124935"/>
                                        </p:tgtEl>
                                        <p:attrNameLst>
                                          <p:attrName>style.visibility</p:attrName>
                                        </p:attrNameLst>
                                      </p:cBhvr>
                                      <p:to>
                                        <p:strVal val="visible"/>
                                      </p:to>
                                    </p:set>
                                    <p:anim calcmode="lin" valueType="num">
                                      <p:cBhvr>
                                        <p:cTn id="25" dur="500" fill="hold"/>
                                        <p:tgtEl>
                                          <p:spTgt spid="124935"/>
                                        </p:tgtEl>
                                        <p:attrNameLst>
                                          <p:attrName>ppt_x</p:attrName>
                                        </p:attrNameLst>
                                      </p:cBhvr>
                                      <p:tavLst>
                                        <p:tav tm="0">
                                          <p:val>
                                            <p:strVal val="#ppt_x"/>
                                          </p:val>
                                        </p:tav>
                                        <p:tav tm="100000">
                                          <p:val>
                                            <p:strVal val="#ppt_x"/>
                                          </p:val>
                                        </p:tav>
                                      </p:tavLst>
                                    </p:anim>
                                    <p:anim calcmode="lin" valueType="num">
                                      <p:cBhvr>
                                        <p:cTn id="26" dur="500" fill="hold"/>
                                        <p:tgtEl>
                                          <p:spTgt spid="124935"/>
                                        </p:tgtEl>
                                        <p:attrNameLst>
                                          <p:attrName>ppt_y</p:attrName>
                                        </p:attrNameLst>
                                      </p:cBhvr>
                                      <p:tavLst>
                                        <p:tav tm="0">
                                          <p:val>
                                            <p:strVal val="#ppt_y-#ppt_h/2"/>
                                          </p:val>
                                        </p:tav>
                                        <p:tav tm="100000">
                                          <p:val>
                                            <p:strVal val="#ppt_y"/>
                                          </p:val>
                                        </p:tav>
                                      </p:tavLst>
                                    </p:anim>
                                    <p:anim calcmode="lin" valueType="num">
                                      <p:cBhvr>
                                        <p:cTn id="27" dur="500" fill="hold"/>
                                        <p:tgtEl>
                                          <p:spTgt spid="124935"/>
                                        </p:tgtEl>
                                        <p:attrNameLst>
                                          <p:attrName>ppt_w</p:attrName>
                                        </p:attrNameLst>
                                      </p:cBhvr>
                                      <p:tavLst>
                                        <p:tav tm="0">
                                          <p:val>
                                            <p:strVal val="#ppt_w"/>
                                          </p:val>
                                        </p:tav>
                                        <p:tav tm="100000">
                                          <p:val>
                                            <p:strVal val="#ppt_w"/>
                                          </p:val>
                                        </p:tav>
                                      </p:tavLst>
                                    </p:anim>
                                    <p:anim calcmode="lin" valueType="num">
                                      <p:cBhvr>
                                        <p:cTn id="28" dur="500" fill="hold"/>
                                        <p:tgtEl>
                                          <p:spTgt spid="12493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nimBg="1" autoUpdateAnimBg="0"/>
      <p:bldP spid="124931" grpId="0" animBg="1" autoUpdateAnimBg="0"/>
      <p:bldP spid="124935"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2" name="Picture 3"/>
          <p:cNvPicPr>
            <a:picLocks noChangeAspect="1" noChangeArrowheads="1"/>
          </p:cNvPicPr>
          <p:nvPr/>
        </p:nvPicPr>
        <p:blipFill>
          <a:blip r:embed="rId3"/>
          <a:srcRect/>
          <a:stretch>
            <a:fillRect/>
          </a:stretch>
        </p:blipFill>
        <p:spPr bwMode="auto">
          <a:xfrm>
            <a:off x="304800" y="920868"/>
            <a:ext cx="8583583" cy="5494203"/>
          </a:xfrm>
          <a:prstGeom prst="rect">
            <a:avLst/>
          </a:prstGeom>
          <a:noFill/>
          <a:ln w="57150">
            <a:solidFill>
              <a:srgbClr val="008080"/>
            </a:solidFill>
            <a:miter lim="800000"/>
            <a:headEnd/>
            <a:tailEnd/>
          </a:ln>
        </p:spPr>
      </p:pic>
      <p:sp>
        <p:nvSpPr>
          <p:cNvPr id="2053" name="Text Box 4"/>
          <p:cNvSpPr txBox="1">
            <a:spLocks noChangeArrowheads="1"/>
          </p:cNvSpPr>
          <p:nvPr/>
        </p:nvSpPr>
        <p:spPr bwMode="auto">
          <a:xfrm>
            <a:off x="784205" y="1885942"/>
            <a:ext cx="858837" cy="400050"/>
          </a:xfrm>
          <a:prstGeom prst="rect">
            <a:avLst/>
          </a:prstGeom>
          <a:solidFill>
            <a:schemeClr val="bg1"/>
          </a:solidFill>
          <a:ln w="9525">
            <a:noFill/>
            <a:miter lim="800000"/>
            <a:headEnd/>
            <a:tailEnd/>
          </a:ln>
        </p:spPr>
        <p:txBody>
          <a:bodyPr wrap="none" lIns="91424" tIns="45712" rIns="91424" bIns="45712">
            <a:spAutoFit/>
          </a:bodyPr>
          <a:lstStyle/>
          <a:p>
            <a:r>
              <a:rPr lang="es-ES" sz="2000" b="1" dirty="0">
                <a:solidFill>
                  <a:schemeClr val="accent2"/>
                </a:solidFill>
                <a:latin typeface="Comic Sans MS" pitchFamily="66" charset="0"/>
              </a:rPr>
              <a:t>etano</a:t>
            </a:r>
          </a:p>
        </p:txBody>
      </p:sp>
      <p:sp>
        <p:nvSpPr>
          <p:cNvPr id="2054" name="Text Box 5"/>
          <p:cNvSpPr txBox="1">
            <a:spLocks noChangeArrowheads="1"/>
          </p:cNvSpPr>
          <p:nvPr/>
        </p:nvSpPr>
        <p:spPr bwMode="auto">
          <a:xfrm>
            <a:off x="641330" y="2814636"/>
            <a:ext cx="1001712" cy="400050"/>
          </a:xfrm>
          <a:prstGeom prst="rect">
            <a:avLst/>
          </a:prstGeom>
          <a:solidFill>
            <a:schemeClr val="bg1"/>
          </a:solidFill>
          <a:ln w="9525">
            <a:noFill/>
            <a:miter lim="800000"/>
            <a:headEnd/>
            <a:tailEnd/>
          </a:ln>
        </p:spPr>
        <p:txBody>
          <a:bodyPr wrap="none" lIns="91424" tIns="45712" rIns="91424" bIns="45712">
            <a:spAutoFit/>
          </a:bodyPr>
          <a:lstStyle/>
          <a:p>
            <a:r>
              <a:rPr lang="es-ES" sz="2000" b="1" dirty="0">
                <a:solidFill>
                  <a:schemeClr val="accent2"/>
                </a:solidFill>
                <a:latin typeface="Comic Sans MS" pitchFamily="66" charset="0"/>
              </a:rPr>
              <a:t>butano</a:t>
            </a:r>
          </a:p>
        </p:txBody>
      </p:sp>
      <p:sp>
        <p:nvSpPr>
          <p:cNvPr id="2055" name="Text Box 6"/>
          <p:cNvSpPr txBox="1">
            <a:spLocks noChangeArrowheads="1"/>
          </p:cNvSpPr>
          <p:nvPr/>
        </p:nvSpPr>
        <p:spPr bwMode="auto">
          <a:xfrm>
            <a:off x="304800" y="3962400"/>
            <a:ext cx="1577975" cy="400050"/>
          </a:xfrm>
          <a:prstGeom prst="rect">
            <a:avLst/>
          </a:prstGeom>
          <a:solidFill>
            <a:schemeClr val="bg1"/>
          </a:solidFill>
          <a:ln w="9525">
            <a:noFill/>
            <a:miter lim="800000"/>
            <a:headEnd/>
            <a:tailEnd/>
          </a:ln>
        </p:spPr>
        <p:txBody>
          <a:bodyPr wrap="none" lIns="91424" tIns="45712" rIns="91424" bIns="45712">
            <a:spAutoFit/>
          </a:bodyPr>
          <a:lstStyle/>
          <a:p>
            <a:r>
              <a:rPr lang="es-ES" sz="2000" b="1" dirty="0" err="1">
                <a:solidFill>
                  <a:schemeClr val="accent2"/>
                </a:solidFill>
                <a:latin typeface="Comic Sans MS" pitchFamily="66" charset="0"/>
              </a:rPr>
              <a:t>ciclohexano</a:t>
            </a:r>
            <a:endParaRPr lang="es-ES" sz="2000" b="1" dirty="0">
              <a:solidFill>
                <a:schemeClr val="accent2"/>
              </a:solidFill>
              <a:latin typeface="Comic Sans MS" pitchFamily="66" charset="0"/>
            </a:endParaRPr>
          </a:p>
        </p:txBody>
      </p:sp>
      <p:sp>
        <p:nvSpPr>
          <p:cNvPr id="2056" name="Text Box 7"/>
          <p:cNvSpPr txBox="1">
            <a:spLocks noChangeArrowheads="1"/>
          </p:cNvSpPr>
          <p:nvPr/>
        </p:nvSpPr>
        <p:spPr bwMode="auto">
          <a:xfrm>
            <a:off x="409575" y="4810125"/>
            <a:ext cx="1190625" cy="708025"/>
          </a:xfrm>
          <a:prstGeom prst="rect">
            <a:avLst/>
          </a:prstGeom>
          <a:solidFill>
            <a:schemeClr val="bg1"/>
          </a:solidFill>
          <a:ln w="9525">
            <a:noFill/>
            <a:miter lim="800000"/>
            <a:headEnd/>
            <a:tailEnd/>
          </a:ln>
        </p:spPr>
        <p:txBody>
          <a:bodyPr wrap="none" lIns="91424" tIns="45712" rIns="91424" bIns="45712">
            <a:spAutoFit/>
          </a:bodyPr>
          <a:lstStyle/>
          <a:p>
            <a:pPr algn="ctr"/>
            <a:r>
              <a:rPr lang="es-ES" sz="2000" b="1" dirty="0" err="1">
                <a:solidFill>
                  <a:schemeClr val="accent2"/>
                </a:solidFill>
                <a:latin typeface="Comic Sans MS" pitchFamily="66" charset="0"/>
              </a:rPr>
              <a:t>eteno</a:t>
            </a:r>
            <a:endParaRPr lang="es-ES" sz="2000" b="1" dirty="0">
              <a:solidFill>
                <a:schemeClr val="accent2"/>
              </a:solidFill>
              <a:latin typeface="Comic Sans MS" pitchFamily="66" charset="0"/>
            </a:endParaRPr>
          </a:p>
          <a:p>
            <a:pPr algn="ctr"/>
            <a:r>
              <a:rPr lang="es-ES" sz="2000" b="1" dirty="0">
                <a:solidFill>
                  <a:schemeClr val="accent2"/>
                </a:solidFill>
                <a:latin typeface="Comic Sans MS" pitchFamily="66" charset="0"/>
              </a:rPr>
              <a:t>(etileno)</a:t>
            </a:r>
          </a:p>
        </p:txBody>
      </p:sp>
      <p:sp>
        <p:nvSpPr>
          <p:cNvPr id="2057" name="Text Box 8"/>
          <p:cNvSpPr txBox="1">
            <a:spLocks noChangeArrowheads="1"/>
          </p:cNvSpPr>
          <p:nvPr/>
        </p:nvSpPr>
        <p:spPr bwMode="auto">
          <a:xfrm>
            <a:off x="304800" y="5621338"/>
            <a:ext cx="1465262" cy="708025"/>
          </a:xfrm>
          <a:prstGeom prst="rect">
            <a:avLst/>
          </a:prstGeom>
          <a:solidFill>
            <a:schemeClr val="bg1"/>
          </a:solidFill>
          <a:ln w="9525">
            <a:noFill/>
            <a:miter lim="800000"/>
            <a:headEnd/>
            <a:tailEnd/>
          </a:ln>
        </p:spPr>
        <p:txBody>
          <a:bodyPr wrap="none" lIns="91424" tIns="45712" rIns="91424" bIns="45712">
            <a:spAutoFit/>
          </a:bodyPr>
          <a:lstStyle/>
          <a:p>
            <a:pPr algn="ctr"/>
            <a:r>
              <a:rPr lang="es-ES" sz="2000" b="1" dirty="0">
                <a:solidFill>
                  <a:schemeClr val="accent2"/>
                </a:solidFill>
                <a:latin typeface="Comic Sans MS" pitchFamily="66" charset="0"/>
              </a:rPr>
              <a:t>etino</a:t>
            </a:r>
          </a:p>
          <a:p>
            <a:pPr algn="ctr"/>
            <a:r>
              <a:rPr lang="es-ES" sz="2000" b="1" dirty="0">
                <a:solidFill>
                  <a:schemeClr val="accent2"/>
                </a:solidFill>
                <a:latin typeface="Comic Sans MS" pitchFamily="66" charset="0"/>
              </a:rPr>
              <a:t>(acetileno)</a:t>
            </a:r>
          </a:p>
        </p:txBody>
      </p:sp>
      <p:graphicFrame>
        <p:nvGraphicFramePr>
          <p:cNvPr id="2050" name="Object 9"/>
          <p:cNvGraphicFramePr>
            <a:graphicFrameLocks noChangeAspect="1"/>
          </p:cNvGraphicFramePr>
          <p:nvPr/>
        </p:nvGraphicFramePr>
        <p:xfrm>
          <a:off x="3132138" y="3789363"/>
          <a:ext cx="1117600" cy="1155700"/>
        </p:xfrm>
        <a:graphic>
          <a:graphicData uri="http://schemas.openxmlformats.org/presentationml/2006/ole">
            <p:oleObj spid="_x0000_s2050" name="CS ChemDraw Drawing" r:id="rId4" imgW="1422400" imgH="1473200" progId="">
              <p:embed/>
            </p:oleObj>
          </a:graphicData>
        </a:graphic>
      </p:graphicFrame>
      <p:sp>
        <p:nvSpPr>
          <p:cNvPr id="10" name="9 Título"/>
          <p:cNvSpPr>
            <a:spLocks noGrp="1"/>
          </p:cNvSpPr>
          <p:nvPr>
            <p:ph type="title"/>
          </p:nvPr>
        </p:nvSpPr>
        <p:spPr/>
        <p:txBody>
          <a:bodyPr/>
          <a:lstStyle/>
          <a:p>
            <a:r>
              <a:rPr lang="es-ES_tradnl" sz="2400" b="1" dirty="0" smtClean="0">
                <a:solidFill>
                  <a:schemeClr val="tx2">
                    <a:lumMod val="75000"/>
                  </a:schemeClr>
                </a:solidFill>
                <a:latin typeface="Comic Sans MS" pitchFamily="66" charset="0"/>
              </a:rPr>
              <a:t>TIPOS DE FÓRMULAS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228600" y="762000"/>
            <a:ext cx="8610600" cy="765175"/>
          </a:xfrm>
          <a:prstGeom prst="rect">
            <a:avLst/>
          </a:prstGeom>
          <a:solidFill>
            <a:srgbClr val="008080"/>
          </a:solidFill>
          <a:ln w="25400">
            <a:noFill/>
            <a:miter lim="800000"/>
            <a:headEnd/>
            <a:tailEnd/>
          </a:ln>
          <a:effectLst>
            <a:prstShdw prst="shdw17" dist="17961" dir="2700000">
              <a:srgbClr val="008080">
                <a:gamma/>
                <a:shade val="60000"/>
                <a:invGamma/>
              </a:srgbClr>
            </a:prstShdw>
          </a:effectLst>
        </p:spPr>
        <p:txBody>
          <a:bodyPr lIns="91424" tIns="45712" rIns="91424" bIns="45712">
            <a:spAutoFit/>
          </a:bodyPr>
          <a:lstStyle/>
          <a:p>
            <a:pPr eaLnBrk="0" hangingPunct="0">
              <a:lnSpc>
                <a:spcPct val="115000"/>
              </a:lnSpc>
              <a:defRPr/>
            </a:pPr>
            <a:r>
              <a:rPr lang="es-ES_tradnl" sz="2000" b="1" dirty="0">
                <a:solidFill>
                  <a:schemeClr val="bg1"/>
                </a:solidFill>
                <a:effectLst>
                  <a:outerShdw blurRad="38100" dist="38100" dir="2700000" algn="tl">
                    <a:srgbClr val="000000"/>
                  </a:outerShdw>
                </a:effectLst>
                <a:latin typeface="Comic Sans MS" pitchFamily="66" charset="0"/>
                <a:cs typeface="Arial" pitchFamily="34" charset="0"/>
              </a:rPr>
              <a:t>FÓRMULAS DESARROLLADAS (Expandidas):</a:t>
            </a:r>
            <a:r>
              <a:rPr lang="es-ES_tradnl" b="1" dirty="0">
                <a:solidFill>
                  <a:schemeClr val="bg1"/>
                </a:solidFill>
                <a:effectLst>
                  <a:outerShdw blurRad="38100" dist="38100" dir="2700000" algn="tl">
                    <a:srgbClr val="000000"/>
                  </a:outerShdw>
                </a:effectLst>
                <a:latin typeface="Comic Sans MS" pitchFamily="66" charset="0"/>
                <a:cs typeface="Arial" pitchFamily="34" charset="0"/>
              </a:rPr>
              <a:t> </a:t>
            </a:r>
            <a:r>
              <a:rPr lang="es-ES_tradnl" dirty="0">
                <a:solidFill>
                  <a:schemeClr val="bg1"/>
                </a:solidFill>
                <a:effectLst>
                  <a:outerShdw blurRad="38100" dist="38100" dir="2700000" algn="tl">
                    <a:srgbClr val="000000"/>
                  </a:outerShdw>
                </a:effectLst>
                <a:latin typeface="Comic Sans MS" pitchFamily="66" charset="0"/>
                <a:cs typeface="Arial" pitchFamily="34" charset="0"/>
              </a:rPr>
              <a:t>Se representan todos los átomos por sus símbolos y los enlaces que los unen por trazos</a:t>
            </a:r>
            <a:r>
              <a:rPr lang="es-ES_tradnl" b="1" dirty="0">
                <a:effectLst>
                  <a:outerShdw blurRad="38100" dist="38100" dir="2700000" algn="tl">
                    <a:srgbClr val="FFFFFF"/>
                  </a:outerShdw>
                </a:effectLst>
                <a:latin typeface="Comic Sans MS" pitchFamily="66" charset="0"/>
                <a:cs typeface="Arial" pitchFamily="34" charset="0"/>
              </a:rPr>
              <a:t> </a:t>
            </a:r>
          </a:p>
        </p:txBody>
      </p:sp>
      <p:sp>
        <p:nvSpPr>
          <p:cNvPr id="126983" name="AutoShape 7"/>
          <p:cNvSpPr>
            <a:spLocks noChangeAspect="1" noChangeArrowheads="1"/>
          </p:cNvSpPr>
          <p:nvPr/>
        </p:nvSpPr>
        <p:spPr bwMode="auto">
          <a:xfrm>
            <a:off x="1447800" y="3429000"/>
            <a:ext cx="1925638" cy="1004888"/>
          </a:xfrm>
          <a:prstGeom prst="upDownArrowCallout">
            <a:avLst>
              <a:gd name="adj1" fmla="val 47907"/>
              <a:gd name="adj2" fmla="val 47907"/>
              <a:gd name="adj3" fmla="val 12500"/>
              <a:gd name="adj4" fmla="val 50000"/>
            </a:avLst>
          </a:prstGeom>
          <a:solidFill>
            <a:srgbClr val="008080"/>
          </a:solidFill>
          <a:ln w="9525">
            <a:noFill/>
            <a:miter lim="800000"/>
            <a:headEnd/>
            <a:tailEnd/>
          </a:ln>
          <a:effectLst>
            <a:prstShdw prst="shdw18" dist="17961" dir="13500000">
              <a:srgbClr val="008080">
                <a:gamma/>
                <a:shade val="60000"/>
                <a:invGamma/>
              </a:srgbClr>
            </a:prstShdw>
          </a:effectLst>
        </p:spPr>
        <p:txBody>
          <a:bodyPr wrap="none" lIns="91424" tIns="45712" rIns="91424" bIns="45712" anchor="ctr"/>
          <a:lstStyle/>
          <a:p>
            <a:pPr algn="ctr" eaLnBrk="0" hangingPunct="0">
              <a:defRPr/>
            </a:pPr>
            <a:r>
              <a:rPr lang="es-ES_tradnl" b="1" dirty="0">
                <a:solidFill>
                  <a:srgbClr val="FFFF00"/>
                </a:solidFill>
                <a:effectLst>
                  <a:outerShdw blurRad="38100" dist="38100" dir="2700000" algn="tl">
                    <a:srgbClr val="000000"/>
                  </a:outerShdw>
                </a:effectLst>
                <a:latin typeface="Arial" pitchFamily="34" charset="0"/>
                <a:cs typeface="Arial" pitchFamily="34" charset="0"/>
              </a:rPr>
              <a:t>C</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6</a:t>
            </a:r>
            <a:r>
              <a:rPr lang="es-ES_tradnl" b="1" dirty="0">
                <a:solidFill>
                  <a:srgbClr val="FFFF00"/>
                </a:solidFill>
                <a:effectLst>
                  <a:outerShdw blurRad="38100" dist="38100" dir="2700000" algn="tl">
                    <a:srgbClr val="000000"/>
                  </a:outerShdw>
                </a:effectLst>
                <a:latin typeface="Arial" pitchFamily="34" charset="0"/>
                <a:cs typeface="Arial" pitchFamily="34" charset="0"/>
              </a:rPr>
              <a:t>H</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8</a:t>
            </a:r>
            <a:endParaRPr lang="es-ES_tradnl" b="1" dirty="0">
              <a:latin typeface="Arial" pitchFamily="34" charset="0"/>
              <a:cs typeface="Arial" pitchFamily="34" charset="0"/>
            </a:endParaRPr>
          </a:p>
        </p:txBody>
      </p:sp>
      <p:sp>
        <p:nvSpPr>
          <p:cNvPr id="126984" name="AutoShape 8"/>
          <p:cNvSpPr>
            <a:spLocks noChangeArrowheads="1"/>
          </p:cNvSpPr>
          <p:nvPr/>
        </p:nvSpPr>
        <p:spPr bwMode="auto">
          <a:xfrm>
            <a:off x="5867400" y="3492500"/>
            <a:ext cx="1752600" cy="1003300"/>
          </a:xfrm>
          <a:prstGeom prst="upDownArrowCallout">
            <a:avLst>
              <a:gd name="adj1" fmla="val 43671"/>
              <a:gd name="adj2" fmla="val 43671"/>
              <a:gd name="adj3" fmla="val 12500"/>
              <a:gd name="adj4" fmla="val 50000"/>
            </a:avLst>
          </a:prstGeom>
          <a:solidFill>
            <a:srgbClr val="008080"/>
          </a:solidFill>
          <a:ln w="9525">
            <a:noFill/>
            <a:miter lim="800000"/>
            <a:headEnd/>
            <a:tailEnd/>
          </a:ln>
          <a:effectLst>
            <a:prstShdw prst="shdw18" dist="17961" dir="13500000">
              <a:srgbClr val="008080">
                <a:gamma/>
                <a:shade val="60000"/>
                <a:invGamma/>
              </a:srgbClr>
            </a:prstShdw>
          </a:effectLst>
        </p:spPr>
        <p:txBody>
          <a:bodyPr wrap="none" lIns="91424" tIns="45712" rIns="91424" bIns="45712" anchor="ctr"/>
          <a:lstStyle/>
          <a:p>
            <a:pPr algn="ctr" eaLnBrk="0" hangingPunct="0">
              <a:defRPr/>
            </a:pPr>
            <a:r>
              <a:rPr lang="es-ES_tradnl" b="1" dirty="0">
                <a:solidFill>
                  <a:srgbClr val="FFFF00"/>
                </a:solidFill>
                <a:effectLst>
                  <a:outerShdw blurRad="38100" dist="38100" dir="2700000" algn="tl">
                    <a:srgbClr val="000000"/>
                  </a:outerShdw>
                </a:effectLst>
                <a:latin typeface="Arial" pitchFamily="34" charset="0"/>
                <a:cs typeface="Arial" pitchFamily="34" charset="0"/>
              </a:rPr>
              <a:t>C</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4</a:t>
            </a:r>
            <a:r>
              <a:rPr lang="es-ES_tradnl" b="1" dirty="0">
                <a:solidFill>
                  <a:srgbClr val="FFFF00"/>
                </a:solidFill>
                <a:effectLst>
                  <a:outerShdw blurRad="38100" dist="38100" dir="2700000" algn="tl">
                    <a:srgbClr val="000000"/>
                  </a:outerShdw>
                </a:effectLst>
                <a:latin typeface="Arial" pitchFamily="34" charset="0"/>
                <a:cs typeface="Arial" pitchFamily="34" charset="0"/>
              </a:rPr>
              <a:t>H</a:t>
            </a:r>
            <a:r>
              <a:rPr lang="es-ES_tradnl" b="1" baseline="-25000" dirty="0">
                <a:solidFill>
                  <a:srgbClr val="FFFF00"/>
                </a:solidFill>
                <a:effectLst>
                  <a:outerShdw blurRad="38100" dist="38100" dir="2700000" algn="tl">
                    <a:srgbClr val="000000"/>
                  </a:outerShdw>
                </a:effectLst>
                <a:latin typeface="Arial" pitchFamily="34" charset="0"/>
                <a:cs typeface="Arial" pitchFamily="34" charset="0"/>
              </a:rPr>
              <a:t>9</a:t>
            </a:r>
            <a:r>
              <a:rPr lang="es-ES_tradnl" b="1" dirty="0">
                <a:solidFill>
                  <a:srgbClr val="FFFF00"/>
                </a:solidFill>
                <a:effectLst>
                  <a:outerShdw blurRad="38100" dist="38100" dir="2700000" algn="tl">
                    <a:srgbClr val="000000"/>
                  </a:outerShdw>
                </a:effectLst>
                <a:latin typeface="Arial" pitchFamily="34" charset="0"/>
                <a:cs typeface="Arial" pitchFamily="34" charset="0"/>
              </a:rPr>
              <a:t>BrO</a:t>
            </a:r>
            <a:endParaRPr lang="es-ES_tradnl" b="1" dirty="0">
              <a:solidFill>
                <a:srgbClr val="FFFF00"/>
              </a:solidFill>
              <a:latin typeface="Arial" pitchFamily="34" charset="0"/>
              <a:cs typeface="Arial" pitchFamily="34" charset="0"/>
            </a:endParaRPr>
          </a:p>
        </p:txBody>
      </p:sp>
      <p:pic>
        <p:nvPicPr>
          <p:cNvPr id="9" name="Imagen 8" descr="9-1.png"/>
          <p:cNvPicPr>
            <a:picLocks noChangeAspect="1"/>
          </p:cNvPicPr>
          <p:nvPr/>
        </p:nvPicPr>
        <p:blipFill>
          <a:blip r:embed="rId2"/>
          <a:stretch>
            <a:fillRect/>
          </a:stretch>
        </p:blipFill>
        <p:spPr>
          <a:xfrm>
            <a:off x="990600" y="1828800"/>
            <a:ext cx="2907598" cy="1444656"/>
          </a:xfrm>
          <a:prstGeom prst="rect">
            <a:avLst/>
          </a:prstGeom>
        </p:spPr>
      </p:pic>
      <p:pic>
        <p:nvPicPr>
          <p:cNvPr id="10" name="Imagen 9" descr="9-2.png"/>
          <p:cNvPicPr>
            <a:picLocks noChangeAspect="1"/>
          </p:cNvPicPr>
          <p:nvPr/>
        </p:nvPicPr>
        <p:blipFill>
          <a:blip r:embed="rId3"/>
          <a:stretch>
            <a:fillRect/>
          </a:stretch>
        </p:blipFill>
        <p:spPr>
          <a:xfrm>
            <a:off x="5334000" y="1828800"/>
            <a:ext cx="2767400" cy="1456847"/>
          </a:xfrm>
          <a:prstGeom prst="rect">
            <a:avLst/>
          </a:prstGeom>
        </p:spPr>
      </p:pic>
      <p:pic>
        <p:nvPicPr>
          <p:cNvPr id="11" name="Imagen 10" descr="9-3.png"/>
          <p:cNvPicPr>
            <a:picLocks noChangeAspect="1"/>
          </p:cNvPicPr>
          <p:nvPr/>
        </p:nvPicPr>
        <p:blipFill>
          <a:blip r:embed="rId4"/>
          <a:stretch>
            <a:fillRect/>
          </a:stretch>
        </p:blipFill>
        <p:spPr>
          <a:xfrm>
            <a:off x="990600" y="4495800"/>
            <a:ext cx="2889311" cy="1444656"/>
          </a:xfrm>
          <a:prstGeom prst="rect">
            <a:avLst/>
          </a:prstGeom>
        </p:spPr>
      </p:pic>
      <p:pic>
        <p:nvPicPr>
          <p:cNvPr id="12" name="Imagen 11" descr="9-4.png"/>
          <p:cNvPicPr>
            <a:picLocks noChangeAspect="1"/>
          </p:cNvPicPr>
          <p:nvPr/>
        </p:nvPicPr>
        <p:blipFill>
          <a:blip r:embed="rId5"/>
          <a:stretch>
            <a:fillRect/>
          </a:stretch>
        </p:blipFill>
        <p:spPr>
          <a:xfrm>
            <a:off x="5334000" y="4495800"/>
            <a:ext cx="2882378"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69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69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3" grpId="0" animBg="1" autoUpdateAnimBg="0"/>
      <p:bldP spid="126984" grpId="0" animBg="1"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6999</TotalTime>
  <Words>4125</Words>
  <Application>Microsoft Macintosh PowerPoint</Application>
  <PresentationFormat>Presentación en pantalla (4:3)</PresentationFormat>
  <Paragraphs>391</Paragraphs>
  <Slides>55</Slides>
  <Notes>39</Notes>
  <HiddenSlides>0</HiddenSlides>
  <MMClips>0</MMClips>
  <ScaleCrop>false</ScaleCrop>
  <HeadingPairs>
    <vt:vector size="6" baseType="variant">
      <vt:variant>
        <vt:lpstr>Plantilla de diseño</vt:lpstr>
      </vt:variant>
      <vt:variant>
        <vt:i4>1</vt:i4>
      </vt:variant>
      <vt:variant>
        <vt:lpstr>Servidores OLE incrustados</vt:lpstr>
      </vt:variant>
      <vt:variant>
        <vt:i4>3</vt:i4>
      </vt:variant>
      <vt:variant>
        <vt:lpstr>Títulos de diapositiva</vt:lpstr>
      </vt:variant>
      <vt:variant>
        <vt:i4>55</vt:i4>
      </vt:variant>
    </vt:vector>
  </HeadingPairs>
  <TitlesOfParts>
    <vt:vector size="59" baseType="lpstr">
      <vt:lpstr>Civil</vt:lpstr>
      <vt:lpstr>CS ChemDraw Drawing</vt:lpstr>
      <vt:lpstr>Document</vt:lpstr>
      <vt:lpstr>Documento</vt:lpstr>
      <vt:lpstr>Anexo</vt:lpstr>
      <vt:lpstr>Esqueleto hidrocarbonado y grupos funcionales</vt:lpstr>
      <vt:lpstr>Diapositiva 3</vt:lpstr>
      <vt:lpstr>Ejemplos de hidrocarburos</vt:lpstr>
      <vt:lpstr>Diapositiva 5</vt:lpstr>
      <vt:lpstr>Diapositiva 6</vt:lpstr>
      <vt:lpstr>Diapositiva 7</vt:lpstr>
      <vt:lpstr>TIPOS DE FÓRMULAS</vt:lpstr>
      <vt:lpstr>Diapositiva 9</vt:lpstr>
      <vt:lpstr>Diapositiva 10</vt:lpstr>
      <vt:lpstr>Diapositiva 11</vt:lpstr>
      <vt:lpstr>Diapositiva 12</vt:lpstr>
      <vt:lpstr>Diapositiva 13</vt:lpstr>
      <vt:lpstr>Diapositiva 14</vt:lpstr>
      <vt:lpstr>Diapositiva 15</vt:lpstr>
      <vt:lpstr>Diapositiva 16</vt:lpstr>
      <vt:lpstr>Grupos funcionales</vt:lpstr>
      <vt:lpstr>Grupos funcionales</vt:lpstr>
      <vt:lpstr>Nomenclatura</vt:lpstr>
      <vt:lpstr>Diapositiva 20</vt:lpstr>
      <vt:lpstr>Diapositiva 21</vt:lpstr>
      <vt:lpstr>Principio general</vt:lpstr>
      <vt:lpstr>Diapositiva 23</vt:lpstr>
      <vt:lpstr>LA NOMENCLATURA  DE LOS ALCANOS</vt:lpstr>
      <vt:lpstr>Diapositiva 25</vt:lpstr>
      <vt:lpstr>Diapositiva 26</vt:lpstr>
      <vt:lpstr>LA NOMENCLATURA  DE LOS ALCANOS</vt:lpstr>
      <vt:lpstr>LA NOMENCLATURA  DE LOS ALCANOS</vt:lpstr>
      <vt:lpstr>Diapositiva 29</vt:lpstr>
      <vt:lpstr>LA NOMENCLATURA DE LOS CICLOALCANOS</vt:lpstr>
      <vt:lpstr>LA NOMENCLATURA DE LOS HALOALCANOS</vt:lpstr>
      <vt:lpstr>LA NOMENCLATURA DE LOS COMPUESTOS ORGANOMETÁLICOS</vt:lpstr>
      <vt:lpstr>LA NOMENCLATURA DE LOS ALCOHOLES</vt:lpstr>
      <vt:lpstr>LA NOMENCLATURA DE LOS ALCOHOLES</vt:lpstr>
      <vt:lpstr>LA NOMENCLATURA DE LOS ÉTERES</vt:lpstr>
      <vt:lpstr>LA NOMENCLATURA DE LOS ANÁLOGOS DE  ALCOHOLES  Y ÉTERES CON AZUFRE</vt:lpstr>
      <vt:lpstr>LA NOMENCLATURA DE LOS ALQUENOS</vt:lpstr>
      <vt:lpstr>LA NOMENCLATURA DE LOS ALQUENOS</vt:lpstr>
      <vt:lpstr>LA NOMENCLATURA DE LOS ALQUINOS</vt:lpstr>
      <vt:lpstr>LA NOMENCLATURA DE LOS ALQUINOS</vt:lpstr>
      <vt:lpstr>LA NOMENCLATURA DE LOS BENCENOS</vt:lpstr>
      <vt:lpstr>LA NOMENCLATURA DE LOS BENCENOS</vt:lpstr>
      <vt:lpstr>LA NOMENCLATURA DE LOS ACIDOS CARBOXILICOS</vt:lpstr>
      <vt:lpstr>LA NOMENCLATURA DE LOS ACIDOS CARBOXILICOS</vt:lpstr>
      <vt:lpstr>LA NOMENCLATURA DE LOS ACIDOS CARBOXILICOS</vt:lpstr>
      <vt:lpstr>LA NOMENCLATURA DE LOS ALDEHIDOS Y CETONAS</vt:lpstr>
      <vt:lpstr>LA NOMENCLATURA DE LOS ALDEHIDOS Y CETONAS</vt:lpstr>
      <vt:lpstr>DERIVADOS DE LOS ACIDOS CARBOXÍLICOS</vt:lpstr>
      <vt:lpstr>DERIVADOS DE LOS ACIDOS CARBOXÍLICOS</vt:lpstr>
      <vt:lpstr>DERIVADOS DE LOS ACIDOS CARBOXÍLICOS</vt:lpstr>
      <vt:lpstr>LA NOMENCLATURA DE LAS AMINAS</vt:lpstr>
      <vt:lpstr>LA NOMENCLATURA DE LAS AMINAS</vt:lpstr>
      <vt:lpstr>LA NOMENCLATURA DE LOS HETEROCICLOS</vt:lpstr>
      <vt:lpstr>Diapositiva 54</vt:lpstr>
      <vt:lpstr>CLASIFICACIÓN DE LOS GRUPOS FUNCIONALES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Bárbara</dc:creator>
  <cp:lastModifiedBy>Lamsabhi</cp:lastModifiedBy>
  <cp:revision>369</cp:revision>
  <dcterms:created xsi:type="dcterms:W3CDTF">2012-06-06T10:41:47Z</dcterms:created>
  <dcterms:modified xsi:type="dcterms:W3CDTF">2012-06-06T10:58:47Z</dcterms:modified>
</cp:coreProperties>
</file>