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56" r:id="rId3"/>
    <p:sldId id="257" r:id="rId4"/>
    <p:sldId id="258" r:id="rId5"/>
    <p:sldId id="274" r:id="rId6"/>
    <p:sldId id="259" r:id="rId7"/>
    <p:sldId id="262" r:id="rId8"/>
    <p:sldId id="265" r:id="rId9"/>
    <p:sldId id="273" r:id="rId10"/>
    <p:sldId id="261" r:id="rId11"/>
    <p:sldId id="272" r:id="rId12"/>
    <p:sldId id="260" r:id="rId13"/>
    <p:sldId id="263"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4"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 d="1"/>
        <a:sy n="1" d="1"/>
      </p:scale>
      <p:origin x="0" y="-1158"/>
    </p:cViewPr>
  </p:notesTextViewPr>
  <p:sorterViewPr>
    <p:cViewPr>
      <p:scale>
        <a:sx n="100" d="100"/>
        <a:sy n="100" d="100"/>
      </p:scale>
      <p:origin x="0" y="0"/>
    </p:cViewPr>
  </p:sorterViewPr>
  <p:notesViewPr>
    <p:cSldViewPr>
      <p:cViewPr varScale="1">
        <p:scale>
          <a:sx n="76" d="100"/>
          <a:sy n="76" d="100"/>
        </p:scale>
        <p:origin x="-2923"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D47F6-F3B5-4920-A4AC-530D303686CF}" type="datetimeFigureOut">
              <a:rPr lang="en-US" smtClean="0"/>
              <a:t>7/22/2019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64D8B-0612-4A9B-9D52-C745F81A40C7}" type="slidenum">
              <a:rPr lang="en-US" smtClean="0"/>
              <a:t>‹Nº›</a:t>
            </a:fld>
            <a:endParaRPr lang="en-US"/>
          </a:p>
        </p:txBody>
      </p:sp>
    </p:spTree>
    <p:extLst>
      <p:ext uri="{BB962C8B-B14F-4D97-AF65-F5344CB8AC3E}">
        <p14:creationId xmlns:p14="http://schemas.microsoft.com/office/powerpoint/2010/main" val="270934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ADF64D8B-0612-4A9B-9D52-C745F81A40C7}" type="slidenum">
              <a:rPr lang="en-US" smtClean="0"/>
              <a:t>1</a:t>
            </a:fld>
            <a:endParaRPr lang="en-US"/>
          </a:p>
        </p:txBody>
      </p:sp>
    </p:spTree>
    <p:extLst>
      <p:ext uri="{BB962C8B-B14F-4D97-AF65-F5344CB8AC3E}">
        <p14:creationId xmlns:p14="http://schemas.microsoft.com/office/powerpoint/2010/main" val="2805805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Terremoto de Lorca del 11 de mayo de 2011. Daños en edificaciones producidas por la oscilación de</a:t>
            </a:r>
            <a:r>
              <a:rPr lang="es-ES" baseline="0" dirty="0" smtClean="0"/>
              <a:t> los edificios como consecuencia del paso de las ondas sísmicas</a:t>
            </a:r>
            <a:r>
              <a:rPr lang="es-ES" dirty="0" smtClean="0"/>
              <a:t>. </a:t>
            </a:r>
          </a:p>
          <a:p>
            <a:r>
              <a:rPr lang="es-ES" dirty="0" smtClean="0"/>
              <a:t>Fotografías y gráfico: Jorge L. Giner Robles</a:t>
            </a:r>
            <a:r>
              <a:rPr lang="es-ES" baseline="0" dirty="0" smtClean="0"/>
              <a:t> (UAM). </a:t>
            </a:r>
            <a:r>
              <a:rPr lang="es-ES" baseline="0" dirty="0" err="1" smtClean="0"/>
              <a:t>GeoDocente</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10</a:t>
            </a:fld>
            <a:endParaRPr lang="en-US"/>
          </a:p>
        </p:txBody>
      </p:sp>
    </p:spTree>
    <p:extLst>
      <p:ext uri="{BB962C8B-B14F-4D97-AF65-F5344CB8AC3E}">
        <p14:creationId xmlns:p14="http://schemas.microsoft.com/office/powerpoint/2010/main" val="151620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Terremoto de Lorca del 11 de mayo de 2011. Daños en el patrimonio histórico. Diversos</a:t>
            </a:r>
            <a:r>
              <a:rPr lang="es-ES" baseline="0" dirty="0" smtClean="0"/>
              <a:t> daños en el Convento de las Clarisas</a:t>
            </a:r>
            <a:r>
              <a:rPr lang="es-ES" dirty="0" smtClean="0"/>
              <a:t>.</a:t>
            </a:r>
          </a:p>
          <a:p>
            <a:r>
              <a:rPr lang="es-ES" dirty="0" smtClean="0"/>
              <a:t>Fotografías: Jorge L. Giner Robles</a:t>
            </a:r>
            <a:r>
              <a:rPr lang="es-ES" baseline="0" dirty="0" smtClean="0"/>
              <a:t> (UAM). </a:t>
            </a:r>
            <a:r>
              <a:rPr lang="es-ES" baseline="0" dirty="0" err="1" smtClean="0"/>
              <a:t>GeoDocente</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11</a:t>
            </a:fld>
            <a:endParaRPr lang="en-US"/>
          </a:p>
        </p:txBody>
      </p:sp>
    </p:spTree>
    <p:extLst>
      <p:ext uri="{BB962C8B-B14F-4D97-AF65-F5344CB8AC3E}">
        <p14:creationId xmlns:p14="http://schemas.microsoft.com/office/powerpoint/2010/main" val="3961020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Terremoto de Lorca del 11 de mayo de 2011. Vectores</a:t>
            </a:r>
            <a:r>
              <a:rPr lang="es-ES" baseline="0" dirty="0" smtClean="0"/>
              <a:t> de daño indirectos. Procesos Gravitacionales</a:t>
            </a:r>
            <a:r>
              <a:rPr lang="es-ES" dirty="0" smtClean="0"/>
              <a:t>. Desprendimientos en las proximidades de la ciudad de</a:t>
            </a:r>
            <a:r>
              <a:rPr lang="es-ES" baseline="0" dirty="0" smtClean="0"/>
              <a:t> Lorca</a:t>
            </a:r>
            <a:endParaRPr lang="es-ES" dirty="0" smtClean="0"/>
          </a:p>
          <a:p>
            <a:r>
              <a:rPr lang="es-ES" dirty="0" smtClean="0"/>
              <a:t>Fotografías: Jorge L. Giner Robles</a:t>
            </a:r>
            <a:r>
              <a:rPr lang="es-ES" baseline="0" dirty="0" smtClean="0"/>
              <a:t> (UAM). </a:t>
            </a:r>
            <a:r>
              <a:rPr lang="es-ES" baseline="0" dirty="0" err="1" smtClean="0"/>
              <a:t>GeoDocente</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12</a:t>
            </a:fld>
            <a:endParaRPr lang="en-US"/>
          </a:p>
        </p:txBody>
      </p:sp>
    </p:spTree>
    <p:extLst>
      <p:ext uri="{BB962C8B-B14F-4D97-AF65-F5344CB8AC3E}">
        <p14:creationId xmlns:p14="http://schemas.microsoft.com/office/powerpoint/2010/main" val="212526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Terremoto de Lorca del 11 de mayo de 2011. Intervención frente a la emergencia</a:t>
            </a:r>
            <a:endParaRPr lang="en-US" dirty="0" smtClean="0"/>
          </a:p>
          <a:p>
            <a:r>
              <a:rPr lang="es-ES" baseline="0" dirty="0" smtClean="0"/>
              <a:t>La misma tarde del terremoto la inseguridad de la población ante la posibilidad de que se produjera otro evento, produjo que la gente abandonara sus casas y se instalaran con sus coches en grandes aparcamientos alejados de las edificaciones (ppt1_28). Actividades de apoyo de la Unidad militar de Emergencias (UME) al día siguiente del terremoto (ppt1_29</a:t>
            </a:r>
            <a:r>
              <a:rPr lang="es-ES" dirty="0" smtClean="0"/>
              <a:t> y ppt1_30)</a:t>
            </a:r>
            <a:r>
              <a:rPr lang="es-ES" baseline="0" dirty="0" smtClean="0"/>
              <a:t>.</a:t>
            </a:r>
          </a:p>
          <a:p>
            <a:endParaRPr lang="es-ES" baseline="0" dirty="0" smtClean="0"/>
          </a:p>
          <a:p>
            <a:r>
              <a:rPr lang="es-ES" dirty="0"/>
              <a:t>Fotografías: Jorge L. Giner Robles (UAM). </a:t>
            </a:r>
            <a:r>
              <a:rPr lang="es-ES" dirty="0" err="1"/>
              <a:t>GeoDocente</a:t>
            </a:r>
            <a:endParaRPr lang="es-ES" baseline="0" dirty="0" smtClean="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13</a:t>
            </a:fld>
            <a:endParaRPr lang="en-US"/>
          </a:p>
        </p:txBody>
      </p:sp>
    </p:spTree>
    <p:extLst>
      <p:ext uri="{BB962C8B-B14F-4D97-AF65-F5344CB8AC3E}">
        <p14:creationId xmlns:p14="http://schemas.microsoft.com/office/powerpoint/2010/main" val="397036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Terremoto de Lorca del 11 de mayo de 2011. </a:t>
            </a:r>
            <a:endParaRPr lang="en-US" dirty="0"/>
          </a:p>
          <a:p>
            <a:r>
              <a:rPr lang="es-ES" dirty="0" smtClean="0"/>
              <a:t>Desde el ayuntamiento</a:t>
            </a:r>
            <a:r>
              <a:rPr lang="es-ES" baseline="0" dirty="0" smtClean="0"/>
              <a:t> se organizaron equipos técnicos voluntarios (arquitectos, ingenieros,…) que realizaron una primera revisión del estado de los edificios para evitar accidentes. Se estableció un código con tres colores : verde (se podía utilizar el edificio sin peligro), amarillo (sólo se podía entrar a recoger enseres personales bajo supervisión de los bomberos, y evidentemente no se podía habitar) y rojo (prohibido el paso en cualquier circunstancia). Al no haber un plan de emergencia frente al riesgo sísmico que estableciera los protocolos de actuación, los equipos de revisión crearon más confusión entre los vecinos. Utilizaron cruces y/o círculos (ppt1_34 y 35) indistintamente para realizar el marcaje sin que la utilización de uno u otro significara alguna diferencia, la población afectada no sabía si significaban cosas distintas  creando mayor confusión y ansiedad entre los vecinos. Algunos marcajes estaban duplicados (ppt1_31), o se utilizaba el naranja y el amarillo indistintamente (ppt1_32 y 35). En otros casos se acaban los botes de pintura de un color y se escribía directamente (con letras) el color correspondiente  (“amarillo” escrito con color verde) (ppt1_33). </a:t>
            </a:r>
          </a:p>
          <a:p>
            <a:r>
              <a:rPr lang="es-ES" dirty="0" smtClean="0"/>
              <a:t>Estos hechos demuestran la necesidad de la implementación de  planes de emergencia que incluyan tanto los aspectos técnicos como la necesaria información a la población, para que pueda actuar de forma adecuada frente a un evento de este tipo.</a:t>
            </a:r>
          </a:p>
          <a:p>
            <a:endParaRPr lang="es-ES" dirty="0" smtClean="0"/>
          </a:p>
          <a:p>
            <a:r>
              <a:rPr lang="es-ES" dirty="0" smtClean="0"/>
              <a:t>Fotografías </a:t>
            </a:r>
            <a:r>
              <a:rPr lang="es-ES" dirty="0"/>
              <a:t>Jorge L. Giner Robles (UAM). </a:t>
            </a:r>
            <a:r>
              <a:rPr lang="es-ES" dirty="0" err="1"/>
              <a:t>GeoDocente</a:t>
            </a:r>
            <a:r>
              <a:rPr lang="es-ES" dirty="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14</a:t>
            </a:fld>
            <a:endParaRPr lang="en-US"/>
          </a:p>
        </p:txBody>
      </p:sp>
    </p:spTree>
    <p:extLst>
      <p:ext uri="{BB962C8B-B14F-4D97-AF65-F5344CB8AC3E}">
        <p14:creationId xmlns:p14="http://schemas.microsoft.com/office/powerpoint/2010/main" val="101510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Terremoto de Lorca del  11 de mayo de 2011. Caída</a:t>
            </a:r>
            <a:r>
              <a:rPr lang="es-ES" baseline="0" dirty="0" smtClean="0"/>
              <a:t> de paramentos de fachadas sobre la calle. La mayor parte de las víctimas se produjo por la caída de elementos externos de los edificios como balconadas, paramentos no estructurales, etc…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Fotografías: Jorge L. Giner Robles</a:t>
            </a:r>
            <a:r>
              <a:rPr lang="es-ES" baseline="0" dirty="0" smtClean="0"/>
              <a:t> (UAM) (</a:t>
            </a:r>
            <a:r>
              <a:rPr lang="es-ES" baseline="0" dirty="0" err="1" smtClean="0"/>
              <a:t>GeoDocente</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2</a:t>
            </a:fld>
            <a:endParaRPr lang="en-US"/>
          </a:p>
        </p:txBody>
      </p:sp>
    </p:spTree>
    <p:extLst>
      <p:ext uri="{BB962C8B-B14F-4D97-AF65-F5344CB8AC3E}">
        <p14:creationId xmlns:p14="http://schemas.microsoft.com/office/powerpoint/2010/main" val="2336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Terremoto de Lorca del  11 de mayo de 2011. Caída</a:t>
            </a:r>
            <a:r>
              <a:rPr lang="es-ES" baseline="0" dirty="0" smtClean="0"/>
              <a:t> de paramentos de fachadas sobre la calle. La mayor parte de las víctimas se produjo por la caída de elementos externos de los edificios como balconadas, paramentos no estructurales, etc…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Fotografías: Jorge L. Giner Robles</a:t>
            </a:r>
            <a:r>
              <a:rPr lang="es-ES" baseline="0" dirty="0" smtClean="0"/>
              <a:t> (UAM) (</a:t>
            </a:r>
            <a:r>
              <a:rPr lang="es-ES" baseline="0" dirty="0" err="1" smtClean="0"/>
              <a:t>GeoDocente</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3</a:t>
            </a:fld>
            <a:endParaRPr lang="en-US"/>
          </a:p>
        </p:txBody>
      </p:sp>
    </p:spTree>
    <p:extLst>
      <p:ext uri="{BB962C8B-B14F-4D97-AF65-F5344CB8AC3E}">
        <p14:creationId xmlns:p14="http://schemas.microsoft.com/office/powerpoint/2010/main" val="81047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Terremoto de Lorca del  11 de mayo de 2011. Los</a:t>
            </a:r>
            <a:r>
              <a:rPr lang="es-ES" baseline="0" dirty="0" smtClean="0"/>
              <a:t> patrones de rotura en las edificaciones suelen presentar una geometría muy característica en forma de aspa. Se producen sobre todo en las plantas inferiores de los edificios.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Fotografías: Jorge L. Giner Robles</a:t>
            </a:r>
            <a:r>
              <a:rPr lang="es-ES" baseline="0" dirty="0" smtClean="0"/>
              <a:t> (UAM) (</a:t>
            </a:r>
            <a:r>
              <a:rPr lang="es-ES" baseline="0" dirty="0" err="1" smtClean="0"/>
              <a:t>GeoDocente</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4</a:t>
            </a:fld>
            <a:endParaRPr lang="en-US"/>
          </a:p>
        </p:txBody>
      </p:sp>
    </p:spTree>
    <p:extLst>
      <p:ext uri="{BB962C8B-B14F-4D97-AF65-F5344CB8AC3E}">
        <p14:creationId xmlns:p14="http://schemas.microsoft.com/office/powerpoint/2010/main" val="191935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Terremoto de Lorca del  11 de mayo de 2011. Esquema de</a:t>
            </a:r>
            <a:r>
              <a:rPr lang="es-ES" baseline="0" dirty="0" smtClean="0"/>
              <a:t> la génesis de las fracturas en forma de aspa.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Esquema: Jorge L. Giner Robles</a:t>
            </a:r>
            <a:r>
              <a:rPr lang="es-ES" baseline="0" dirty="0" smtClean="0"/>
              <a:t> (UAM) (</a:t>
            </a:r>
            <a:r>
              <a:rPr lang="es-ES" baseline="0" dirty="0" err="1" smtClean="0"/>
              <a:t>GeoDocente</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5</a:t>
            </a:fld>
            <a:endParaRPr lang="en-US"/>
          </a:p>
        </p:txBody>
      </p:sp>
    </p:spTree>
    <p:extLst>
      <p:ext uri="{BB962C8B-B14F-4D97-AF65-F5344CB8AC3E}">
        <p14:creationId xmlns:p14="http://schemas.microsoft.com/office/powerpoint/2010/main" val="7227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Terremoto de Lorca del 11 de mayo de 2011. Daños en edificaciones.</a:t>
            </a:r>
          </a:p>
          <a:p>
            <a:r>
              <a:rPr lang="es-ES" dirty="0" smtClean="0"/>
              <a:t>Fotografías: Jorge L. Giner Robles</a:t>
            </a:r>
            <a:r>
              <a:rPr lang="es-ES" baseline="0" dirty="0" smtClean="0"/>
              <a:t> (UAM). </a:t>
            </a:r>
            <a:r>
              <a:rPr lang="es-ES" baseline="0" dirty="0" err="1" smtClean="0"/>
              <a:t>GeoDocente</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6</a:t>
            </a:fld>
            <a:endParaRPr lang="en-US"/>
          </a:p>
        </p:txBody>
      </p:sp>
    </p:spTree>
    <p:extLst>
      <p:ext uri="{BB962C8B-B14F-4D97-AF65-F5344CB8AC3E}">
        <p14:creationId xmlns:p14="http://schemas.microsoft.com/office/powerpoint/2010/main" val="287636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Terremoto de Lorca del 11 de mayo de 2011. Daños en edificaciones.</a:t>
            </a:r>
          </a:p>
          <a:p>
            <a:r>
              <a:rPr lang="es-ES" dirty="0" smtClean="0"/>
              <a:t>Fotografías: Jorge L. Giner Robles</a:t>
            </a:r>
            <a:r>
              <a:rPr lang="es-ES" baseline="0" dirty="0" smtClean="0"/>
              <a:t> (UAM). </a:t>
            </a:r>
            <a:r>
              <a:rPr lang="es-ES" baseline="0" dirty="0" err="1" smtClean="0"/>
              <a:t>GeoDocente</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7</a:t>
            </a:fld>
            <a:endParaRPr lang="en-US"/>
          </a:p>
        </p:txBody>
      </p:sp>
    </p:spTree>
    <p:extLst>
      <p:ext uri="{BB962C8B-B14F-4D97-AF65-F5344CB8AC3E}">
        <p14:creationId xmlns:p14="http://schemas.microsoft.com/office/powerpoint/2010/main" val="236386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Terremoto de Lorca del 11 de mayo de 2011. Daños en edificaciones.</a:t>
            </a:r>
          </a:p>
          <a:p>
            <a:r>
              <a:rPr lang="es-ES" dirty="0" smtClean="0"/>
              <a:t>Fotografías: Jorge L. Giner Robles</a:t>
            </a:r>
            <a:r>
              <a:rPr lang="es-ES" baseline="0" dirty="0" smtClean="0"/>
              <a:t> (UAM). </a:t>
            </a:r>
            <a:r>
              <a:rPr lang="es-ES" baseline="0" dirty="0" err="1" smtClean="0"/>
              <a:t>GeoDocente</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8</a:t>
            </a:fld>
            <a:endParaRPr lang="en-US"/>
          </a:p>
        </p:txBody>
      </p:sp>
    </p:spTree>
    <p:extLst>
      <p:ext uri="{BB962C8B-B14F-4D97-AF65-F5344CB8AC3E}">
        <p14:creationId xmlns:p14="http://schemas.microsoft.com/office/powerpoint/2010/main" val="314945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Terremoto de Lorca del 11 de mayo de 2011. Daños en edificaciones.</a:t>
            </a:r>
          </a:p>
          <a:p>
            <a:r>
              <a:rPr lang="es-ES" dirty="0" smtClean="0"/>
              <a:t>Fotografías: Jorge L. Giner Robles</a:t>
            </a:r>
            <a:r>
              <a:rPr lang="es-ES" baseline="0" dirty="0" smtClean="0"/>
              <a:t> (UAM). </a:t>
            </a:r>
            <a:r>
              <a:rPr lang="es-ES" baseline="0" dirty="0" err="1" smtClean="0"/>
              <a:t>GeoDocente</a:t>
            </a:r>
            <a:r>
              <a:rPr lang="es-ES" baseline="0" dirty="0" smtClean="0"/>
              <a:t>.</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ADF64D8B-0612-4A9B-9D52-C745F81A40C7}" type="slidenum">
              <a:rPr lang="en-US" smtClean="0"/>
              <a:t>9</a:t>
            </a:fld>
            <a:endParaRPr lang="en-US"/>
          </a:p>
        </p:txBody>
      </p:sp>
    </p:spTree>
    <p:extLst>
      <p:ext uri="{BB962C8B-B14F-4D97-AF65-F5344CB8AC3E}">
        <p14:creationId xmlns:p14="http://schemas.microsoft.com/office/powerpoint/2010/main" val="316088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301081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395649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18018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31297525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240439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426765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235959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79944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49962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203139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53864-99E4-4645-8A1B-14C7D5ECBEEF}" type="datetimeFigureOut">
              <a:rPr lang="en-US" smtClean="0"/>
              <a:t>7/22/2019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F4A6203-FEBD-4A4D-869D-2D09071F082A}" type="slidenum">
              <a:rPr lang="en-US" smtClean="0"/>
              <a:t>‹Nº›</a:t>
            </a:fld>
            <a:endParaRPr lang="en-US"/>
          </a:p>
        </p:txBody>
      </p:sp>
    </p:spTree>
    <p:extLst>
      <p:ext uri="{BB962C8B-B14F-4D97-AF65-F5344CB8AC3E}">
        <p14:creationId xmlns:p14="http://schemas.microsoft.com/office/powerpoint/2010/main" val="154198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53864-99E4-4645-8A1B-14C7D5ECBEEF}" type="datetimeFigureOut">
              <a:rPr lang="en-US" smtClean="0"/>
              <a:t>7/22/2019</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A6203-FEBD-4A4D-869D-2D09071F082A}" type="slidenum">
              <a:rPr lang="en-US" smtClean="0"/>
              <a:t>‹Nº›</a:t>
            </a:fld>
            <a:endParaRPr lang="en-US"/>
          </a:p>
        </p:txBody>
      </p:sp>
    </p:spTree>
    <p:extLst>
      <p:ext uri="{BB962C8B-B14F-4D97-AF65-F5344CB8AC3E}">
        <p14:creationId xmlns:p14="http://schemas.microsoft.com/office/powerpoint/2010/main" val="1490240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5.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43" y="260648"/>
            <a:ext cx="2014728" cy="893064"/>
          </a:xfrm>
          <a:prstGeom prst="rect">
            <a:avLst/>
          </a:prstGeom>
        </p:spPr>
      </p:pic>
      <p:sp>
        <p:nvSpPr>
          <p:cNvPr id="5" name="4 CuadroTexto"/>
          <p:cNvSpPr txBox="1"/>
          <p:nvPr/>
        </p:nvSpPr>
        <p:spPr>
          <a:xfrm>
            <a:off x="971600" y="1988840"/>
            <a:ext cx="7416824" cy="4093428"/>
          </a:xfrm>
          <a:prstGeom prst="rect">
            <a:avLst/>
          </a:prstGeom>
          <a:noFill/>
        </p:spPr>
        <p:txBody>
          <a:bodyPr wrap="square" rtlCol="0">
            <a:spAutoFit/>
          </a:bodyPr>
          <a:lstStyle/>
          <a:p>
            <a:r>
              <a:rPr lang="es-ES" b="1" dirty="0" smtClean="0"/>
              <a:t>Imágenes del terremoto de Lorca (España) del 11 de mayo de 2012</a:t>
            </a:r>
          </a:p>
          <a:p>
            <a:r>
              <a:rPr lang="es-ES" sz="1400" i="1" dirty="0" smtClean="0"/>
              <a:t>Terremoto del 11 de mayo de 2011 (</a:t>
            </a:r>
            <a:r>
              <a:rPr lang="es-ES" sz="1400" i="1" dirty="0" err="1" smtClean="0"/>
              <a:t>Mag</a:t>
            </a:r>
            <a:r>
              <a:rPr lang="es-ES" sz="1400" i="1" dirty="0" smtClean="0"/>
              <a:t>. 5,1)</a:t>
            </a:r>
          </a:p>
          <a:p>
            <a:endParaRPr lang="es-ES" sz="1400" i="1" dirty="0" smtClean="0"/>
          </a:p>
          <a:p>
            <a:r>
              <a:rPr lang="es-ES" sz="1400" i="1" dirty="0" smtClean="0"/>
              <a:t>(todas las fotografías fueron tomadas el 12 de mayo, el día siguiente de los terremotos)</a:t>
            </a:r>
          </a:p>
          <a:p>
            <a:r>
              <a:rPr lang="es-ES" sz="1400" i="1" dirty="0" smtClean="0"/>
              <a:t>Archivo PPT1 (33 imágenes, 2 figuras) (todas las diapositivas tienen un comentario en las notas)</a:t>
            </a:r>
          </a:p>
          <a:p>
            <a:endParaRPr lang="es-ES" sz="1400" i="1" dirty="0"/>
          </a:p>
          <a:p>
            <a:r>
              <a:rPr lang="es-ES" sz="1400" i="1" dirty="0" smtClean="0"/>
              <a:t>Fotografías: Jorge L. Giner Robles (Universidad Autónoma de Madrid)</a:t>
            </a:r>
          </a:p>
          <a:p>
            <a:endParaRPr lang="es-ES" sz="1400" i="1" dirty="0" smtClean="0"/>
          </a:p>
          <a:p>
            <a:pPr marL="171450" indent="-171450">
              <a:buFontTx/>
              <a:buChar char="-"/>
            </a:pPr>
            <a:r>
              <a:rPr lang="es-ES" sz="1200" b="1" i="1" dirty="0" smtClean="0"/>
              <a:t>caídas </a:t>
            </a:r>
            <a:r>
              <a:rPr lang="es-ES" sz="1200" b="1" i="1" dirty="0"/>
              <a:t>de paramentos y balconadas a la calle afectando vehículos </a:t>
            </a:r>
            <a:r>
              <a:rPr lang="es-ES" sz="1200" b="1" i="1" dirty="0" smtClean="0"/>
              <a:t>aparcados</a:t>
            </a:r>
            <a:r>
              <a:rPr lang="es-ES" sz="1200" i="1" dirty="0" smtClean="0"/>
              <a:t>  (ppt1_1, ppt1_2, ppt1_3)</a:t>
            </a:r>
          </a:p>
          <a:p>
            <a:pPr marL="171450" indent="-171450">
              <a:buFontTx/>
              <a:buChar char="-"/>
            </a:pPr>
            <a:r>
              <a:rPr lang="es-ES" sz="1200" b="1" i="1" dirty="0" smtClean="0"/>
              <a:t>daños </a:t>
            </a:r>
            <a:r>
              <a:rPr lang="es-ES" sz="1200" b="1" i="1" dirty="0"/>
              <a:t>en </a:t>
            </a:r>
            <a:r>
              <a:rPr lang="es-ES" sz="1200" b="1" i="1" dirty="0" smtClean="0"/>
              <a:t>edificios (fracturas </a:t>
            </a:r>
            <a:r>
              <a:rPr lang="es-ES" sz="1200" b="1" i="1" dirty="0"/>
              <a:t>en </a:t>
            </a:r>
            <a:r>
              <a:rPr lang="es-ES" sz="1200" b="1" i="1" dirty="0" smtClean="0"/>
              <a:t>aspa)</a:t>
            </a:r>
            <a:r>
              <a:rPr lang="es-ES" sz="1200" i="1" dirty="0" smtClean="0"/>
              <a:t>   (ppt1_4, ppt1_5, ppt1_6, ppt1_7 )</a:t>
            </a:r>
          </a:p>
          <a:p>
            <a:pPr marL="171450" indent="-171450">
              <a:buFontTx/>
              <a:buChar char="-"/>
            </a:pPr>
            <a:r>
              <a:rPr lang="es-ES" sz="1200" b="1" i="1" dirty="0"/>
              <a:t>d</a:t>
            </a:r>
            <a:r>
              <a:rPr lang="es-ES" sz="1200" b="1" i="1" dirty="0" smtClean="0"/>
              <a:t>años en edificios</a:t>
            </a:r>
            <a:r>
              <a:rPr lang="es-ES" sz="1200" i="1" dirty="0" smtClean="0"/>
              <a:t>  (ppt1_8, ppt1_9,  ppt1_10,  ppt1_11,  ppt1_12,  ppt1_13, ppt1_14, </a:t>
            </a:r>
            <a:r>
              <a:rPr lang="es-ES" sz="1200" i="1" dirty="0"/>
              <a:t>ppt1_15, </a:t>
            </a:r>
            <a:r>
              <a:rPr lang="es-ES" sz="1200" i="1" dirty="0" smtClean="0"/>
              <a:t>ppt1_16</a:t>
            </a:r>
            <a:r>
              <a:rPr lang="es-ES" sz="1200" i="1" dirty="0"/>
              <a:t>, </a:t>
            </a:r>
            <a:r>
              <a:rPr lang="es-ES" sz="1200" i="1" dirty="0" smtClean="0"/>
              <a:t>ppt1_17)</a:t>
            </a:r>
            <a:r>
              <a:rPr lang="es-ES" sz="1200" b="1" i="1" dirty="0"/>
              <a:t> </a:t>
            </a:r>
            <a:endParaRPr lang="es-ES" sz="1200" b="1" i="1" dirty="0" smtClean="0"/>
          </a:p>
          <a:p>
            <a:pPr marL="171450" indent="-171450">
              <a:buFontTx/>
              <a:buChar char="-"/>
            </a:pPr>
            <a:r>
              <a:rPr lang="es-ES" sz="1200" b="1" i="1" dirty="0" smtClean="0"/>
              <a:t>daños </a:t>
            </a:r>
            <a:r>
              <a:rPr lang="es-ES" sz="1200" b="1" i="1" dirty="0"/>
              <a:t>en edificios (oscilación de edificios) </a:t>
            </a:r>
            <a:r>
              <a:rPr lang="es-ES" sz="1200" i="1" dirty="0"/>
              <a:t>(</a:t>
            </a:r>
            <a:r>
              <a:rPr lang="es-ES" sz="1200" i="1" dirty="0" smtClean="0"/>
              <a:t>ppt1_18,  ppt1_19,  ppt1_20)</a:t>
            </a:r>
            <a:endParaRPr lang="es-ES" sz="1200" i="1" dirty="0"/>
          </a:p>
          <a:p>
            <a:pPr marL="171450" indent="-171450">
              <a:buFontTx/>
              <a:buChar char="-"/>
            </a:pPr>
            <a:r>
              <a:rPr lang="es-ES" sz="1200" b="1" i="1" dirty="0" smtClean="0"/>
              <a:t>daños </a:t>
            </a:r>
            <a:r>
              <a:rPr lang="es-ES" sz="1200" b="1" i="1" dirty="0"/>
              <a:t>en </a:t>
            </a:r>
            <a:r>
              <a:rPr lang="es-ES" sz="1200" b="1" i="1" dirty="0" smtClean="0"/>
              <a:t>patrimonio (iglesias</a:t>
            </a:r>
            <a:r>
              <a:rPr lang="es-ES" sz="1200" b="1" i="1" dirty="0"/>
              <a:t>, monumentos</a:t>
            </a:r>
            <a:r>
              <a:rPr lang="es-ES" sz="1200" b="1" i="1" dirty="0" smtClean="0"/>
              <a:t>,…) </a:t>
            </a:r>
            <a:r>
              <a:rPr lang="es-ES" sz="1200" i="1" dirty="0" smtClean="0"/>
              <a:t>(ppt1_21,  ppt1_22,  ppt1_23,  ppt1_24)</a:t>
            </a:r>
          </a:p>
          <a:p>
            <a:pPr marL="171450" indent="-171450">
              <a:buFontTx/>
              <a:buChar char="-"/>
            </a:pPr>
            <a:r>
              <a:rPr lang="es-ES" sz="1200" b="1" i="1" dirty="0" smtClean="0"/>
              <a:t>procesos gravitacionales inducidos (vectores de daño indirectos </a:t>
            </a:r>
            <a:r>
              <a:rPr lang="es-ES" sz="1200" i="1" dirty="0" smtClean="0"/>
              <a:t>(ppt1_25,  ppt1_26,  ppt1_27)</a:t>
            </a:r>
          </a:p>
          <a:p>
            <a:pPr marL="171450" indent="-171450">
              <a:buFontTx/>
              <a:buChar char="-"/>
            </a:pPr>
            <a:r>
              <a:rPr lang="es-ES" sz="1200" b="1" i="1" dirty="0"/>
              <a:t>i</a:t>
            </a:r>
            <a:r>
              <a:rPr lang="es-ES" sz="1200" b="1" i="1" dirty="0" smtClean="0"/>
              <a:t>ntervención frente a la emergencia </a:t>
            </a:r>
            <a:r>
              <a:rPr lang="es-ES" sz="1200" i="1" dirty="0" smtClean="0"/>
              <a:t>(ppt1_28,  ppt1_29,  ppt1_30, ppt1_31, ppt1_32, ppt1_33, ppt1_34, ppt1_35)</a:t>
            </a:r>
          </a:p>
          <a:p>
            <a:endParaRPr lang="es-ES" sz="1200" i="1" dirty="0"/>
          </a:p>
          <a:p>
            <a:endParaRPr lang="es-ES" sz="1200" b="1" i="1" dirty="0" smtClean="0"/>
          </a:p>
          <a:p>
            <a:r>
              <a:rPr lang="es-ES" sz="1200" b="1" i="1" dirty="0" smtClean="0"/>
              <a:t>Fecha última modificación: 20/07/2018</a:t>
            </a:r>
            <a:endParaRPr lang="en-US" sz="1200" b="1" i="1" dirty="0"/>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007" y="6381327"/>
            <a:ext cx="1007364" cy="350049"/>
          </a:xfrm>
          <a:prstGeom prst="rect">
            <a:avLst/>
          </a:prstGeom>
        </p:spPr>
      </p:pic>
      <p:sp>
        <p:nvSpPr>
          <p:cNvPr id="4" name="3 CuadroTexto"/>
          <p:cNvSpPr txBox="1"/>
          <p:nvPr/>
        </p:nvSpPr>
        <p:spPr>
          <a:xfrm>
            <a:off x="1043608" y="476672"/>
            <a:ext cx="4392488" cy="954107"/>
          </a:xfrm>
          <a:prstGeom prst="rect">
            <a:avLst/>
          </a:prstGeom>
          <a:noFill/>
        </p:spPr>
        <p:txBody>
          <a:bodyPr wrap="square" rtlCol="0">
            <a:spAutoFit/>
          </a:bodyPr>
          <a:lstStyle/>
          <a:p>
            <a:r>
              <a:rPr lang="es-ES" sz="2800" b="1" dirty="0" smtClean="0"/>
              <a:t>SISMICIDAD </a:t>
            </a:r>
          </a:p>
          <a:p>
            <a:r>
              <a:rPr lang="es-ES" sz="2800" b="1" dirty="0" smtClean="0"/>
              <a:t>Terremotos instrumentales</a:t>
            </a:r>
            <a:endParaRPr lang="en-US" sz="2800" b="1" dirty="0"/>
          </a:p>
        </p:txBody>
      </p:sp>
    </p:spTree>
    <p:extLst>
      <p:ext uri="{BB962C8B-B14F-4D97-AF65-F5344CB8AC3E}">
        <p14:creationId xmlns:p14="http://schemas.microsoft.com/office/powerpoint/2010/main" val="3387149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92006"/>
            <a:ext cx="4137303" cy="6205954"/>
          </a:xfrm>
          <a:prstGeom prst="rect">
            <a:avLst/>
          </a:prstGeom>
        </p:spPr>
      </p:pic>
      <p:sp>
        <p:nvSpPr>
          <p:cNvPr id="4" name="3 CuadroTexto"/>
          <p:cNvSpPr txBox="1"/>
          <p:nvPr/>
        </p:nvSpPr>
        <p:spPr>
          <a:xfrm>
            <a:off x="395536" y="6444044"/>
            <a:ext cx="1224136" cy="369332"/>
          </a:xfrm>
          <a:prstGeom prst="rect">
            <a:avLst/>
          </a:prstGeom>
          <a:noFill/>
        </p:spPr>
        <p:txBody>
          <a:bodyPr wrap="square" rtlCol="0">
            <a:spAutoFit/>
          </a:bodyPr>
          <a:lstStyle/>
          <a:p>
            <a:r>
              <a:rPr lang="es-ES" dirty="0" smtClean="0"/>
              <a:t>PPT1_18</a:t>
            </a:r>
            <a:endParaRPr lang="en-US" dirty="0"/>
          </a:p>
        </p:txBody>
      </p:sp>
      <p:sp>
        <p:nvSpPr>
          <p:cNvPr id="5" name="4 CuadroTexto"/>
          <p:cNvSpPr txBox="1"/>
          <p:nvPr/>
        </p:nvSpPr>
        <p:spPr>
          <a:xfrm>
            <a:off x="7308304" y="2060848"/>
            <a:ext cx="1224136" cy="369332"/>
          </a:xfrm>
          <a:prstGeom prst="rect">
            <a:avLst/>
          </a:prstGeom>
          <a:noFill/>
        </p:spPr>
        <p:txBody>
          <a:bodyPr wrap="square" rtlCol="0">
            <a:spAutoFit/>
          </a:bodyPr>
          <a:lstStyle/>
          <a:p>
            <a:r>
              <a:rPr lang="es-ES" dirty="0" smtClean="0"/>
              <a:t>PPT1_19</a:t>
            </a:r>
            <a:endParaRPr lang="en-US" dirty="0"/>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2531185"/>
            <a:ext cx="4126683" cy="4104837"/>
          </a:xfrm>
          <a:prstGeom prst="rect">
            <a:avLst/>
          </a:prstGeom>
        </p:spPr>
      </p:pic>
      <p:sp>
        <p:nvSpPr>
          <p:cNvPr id="8" name="7 CuadroTexto"/>
          <p:cNvSpPr txBox="1"/>
          <p:nvPr/>
        </p:nvSpPr>
        <p:spPr>
          <a:xfrm>
            <a:off x="8028384" y="6497960"/>
            <a:ext cx="1224136" cy="369332"/>
          </a:xfrm>
          <a:prstGeom prst="rect">
            <a:avLst/>
          </a:prstGeom>
          <a:noFill/>
        </p:spPr>
        <p:txBody>
          <a:bodyPr wrap="square" rtlCol="0">
            <a:spAutoFit/>
          </a:bodyPr>
          <a:lstStyle/>
          <a:p>
            <a:r>
              <a:rPr lang="es-ES" dirty="0" smtClean="0"/>
              <a:t>PPT1_20</a:t>
            </a:r>
            <a:endParaRPr lang="en-US" dirty="0"/>
          </a:p>
        </p:txBody>
      </p:sp>
      <p:pic>
        <p:nvPicPr>
          <p:cNvPr id="9" name="8 Marcador de contenido"/>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572000" y="292006"/>
            <a:ext cx="2556284" cy="2155415"/>
          </a:xfrm>
        </p:spPr>
      </p:pic>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spTree>
    <p:extLst>
      <p:ext uri="{BB962C8B-B14F-4D97-AF65-F5344CB8AC3E}">
        <p14:creationId xmlns:p14="http://schemas.microsoft.com/office/powerpoint/2010/main" val="3927866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59" y="779287"/>
            <a:ext cx="3974570" cy="2649713"/>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278" y="779287"/>
            <a:ext cx="3974570" cy="2649713"/>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290" y="3789040"/>
            <a:ext cx="3996444" cy="2664296"/>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3764699"/>
            <a:ext cx="3960440" cy="2640293"/>
          </a:xfrm>
          <a:prstGeom prst="rect">
            <a:avLst/>
          </a:prstGeom>
        </p:spPr>
      </p:pic>
      <p:pic>
        <p:nvPicPr>
          <p:cNvPr id="6" name="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sp>
        <p:nvSpPr>
          <p:cNvPr id="10" name="9 CuadroTexto"/>
          <p:cNvSpPr txBox="1"/>
          <p:nvPr/>
        </p:nvSpPr>
        <p:spPr>
          <a:xfrm>
            <a:off x="395536" y="6444044"/>
            <a:ext cx="1224136" cy="369332"/>
          </a:xfrm>
          <a:prstGeom prst="rect">
            <a:avLst/>
          </a:prstGeom>
          <a:noFill/>
        </p:spPr>
        <p:txBody>
          <a:bodyPr wrap="square" rtlCol="0">
            <a:spAutoFit/>
          </a:bodyPr>
          <a:lstStyle/>
          <a:p>
            <a:r>
              <a:rPr lang="es-ES" dirty="0" smtClean="0"/>
              <a:t>PPT1_23</a:t>
            </a:r>
            <a:endParaRPr lang="en-US" dirty="0"/>
          </a:p>
        </p:txBody>
      </p:sp>
      <p:sp>
        <p:nvSpPr>
          <p:cNvPr id="11" name="10 CuadroTexto"/>
          <p:cNvSpPr txBox="1"/>
          <p:nvPr/>
        </p:nvSpPr>
        <p:spPr>
          <a:xfrm>
            <a:off x="4788024" y="6453336"/>
            <a:ext cx="1224136" cy="369332"/>
          </a:xfrm>
          <a:prstGeom prst="rect">
            <a:avLst/>
          </a:prstGeom>
          <a:noFill/>
        </p:spPr>
        <p:txBody>
          <a:bodyPr wrap="square" rtlCol="0">
            <a:spAutoFit/>
          </a:bodyPr>
          <a:lstStyle/>
          <a:p>
            <a:r>
              <a:rPr lang="es-ES" dirty="0" smtClean="0"/>
              <a:t>PPT1_24</a:t>
            </a:r>
            <a:endParaRPr lang="en-US" dirty="0"/>
          </a:p>
        </p:txBody>
      </p:sp>
      <p:sp>
        <p:nvSpPr>
          <p:cNvPr id="12" name="11 CuadroTexto"/>
          <p:cNvSpPr txBox="1"/>
          <p:nvPr/>
        </p:nvSpPr>
        <p:spPr>
          <a:xfrm>
            <a:off x="4748826" y="3356992"/>
            <a:ext cx="1224136" cy="369332"/>
          </a:xfrm>
          <a:prstGeom prst="rect">
            <a:avLst/>
          </a:prstGeom>
          <a:noFill/>
        </p:spPr>
        <p:txBody>
          <a:bodyPr wrap="square" rtlCol="0">
            <a:spAutoFit/>
          </a:bodyPr>
          <a:lstStyle/>
          <a:p>
            <a:r>
              <a:rPr lang="es-ES" dirty="0" smtClean="0"/>
              <a:t>PPT1_22</a:t>
            </a:r>
            <a:endParaRPr lang="en-US" dirty="0"/>
          </a:p>
        </p:txBody>
      </p:sp>
      <p:sp>
        <p:nvSpPr>
          <p:cNvPr id="13" name="12 CuadroTexto"/>
          <p:cNvSpPr txBox="1"/>
          <p:nvPr/>
        </p:nvSpPr>
        <p:spPr>
          <a:xfrm>
            <a:off x="414734" y="3419708"/>
            <a:ext cx="1224136" cy="369332"/>
          </a:xfrm>
          <a:prstGeom prst="rect">
            <a:avLst/>
          </a:prstGeom>
          <a:noFill/>
        </p:spPr>
        <p:txBody>
          <a:bodyPr wrap="square" rtlCol="0">
            <a:spAutoFit/>
          </a:bodyPr>
          <a:lstStyle/>
          <a:p>
            <a:r>
              <a:rPr lang="es-ES" dirty="0" smtClean="0"/>
              <a:t>PPT1_21</a:t>
            </a:r>
            <a:endParaRPr lang="en-US" dirty="0"/>
          </a:p>
        </p:txBody>
      </p:sp>
    </p:spTree>
    <p:extLst>
      <p:ext uri="{BB962C8B-B14F-4D97-AF65-F5344CB8AC3E}">
        <p14:creationId xmlns:p14="http://schemas.microsoft.com/office/powerpoint/2010/main" val="3916616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16016" y="764704"/>
            <a:ext cx="4327376" cy="2884917"/>
          </a:xfr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1" y="188640"/>
            <a:ext cx="4320480" cy="6480720"/>
          </a:xfrm>
          <a:prstGeom prst="rect">
            <a:avLst/>
          </a:prstGeom>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pic>
        <p:nvPicPr>
          <p:cNvPr id="3" name="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072" y="4005064"/>
            <a:ext cx="3707904" cy="2471936"/>
          </a:xfrm>
          <a:prstGeom prst="rect">
            <a:avLst/>
          </a:prstGeom>
        </p:spPr>
      </p:pic>
      <p:sp>
        <p:nvSpPr>
          <p:cNvPr id="7" name="6 CuadroTexto"/>
          <p:cNvSpPr txBox="1"/>
          <p:nvPr/>
        </p:nvSpPr>
        <p:spPr>
          <a:xfrm>
            <a:off x="4788024" y="3604555"/>
            <a:ext cx="1224136" cy="369332"/>
          </a:xfrm>
          <a:prstGeom prst="rect">
            <a:avLst/>
          </a:prstGeom>
          <a:noFill/>
        </p:spPr>
        <p:txBody>
          <a:bodyPr wrap="square" rtlCol="0">
            <a:spAutoFit/>
          </a:bodyPr>
          <a:lstStyle/>
          <a:p>
            <a:r>
              <a:rPr lang="es-ES" dirty="0" smtClean="0"/>
              <a:t>PPT1_26</a:t>
            </a:r>
            <a:endParaRPr lang="en-US" dirty="0"/>
          </a:p>
        </p:txBody>
      </p:sp>
      <p:sp>
        <p:nvSpPr>
          <p:cNvPr id="8" name="7 CuadroTexto"/>
          <p:cNvSpPr txBox="1"/>
          <p:nvPr/>
        </p:nvSpPr>
        <p:spPr>
          <a:xfrm>
            <a:off x="98091" y="203085"/>
            <a:ext cx="1224136" cy="369332"/>
          </a:xfrm>
          <a:prstGeom prst="rect">
            <a:avLst/>
          </a:prstGeom>
          <a:noFill/>
        </p:spPr>
        <p:txBody>
          <a:bodyPr wrap="square" rtlCol="0">
            <a:spAutoFit/>
          </a:bodyPr>
          <a:lstStyle/>
          <a:p>
            <a:r>
              <a:rPr lang="es-ES" dirty="0" smtClean="0"/>
              <a:t>PPT1_25</a:t>
            </a:r>
            <a:endParaRPr lang="en-US" dirty="0"/>
          </a:p>
        </p:txBody>
      </p:sp>
      <p:sp>
        <p:nvSpPr>
          <p:cNvPr id="9" name="8 CuadroTexto"/>
          <p:cNvSpPr txBox="1"/>
          <p:nvPr/>
        </p:nvSpPr>
        <p:spPr>
          <a:xfrm>
            <a:off x="7524328" y="6444571"/>
            <a:ext cx="1224136" cy="369332"/>
          </a:xfrm>
          <a:prstGeom prst="rect">
            <a:avLst/>
          </a:prstGeom>
          <a:noFill/>
        </p:spPr>
        <p:txBody>
          <a:bodyPr wrap="square" rtlCol="0">
            <a:spAutoFit/>
          </a:bodyPr>
          <a:lstStyle/>
          <a:p>
            <a:r>
              <a:rPr lang="es-ES" dirty="0" smtClean="0"/>
              <a:t>PPT1_27</a:t>
            </a:r>
            <a:endParaRPr lang="en-US" dirty="0"/>
          </a:p>
        </p:txBody>
      </p:sp>
    </p:spTree>
    <p:extLst>
      <p:ext uri="{BB962C8B-B14F-4D97-AF65-F5344CB8AC3E}">
        <p14:creationId xmlns:p14="http://schemas.microsoft.com/office/powerpoint/2010/main" val="2337609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429000"/>
            <a:ext cx="4428492" cy="2952328"/>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pic>
        <p:nvPicPr>
          <p:cNvPr id="2" name="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8308" y="764704"/>
            <a:ext cx="3726160" cy="5589240"/>
          </a:xfrm>
          <a:prstGeom prst="rect">
            <a:avLst/>
          </a:prstGeom>
        </p:spPr>
      </p:pic>
      <p:pic>
        <p:nvPicPr>
          <p:cNvPr id="3" name="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188640"/>
            <a:ext cx="4428492" cy="2952328"/>
          </a:xfrm>
          <a:prstGeom prst="rect">
            <a:avLst/>
          </a:prstGeom>
        </p:spPr>
      </p:pic>
      <p:sp>
        <p:nvSpPr>
          <p:cNvPr id="6" name="5 CuadroTexto"/>
          <p:cNvSpPr txBox="1"/>
          <p:nvPr/>
        </p:nvSpPr>
        <p:spPr>
          <a:xfrm>
            <a:off x="5058308" y="6353944"/>
            <a:ext cx="1224136" cy="369332"/>
          </a:xfrm>
          <a:prstGeom prst="rect">
            <a:avLst/>
          </a:prstGeom>
          <a:noFill/>
        </p:spPr>
        <p:txBody>
          <a:bodyPr wrap="square" rtlCol="0">
            <a:spAutoFit/>
          </a:bodyPr>
          <a:lstStyle/>
          <a:p>
            <a:r>
              <a:rPr lang="es-ES" dirty="0" smtClean="0"/>
              <a:t>PPT1_30</a:t>
            </a:r>
            <a:endParaRPr lang="en-US" dirty="0"/>
          </a:p>
        </p:txBody>
      </p:sp>
      <p:sp>
        <p:nvSpPr>
          <p:cNvPr id="7" name="6 CuadroTexto"/>
          <p:cNvSpPr txBox="1"/>
          <p:nvPr/>
        </p:nvSpPr>
        <p:spPr>
          <a:xfrm>
            <a:off x="395536" y="6329772"/>
            <a:ext cx="1224136" cy="369332"/>
          </a:xfrm>
          <a:prstGeom prst="rect">
            <a:avLst/>
          </a:prstGeom>
          <a:noFill/>
        </p:spPr>
        <p:txBody>
          <a:bodyPr wrap="square" rtlCol="0">
            <a:spAutoFit/>
          </a:bodyPr>
          <a:lstStyle/>
          <a:p>
            <a:r>
              <a:rPr lang="es-ES" dirty="0" smtClean="0"/>
              <a:t>PPT1_29</a:t>
            </a:r>
            <a:endParaRPr lang="en-US" dirty="0"/>
          </a:p>
        </p:txBody>
      </p:sp>
      <p:sp>
        <p:nvSpPr>
          <p:cNvPr id="9" name="8 CuadroTexto"/>
          <p:cNvSpPr txBox="1"/>
          <p:nvPr/>
        </p:nvSpPr>
        <p:spPr>
          <a:xfrm>
            <a:off x="395536" y="3059668"/>
            <a:ext cx="1224136" cy="369332"/>
          </a:xfrm>
          <a:prstGeom prst="rect">
            <a:avLst/>
          </a:prstGeom>
          <a:noFill/>
        </p:spPr>
        <p:txBody>
          <a:bodyPr wrap="square" rtlCol="0">
            <a:spAutoFit/>
          </a:bodyPr>
          <a:lstStyle/>
          <a:p>
            <a:r>
              <a:rPr lang="es-ES" dirty="0" smtClean="0"/>
              <a:t>PPT1_28</a:t>
            </a:r>
            <a:endParaRPr lang="en-US" dirty="0"/>
          </a:p>
        </p:txBody>
      </p:sp>
    </p:spTree>
    <p:extLst>
      <p:ext uri="{BB962C8B-B14F-4D97-AF65-F5344CB8AC3E}">
        <p14:creationId xmlns:p14="http://schemas.microsoft.com/office/powerpoint/2010/main" val="669673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27279" y="3284985"/>
            <a:ext cx="2100705" cy="3151058"/>
          </a:xfr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284984"/>
            <a:ext cx="2100705" cy="3151057"/>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3813042"/>
            <a:ext cx="3960440" cy="2640294"/>
          </a:xfrm>
          <a:prstGeom prst="rect">
            <a:avLst/>
          </a:prstGeom>
        </p:spPr>
      </p:pic>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332656"/>
            <a:ext cx="3908713" cy="2605809"/>
          </a:xfrm>
          <a:prstGeom prst="rect">
            <a:avLst/>
          </a:prstGeom>
        </p:spPr>
      </p:pic>
      <p:pic>
        <p:nvPicPr>
          <p:cNvPr id="12" name="3 Marcador de contenid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4008" y="764704"/>
            <a:ext cx="3960440" cy="2640294"/>
          </a:xfrm>
          <a:prstGeom prst="rect">
            <a:avLst/>
          </a:prstGeom>
        </p:spPr>
      </p:pic>
      <p:pic>
        <p:nvPicPr>
          <p:cNvPr id="8" name="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sp>
        <p:nvSpPr>
          <p:cNvPr id="9" name="8 CuadroTexto"/>
          <p:cNvSpPr txBox="1"/>
          <p:nvPr/>
        </p:nvSpPr>
        <p:spPr>
          <a:xfrm>
            <a:off x="179512" y="2896544"/>
            <a:ext cx="1224136" cy="369332"/>
          </a:xfrm>
          <a:prstGeom prst="rect">
            <a:avLst/>
          </a:prstGeom>
          <a:noFill/>
        </p:spPr>
        <p:txBody>
          <a:bodyPr wrap="square" rtlCol="0">
            <a:spAutoFit/>
          </a:bodyPr>
          <a:lstStyle/>
          <a:p>
            <a:r>
              <a:rPr lang="es-ES" dirty="0" smtClean="0"/>
              <a:t>PPT1_31</a:t>
            </a:r>
            <a:endParaRPr lang="en-US" dirty="0"/>
          </a:p>
        </p:txBody>
      </p:sp>
      <p:sp>
        <p:nvSpPr>
          <p:cNvPr id="10" name="9 CuadroTexto"/>
          <p:cNvSpPr txBox="1"/>
          <p:nvPr/>
        </p:nvSpPr>
        <p:spPr>
          <a:xfrm>
            <a:off x="172362" y="6381328"/>
            <a:ext cx="1224136" cy="369332"/>
          </a:xfrm>
          <a:prstGeom prst="rect">
            <a:avLst/>
          </a:prstGeom>
          <a:noFill/>
        </p:spPr>
        <p:txBody>
          <a:bodyPr wrap="square" rtlCol="0">
            <a:spAutoFit/>
          </a:bodyPr>
          <a:lstStyle/>
          <a:p>
            <a:r>
              <a:rPr lang="es-ES" dirty="0" smtClean="0"/>
              <a:t>PPT1_33</a:t>
            </a:r>
            <a:endParaRPr lang="en-US" dirty="0"/>
          </a:p>
        </p:txBody>
      </p:sp>
      <p:sp>
        <p:nvSpPr>
          <p:cNvPr id="13" name="12 CuadroTexto"/>
          <p:cNvSpPr txBox="1"/>
          <p:nvPr/>
        </p:nvSpPr>
        <p:spPr>
          <a:xfrm>
            <a:off x="4644008" y="6385919"/>
            <a:ext cx="1224136" cy="369332"/>
          </a:xfrm>
          <a:prstGeom prst="rect">
            <a:avLst/>
          </a:prstGeom>
          <a:noFill/>
        </p:spPr>
        <p:txBody>
          <a:bodyPr wrap="square" rtlCol="0">
            <a:spAutoFit/>
          </a:bodyPr>
          <a:lstStyle/>
          <a:p>
            <a:r>
              <a:rPr lang="es-ES" dirty="0" smtClean="0"/>
              <a:t>PPT1_35</a:t>
            </a:r>
            <a:endParaRPr lang="en-US" dirty="0"/>
          </a:p>
        </p:txBody>
      </p:sp>
      <p:sp>
        <p:nvSpPr>
          <p:cNvPr id="14" name="13 CuadroTexto"/>
          <p:cNvSpPr txBox="1"/>
          <p:nvPr/>
        </p:nvSpPr>
        <p:spPr>
          <a:xfrm>
            <a:off x="4644008" y="3347700"/>
            <a:ext cx="1224136" cy="369332"/>
          </a:xfrm>
          <a:prstGeom prst="rect">
            <a:avLst/>
          </a:prstGeom>
          <a:noFill/>
        </p:spPr>
        <p:txBody>
          <a:bodyPr wrap="square" rtlCol="0">
            <a:spAutoFit/>
          </a:bodyPr>
          <a:lstStyle/>
          <a:p>
            <a:r>
              <a:rPr lang="es-ES" dirty="0" smtClean="0"/>
              <a:t>PPT1_32</a:t>
            </a:r>
            <a:endParaRPr lang="en-US" dirty="0"/>
          </a:p>
        </p:txBody>
      </p:sp>
      <p:sp>
        <p:nvSpPr>
          <p:cNvPr id="15" name="14 CuadroTexto"/>
          <p:cNvSpPr txBox="1"/>
          <p:nvPr/>
        </p:nvSpPr>
        <p:spPr>
          <a:xfrm>
            <a:off x="2339752" y="6381328"/>
            <a:ext cx="1224136" cy="369332"/>
          </a:xfrm>
          <a:prstGeom prst="rect">
            <a:avLst/>
          </a:prstGeom>
          <a:noFill/>
        </p:spPr>
        <p:txBody>
          <a:bodyPr wrap="square" rtlCol="0">
            <a:spAutoFit/>
          </a:bodyPr>
          <a:lstStyle/>
          <a:p>
            <a:r>
              <a:rPr lang="es-ES" dirty="0" smtClean="0"/>
              <a:t>PPT1_34</a:t>
            </a:r>
            <a:endParaRPr lang="en-US" dirty="0"/>
          </a:p>
        </p:txBody>
      </p:sp>
    </p:spTree>
    <p:extLst>
      <p:ext uri="{BB962C8B-B14F-4D97-AF65-F5344CB8AC3E}">
        <p14:creationId xmlns:p14="http://schemas.microsoft.com/office/powerpoint/2010/main" val="698805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49" y="836712"/>
            <a:ext cx="3704614" cy="5556920"/>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243" y="837321"/>
            <a:ext cx="3715700" cy="5573550"/>
          </a:xfrm>
          <a:prstGeom prst="rect">
            <a:avLst/>
          </a:prstGeom>
        </p:spPr>
      </p:pic>
      <p:sp>
        <p:nvSpPr>
          <p:cNvPr id="2" name="1 CuadroTexto"/>
          <p:cNvSpPr txBox="1"/>
          <p:nvPr/>
        </p:nvSpPr>
        <p:spPr>
          <a:xfrm>
            <a:off x="395536" y="6444044"/>
            <a:ext cx="1224136" cy="369332"/>
          </a:xfrm>
          <a:prstGeom prst="rect">
            <a:avLst/>
          </a:prstGeom>
          <a:noFill/>
        </p:spPr>
        <p:txBody>
          <a:bodyPr wrap="square" rtlCol="0">
            <a:spAutoFit/>
          </a:bodyPr>
          <a:lstStyle/>
          <a:p>
            <a:r>
              <a:rPr lang="es-ES" dirty="0" smtClean="0"/>
              <a:t>PPT1_1</a:t>
            </a:r>
            <a:endParaRPr lang="en-US" dirty="0"/>
          </a:p>
        </p:txBody>
      </p:sp>
      <p:sp>
        <p:nvSpPr>
          <p:cNvPr id="5" name="4 CuadroTexto"/>
          <p:cNvSpPr txBox="1"/>
          <p:nvPr/>
        </p:nvSpPr>
        <p:spPr>
          <a:xfrm>
            <a:off x="4788024" y="6444044"/>
            <a:ext cx="1224136" cy="369332"/>
          </a:xfrm>
          <a:prstGeom prst="rect">
            <a:avLst/>
          </a:prstGeom>
          <a:noFill/>
        </p:spPr>
        <p:txBody>
          <a:bodyPr wrap="square" rtlCol="0">
            <a:spAutoFit/>
          </a:bodyPr>
          <a:lstStyle/>
          <a:p>
            <a:r>
              <a:rPr lang="es-ES" dirty="0" smtClean="0"/>
              <a:t>PPT1_2</a:t>
            </a:r>
            <a:endParaRPr lang="en-US" dirty="0"/>
          </a:p>
        </p:txBody>
      </p:sp>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spTree>
    <p:extLst>
      <p:ext uri="{BB962C8B-B14F-4D97-AF65-F5344CB8AC3E}">
        <p14:creationId xmlns:p14="http://schemas.microsoft.com/office/powerpoint/2010/main" val="1764131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751184"/>
            <a:ext cx="8532948" cy="5688632"/>
          </a:xfrm>
          <a:prstGeom prst="rect">
            <a:avLst/>
          </a:prstGeom>
        </p:spPr>
      </p:pic>
      <p:sp>
        <p:nvSpPr>
          <p:cNvPr id="3" name="2 CuadroTexto"/>
          <p:cNvSpPr txBox="1"/>
          <p:nvPr/>
        </p:nvSpPr>
        <p:spPr>
          <a:xfrm>
            <a:off x="395536" y="6444044"/>
            <a:ext cx="1224136" cy="369332"/>
          </a:xfrm>
          <a:prstGeom prst="rect">
            <a:avLst/>
          </a:prstGeom>
          <a:noFill/>
        </p:spPr>
        <p:txBody>
          <a:bodyPr wrap="square" rtlCol="0">
            <a:spAutoFit/>
          </a:bodyPr>
          <a:lstStyle/>
          <a:p>
            <a:r>
              <a:rPr lang="es-ES" dirty="0" smtClean="0"/>
              <a:t>PPT1_3</a:t>
            </a:r>
            <a:endParaRPr lang="en-US" dirty="0"/>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spTree>
    <p:extLst>
      <p:ext uri="{BB962C8B-B14F-4D97-AF65-F5344CB8AC3E}">
        <p14:creationId xmlns:p14="http://schemas.microsoft.com/office/powerpoint/2010/main" val="709110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76672"/>
            <a:ext cx="4080452" cy="6120680"/>
          </a:xfr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706" y="764704"/>
            <a:ext cx="4140762" cy="2760508"/>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3825213"/>
            <a:ext cx="4158208" cy="2772139"/>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sp>
        <p:nvSpPr>
          <p:cNvPr id="8" name="7 CuadroTexto"/>
          <p:cNvSpPr txBox="1"/>
          <p:nvPr/>
        </p:nvSpPr>
        <p:spPr>
          <a:xfrm>
            <a:off x="323528" y="116632"/>
            <a:ext cx="1224136" cy="369332"/>
          </a:xfrm>
          <a:prstGeom prst="rect">
            <a:avLst/>
          </a:prstGeom>
          <a:noFill/>
        </p:spPr>
        <p:txBody>
          <a:bodyPr wrap="square" rtlCol="0">
            <a:spAutoFit/>
          </a:bodyPr>
          <a:lstStyle/>
          <a:p>
            <a:r>
              <a:rPr lang="es-ES" dirty="0" smtClean="0"/>
              <a:t>PPT1_4</a:t>
            </a:r>
            <a:endParaRPr lang="en-US" dirty="0"/>
          </a:p>
        </p:txBody>
      </p:sp>
      <p:sp>
        <p:nvSpPr>
          <p:cNvPr id="9" name="8 CuadroTexto"/>
          <p:cNvSpPr txBox="1"/>
          <p:nvPr/>
        </p:nvSpPr>
        <p:spPr>
          <a:xfrm>
            <a:off x="7599494" y="3455881"/>
            <a:ext cx="1224136" cy="369332"/>
          </a:xfrm>
          <a:prstGeom prst="rect">
            <a:avLst/>
          </a:prstGeom>
          <a:noFill/>
        </p:spPr>
        <p:txBody>
          <a:bodyPr wrap="square" rtlCol="0">
            <a:spAutoFit/>
          </a:bodyPr>
          <a:lstStyle/>
          <a:p>
            <a:r>
              <a:rPr lang="es-ES" dirty="0" smtClean="0"/>
              <a:t>PPT1_5</a:t>
            </a:r>
            <a:endParaRPr lang="en-US" dirty="0"/>
          </a:p>
        </p:txBody>
      </p:sp>
      <p:sp>
        <p:nvSpPr>
          <p:cNvPr id="10" name="9 CuadroTexto"/>
          <p:cNvSpPr txBox="1"/>
          <p:nvPr/>
        </p:nvSpPr>
        <p:spPr>
          <a:xfrm>
            <a:off x="7740352" y="6525344"/>
            <a:ext cx="1224136" cy="369332"/>
          </a:xfrm>
          <a:prstGeom prst="rect">
            <a:avLst/>
          </a:prstGeom>
          <a:noFill/>
        </p:spPr>
        <p:txBody>
          <a:bodyPr wrap="square" rtlCol="0">
            <a:spAutoFit/>
          </a:bodyPr>
          <a:lstStyle/>
          <a:p>
            <a:r>
              <a:rPr lang="es-ES" dirty="0" smtClean="0"/>
              <a:t>PPT1_6</a:t>
            </a:r>
            <a:endParaRPr lang="en-US" dirty="0"/>
          </a:p>
        </p:txBody>
      </p:sp>
    </p:spTree>
    <p:extLst>
      <p:ext uri="{BB962C8B-B14F-4D97-AF65-F5344CB8AC3E}">
        <p14:creationId xmlns:p14="http://schemas.microsoft.com/office/powerpoint/2010/main" val="1402415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548680"/>
            <a:ext cx="6624736" cy="5283333"/>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sp>
        <p:nvSpPr>
          <p:cNvPr id="7" name="6 CuadroTexto"/>
          <p:cNvSpPr txBox="1"/>
          <p:nvPr/>
        </p:nvSpPr>
        <p:spPr>
          <a:xfrm>
            <a:off x="1157500" y="6074712"/>
            <a:ext cx="1224136" cy="369332"/>
          </a:xfrm>
          <a:prstGeom prst="rect">
            <a:avLst/>
          </a:prstGeom>
          <a:noFill/>
        </p:spPr>
        <p:txBody>
          <a:bodyPr wrap="square" rtlCol="0">
            <a:spAutoFit/>
          </a:bodyPr>
          <a:lstStyle/>
          <a:p>
            <a:r>
              <a:rPr lang="es-ES" dirty="0" smtClean="0"/>
              <a:t>PPT1_7</a:t>
            </a:r>
            <a:endParaRPr lang="en-US" dirty="0"/>
          </a:p>
        </p:txBody>
      </p:sp>
    </p:spTree>
    <p:extLst>
      <p:ext uri="{BB962C8B-B14F-4D97-AF65-F5344CB8AC3E}">
        <p14:creationId xmlns:p14="http://schemas.microsoft.com/office/powerpoint/2010/main" val="2717171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68" y="796806"/>
            <a:ext cx="3668894" cy="5503342"/>
          </a:xfr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304" y="797190"/>
            <a:ext cx="3672152" cy="5508228"/>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sp>
        <p:nvSpPr>
          <p:cNvPr id="7" name="6 CuadroTexto"/>
          <p:cNvSpPr txBox="1"/>
          <p:nvPr/>
        </p:nvSpPr>
        <p:spPr>
          <a:xfrm>
            <a:off x="395536" y="6444044"/>
            <a:ext cx="1224136" cy="369332"/>
          </a:xfrm>
          <a:prstGeom prst="rect">
            <a:avLst/>
          </a:prstGeom>
          <a:noFill/>
        </p:spPr>
        <p:txBody>
          <a:bodyPr wrap="square" rtlCol="0">
            <a:spAutoFit/>
          </a:bodyPr>
          <a:lstStyle/>
          <a:p>
            <a:r>
              <a:rPr lang="es-ES" dirty="0" smtClean="0"/>
              <a:t>PPT1_8</a:t>
            </a:r>
            <a:endParaRPr lang="en-US" dirty="0"/>
          </a:p>
        </p:txBody>
      </p:sp>
      <p:sp>
        <p:nvSpPr>
          <p:cNvPr id="8" name="7 CuadroTexto"/>
          <p:cNvSpPr txBox="1"/>
          <p:nvPr/>
        </p:nvSpPr>
        <p:spPr>
          <a:xfrm>
            <a:off x="5004304" y="6444044"/>
            <a:ext cx="1224136" cy="369332"/>
          </a:xfrm>
          <a:prstGeom prst="rect">
            <a:avLst/>
          </a:prstGeom>
          <a:noFill/>
        </p:spPr>
        <p:txBody>
          <a:bodyPr wrap="square" rtlCol="0">
            <a:spAutoFit/>
          </a:bodyPr>
          <a:lstStyle/>
          <a:p>
            <a:r>
              <a:rPr lang="es-ES" dirty="0" smtClean="0"/>
              <a:t>PPT1_9</a:t>
            </a:r>
            <a:endParaRPr lang="en-US" dirty="0"/>
          </a:p>
        </p:txBody>
      </p:sp>
    </p:spTree>
    <p:extLst>
      <p:ext uri="{BB962C8B-B14F-4D97-AF65-F5344CB8AC3E}">
        <p14:creationId xmlns:p14="http://schemas.microsoft.com/office/powerpoint/2010/main" val="1064044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6372" y="872715"/>
            <a:ext cx="3691571" cy="5537358"/>
          </a:xfr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836712"/>
            <a:ext cx="3720413" cy="558062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sp>
        <p:nvSpPr>
          <p:cNvPr id="7" name="6 CuadroTexto"/>
          <p:cNvSpPr txBox="1"/>
          <p:nvPr/>
        </p:nvSpPr>
        <p:spPr>
          <a:xfrm>
            <a:off x="395536" y="6444044"/>
            <a:ext cx="1224136" cy="369332"/>
          </a:xfrm>
          <a:prstGeom prst="rect">
            <a:avLst/>
          </a:prstGeom>
          <a:noFill/>
        </p:spPr>
        <p:txBody>
          <a:bodyPr wrap="square" rtlCol="0">
            <a:spAutoFit/>
          </a:bodyPr>
          <a:lstStyle/>
          <a:p>
            <a:r>
              <a:rPr lang="es-ES" dirty="0" smtClean="0"/>
              <a:t>PPT1_10</a:t>
            </a:r>
            <a:endParaRPr lang="en-US" dirty="0"/>
          </a:p>
        </p:txBody>
      </p:sp>
      <p:sp>
        <p:nvSpPr>
          <p:cNvPr id="8" name="7 CuadroTexto"/>
          <p:cNvSpPr txBox="1"/>
          <p:nvPr/>
        </p:nvSpPr>
        <p:spPr>
          <a:xfrm>
            <a:off x="4788024" y="6444044"/>
            <a:ext cx="1224136" cy="369332"/>
          </a:xfrm>
          <a:prstGeom prst="rect">
            <a:avLst/>
          </a:prstGeom>
          <a:noFill/>
        </p:spPr>
        <p:txBody>
          <a:bodyPr wrap="square" rtlCol="0">
            <a:spAutoFit/>
          </a:bodyPr>
          <a:lstStyle/>
          <a:p>
            <a:r>
              <a:rPr lang="es-ES" dirty="0" smtClean="0"/>
              <a:t>PPT1_11</a:t>
            </a:r>
            <a:endParaRPr lang="en-US" dirty="0"/>
          </a:p>
        </p:txBody>
      </p:sp>
    </p:spTree>
    <p:extLst>
      <p:ext uri="{BB962C8B-B14F-4D97-AF65-F5344CB8AC3E}">
        <p14:creationId xmlns:p14="http://schemas.microsoft.com/office/powerpoint/2010/main" val="4082883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760058"/>
            <a:ext cx="3960440" cy="5940660"/>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500" y="764704"/>
            <a:ext cx="4140968" cy="2760645"/>
          </a:xfrm>
          <a:prstGeom prst="rect">
            <a:avLst/>
          </a:prstGeom>
        </p:spPr>
      </p:pic>
      <p:sp>
        <p:nvSpPr>
          <p:cNvPr id="6" name="5 CuadroTexto"/>
          <p:cNvSpPr txBox="1"/>
          <p:nvPr/>
        </p:nvSpPr>
        <p:spPr>
          <a:xfrm>
            <a:off x="395536" y="406532"/>
            <a:ext cx="1224136" cy="369332"/>
          </a:xfrm>
          <a:prstGeom prst="rect">
            <a:avLst/>
          </a:prstGeom>
          <a:noFill/>
        </p:spPr>
        <p:txBody>
          <a:bodyPr wrap="square" rtlCol="0">
            <a:spAutoFit/>
          </a:bodyPr>
          <a:lstStyle/>
          <a:p>
            <a:r>
              <a:rPr lang="es-ES" dirty="0" smtClean="0"/>
              <a:t>PPT1_12</a:t>
            </a:r>
            <a:endParaRPr lang="en-US" dirty="0"/>
          </a:p>
        </p:txBody>
      </p:sp>
      <p:sp>
        <p:nvSpPr>
          <p:cNvPr id="7" name="6 CuadroTexto"/>
          <p:cNvSpPr txBox="1"/>
          <p:nvPr/>
        </p:nvSpPr>
        <p:spPr>
          <a:xfrm>
            <a:off x="4572000" y="6516052"/>
            <a:ext cx="1224136" cy="369332"/>
          </a:xfrm>
          <a:prstGeom prst="rect">
            <a:avLst/>
          </a:prstGeom>
          <a:noFill/>
        </p:spPr>
        <p:txBody>
          <a:bodyPr wrap="square" rtlCol="0">
            <a:spAutoFit/>
          </a:bodyPr>
          <a:lstStyle/>
          <a:p>
            <a:r>
              <a:rPr lang="es-ES" dirty="0" smtClean="0"/>
              <a:t>PPT1_14</a:t>
            </a:r>
            <a:endParaRPr lang="en-US" dirty="0"/>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3500" y="3836398"/>
            <a:ext cx="4141432" cy="2760954"/>
          </a:xfrm>
          <a:prstGeom prst="rect">
            <a:avLst/>
          </a:prstGeom>
        </p:spPr>
      </p:pic>
      <p:sp>
        <p:nvSpPr>
          <p:cNvPr id="10" name="9 CuadroTexto"/>
          <p:cNvSpPr txBox="1"/>
          <p:nvPr/>
        </p:nvSpPr>
        <p:spPr>
          <a:xfrm>
            <a:off x="4643500" y="3448482"/>
            <a:ext cx="1224136" cy="369332"/>
          </a:xfrm>
          <a:prstGeom prst="rect">
            <a:avLst/>
          </a:prstGeom>
          <a:noFill/>
        </p:spPr>
        <p:txBody>
          <a:bodyPr wrap="square" rtlCol="0">
            <a:spAutoFit/>
          </a:bodyPr>
          <a:lstStyle/>
          <a:p>
            <a:r>
              <a:rPr lang="es-ES" dirty="0" smtClean="0"/>
              <a:t>PPT1_13</a:t>
            </a:r>
            <a:endParaRPr lang="en-US" dirty="0"/>
          </a:p>
        </p:txBody>
      </p:sp>
    </p:spTree>
    <p:extLst>
      <p:ext uri="{BB962C8B-B14F-4D97-AF65-F5344CB8AC3E}">
        <p14:creationId xmlns:p14="http://schemas.microsoft.com/office/powerpoint/2010/main" val="2256949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800708"/>
            <a:ext cx="3672408" cy="5508612"/>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44624"/>
            <a:ext cx="1548172" cy="686254"/>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556" y="387752"/>
            <a:ext cx="4320480" cy="2880320"/>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556" y="3573016"/>
            <a:ext cx="4320480" cy="2880320"/>
          </a:xfrm>
          <a:prstGeom prst="rect">
            <a:avLst/>
          </a:prstGeom>
        </p:spPr>
      </p:pic>
      <p:sp>
        <p:nvSpPr>
          <p:cNvPr id="8" name="7 CuadroTexto"/>
          <p:cNvSpPr txBox="1"/>
          <p:nvPr/>
        </p:nvSpPr>
        <p:spPr>
          <a:xfrm>
            <a:off x="575556" y="3203684"/>
            <a:ext cx="1224136" cy="369332"/>
          </a:xfrm>
          <a:prstGeom prst="rect">
            <a:avLst/>
          </a:prstGeom>
          <a:noFill/>
        </p:spPr>
        <p:txBody>
          <a:bodyPr wrap="square" rtlCol="0">
            <a:spAutoFit/>
          </a:bodyPr>
          <a:lstStyle/>
          <a:p>
            <a:r>
              <a:rPr lang="es-ES" dirty="0" smtClean="0"/>
              <a:t>PPT1_15</a:t>
            </a:r>
            <a:endParaRPr lang="en-US" dirty="0"/>
          </a:p>
        </p:txBody>
      </p:sp>
      <p:sp>
        <p:nvSpPr>
          <p:cNvPr id="9" name="8 CuadroTexto"/>
          <p:cNvSpPr txBox="1"/>
          <p:nvPr/>
        </p:nvSpPr>
        <p:spPr>
          <a:xfrm>
            <a:off x="5364088" y="6404882"/>
            <a:ext cx="1224136" cy="369332"/>
          </a:xfrm>
          <a:prstGeom prst="rect">
            <a:avLst/>
          </a:prstGeom>
          <a:noFill/>
        </p:spPr>
        <p:txBody>
          <a:bodyPr wrap="square" rtlCol="0">
            <a:spAutoFit/>
          </a:bodyPr>
          <a:lstStyle/>
          <a:p>
            <a:r>
              <a:rPr lang="es-ES" dirty="0" smtClean="0"/>
              <a:t>PPT1_17</a:t>
            </a:r>
            <a:endParaRPr lang="en-US" dirty="0"/>
          </a:p>
        </p:txBody>
      </p:sp>
      <p:sp>
        <p:nvSpPr>
          <p:cNvPr id="10" name="9 CuadroTexto"/>
          <p:cNvSpPr txBox="1"/>
          <p:nvPr/>
        </p:nvSpPr>
        <p:spPr>
          <a:xfrm>
            <a:off x="575556" y="6441376"/>
            <a:ext cx="1224136" cy="369332"/>
          </a:xfrm>
          <a:prstGeom prst="rect">
            <a:avLst/>
          </a:prstGeom>
          <a:noFill/>
        </p:spPr>
        <p:txBody>
          <a:bodyPr wrap="square" rtlCol="0">
            <a:spAutoFit/>
          </a:bodyPr>
          <a:lstStyle/>
          <a:p>
            <a:r>
              <a:rPr lang="es-ES" dirty="0" smtClean="0"/>
              <a:t>PPT1_16</a:t>
            </a:r>
            <a:endParaRPr lang="en-US" dirty="0"/>
          </a:p>
        </p:txBody>
      </p:sp>
    </p:spTree>
    <p:extLst>
      <p:ext uri="{BB962C8B-B14F-4D97-AF65-F5344CB8AC3E}">
        <p14:creationId xmlns:p14="http://schemas.microsoft.com/office/powerpoint/2010/main" val="3825142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1048</Words>
  <Application>Microsoft Office PowerPoint</Application>
  <PresentationFormat>Presentación en pantalla (4:3)</PresentationFormat>
  <Paragraphs>100</Paragraphs>
  <Slides>14</Slides>
  <Notes>14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dc:creator>
  <cp:lastModifiedBy>jorge.giner@uam.es</cp:lastModifiedBy>
  <cp:revision>29</cp:revision>
  <dcterms:created xsi:type="dcterms:W3CDTF">2018-01-23T11:22:58Z</dcterms:created>
  <dcterms:modified xsi:type="dcterms:W3CDTF">2019-07-22T11:14:36Z</dcterms:modified>
</cp:coreProperties>
</file>